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60" r:id="rId3"/>
    <p:sldId id="262" r:id="rId4"/>
    <p:sldId id="261" r:id="rId5"/>
    <p:sldId id="263" r:id="rId6"/>
    <p:sldId id="264" r:id="rId7"/>
    <p:sldId id="265" r:id="rId8"/>
    <p:sldId id="266" r:id="rId9"/>
    <p:sldId id="267" r:id="rId10"/>
    <p:sldId id="268" r:id="rId11"/>
    <p:sldId id="269" r:id="rId12"/>
    <p:sldId id="270" r:id="rId13"/>
    <p:sldId id="272" r:id="rId14"/>
    <p:sldId id="273" r:id="rId15"/>
    <p:sldId id="274" r:id="rId16"/>
    <p:sldId id="271" r:id="rId17"/>
    <p:sldId id="275" r:id="rId18"/>
    <p:sldId id="276" r:id="rId19"/>
    <p:sldId id="277" r:id="rId20"/>
    <p:sldId id="278" r:id="rId21"/>
    <p:sldId id="279" r:id="rId22"/>
    <p:sldId id="280" r:id="rId23"/>
    <p:sldId id="281" r:id="rId24"/>
    <p:sldId id="282" r:id="rId25"/>
    <p:sldId id="283" r:id="rId26"/>
    <p:sldId id="284" r:id="rId27"/>
    <p:sldId id="285" r:id="rId28"/>
    <p:sldId id="286" r:id="rId29"/>
    <p:sldId id="287" r:id="rId30"/>
    <p:sldId id="288" r:id="rId31"/>
    <p:sldId id="289" r:id="rId32"/>
    <p:sldId id="290" r:id="rId33"/>
    <p:sldId id="291" r:id="rId34"/>
    <p:sldId id="292" r:id="rId35"/>
    <p:sldId id="293" r:id="rId36"/>
    <p:sldId id="294" r:id="rId37"/>
    <p:sldId id="295" r:id="rId38"/>
    <p:sldId id="296" r:id="rId39"/>
    <p:sldId id="297" r:id="rId40"/>
    <p:sldId id="298" r:id="rId41"/>
    <p:sldId id="299" r:id="rId42"/>
    <p:sldId id="300" r:id="rId43"/>
    <p:sldId id="302" r:id="rId44"/>
    <p:sldId id="303" r:id="rId45"/>
    <p:sldId id="304" r:id="rId46"/>
    <p:sldId id="305" r:id="rId47"/>
    <p:sldId id="306" r:id="rId48"/>
    <p:sldId id="307" r:id="rId49"/>
    <p:sldId id="308" r:id="rId50"/>
    <p:sldId id="309" r:id="rId51"/>
    <p:sldId id="310" r:id="rId52"/>
    <p:sldId id="311" r:id="rId53"/>
    <p:sldId id="312" r:id="rId54"/>
    <p:sldId id="313" r:id="rId55"/>
    <p:sldId id="314" r:id="rId56"/>
    <p:sldId id="315" r:id="rId57"/>
    <p:sldId id="316" r:id="rId58"/>
    <p:sldId id="317" r:id="rId5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4995" autoAdjust="0"/>
    <p:restoredTop sz="94660"/>
  </p:normalViewPr>
  <p:slideViewPr>
    <p:cSldViewPr snapToGrid="0">
      <p:cViewPr varScale="1">
        <p:scale>
          <a:sx n="87" d="100"/>
          <a:sy n="87" d="100"/>
        </p:scale>
        <p:origin x="-528" y="-82"/>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58C3B64A-562E-4466-83BB-E416BCE002F7}" type="datetimeFigureOut">
              <a:rPr lang="zh-CN" altLang="en-US" smtClean="0"/>
              <a:pPr/>
              <a:t>2019/6/28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BAC49EE-3A0B-45FC-B849-C329D4D1B392}" type="slidenum">
              <a:rPr lang="zh-CN" altLang="en-US" smtClean="0"/>
              <a:pPr/>
              <a:t>‹#›</a:t>
            </a:fld>
            <a:endParaRPr lang="zh-CN" altLang="en-US"/>
          </a:p>
        </p:txBody>
      </p:sp>
    </p:spTree>
    <p:extLst>
      <p:ext uri="{BB962C8B-B14F-4D97-AF65-F5344CB8AC3E}">
        <p14:creationId xmlns:p14="http://schemas.microsoft.com/office/powerpoint/2010/main" xmlns="" val="40348233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8C3B64A-562E-4466-83BB-E416BCE002F7}" type="datetimeFigureOut">
              <a:rPr lang="zh-CN" altLang="en-US" smtClean="0"/>
              <a:pPr/>
              <a:t>2019/6/28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BAC49EE-3A0B-45FC-B849-C329D4D1B392}" type="slidenum">
              <a:rPr lang="zh-CN" altLang="en-US" smtClean="0"/>
              <a:pPr/>
              <a:t>‹#›</a:t>
            </a:fld>
            <a:endParaRPr lang="zh-CN" altLang="en-US"/>
          </a:p>
        </p:txBody>
      </p:sp>
    </p:spTree>
    <p:extLst>
      <p:ext uri="{BB962C8B-B14F-4D97-AF65-F5344CB8AC3E}">
        <p14:creationId xmlns:p14="http://schemas.microsoft.com/office/powerpoint/2010/main" xmlns="" val="30956624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8C3B64A-562E-4466-83BB-E416BCE002F7}" type="datetimeFigureOut">
              <a:rPr lang="zh-CN" altLang="en-US" smtClean="0"/>
              <a:pPr/>
              <a:t>2019/6/28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BAC49EE-3A0B-45FC-B849-C329D4D1B392}" type="slidenum">
              <a:rPr lang="zh-CN" altLang="en-US" smtClean="0"/>
              <a:pPr/>
              <a:t>‹#›</a:t>
            </a:fld>
            <a:endParaRPr lang="zh-CN" altLang="en-US"/>
          </a:p>
        </p:txBody>
      </p:sp>
    </p:spTree>
    <p:extLst>
      <p:ext uri="{BB962C8B-B14F-4D97-AF65-F5344CB8AC3E}">
        <p14:creationId xmlns:p14="http://schemas.microsoft.com/office/powerpoint/2010/main" xmlns="" val="392663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8C3B64A-562E-4466-83BB-E416BCE002F7}" type="datetimeFigureOut">
              <a:rPr lang="zh-CN" altLang="en-US" smtClean="0"/>
              <a:pPr/>
              <a:t>2019/6/28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BAC49EE-3A0B-45FC-B849-C329D4D1B392}" type="slidenum">
              <a:rPr lang="zh-CN" altLang="en-US" smtClean="0"/>
              <a:pPr/>
              <a:t>‹#›</a:t>
            </a:fld>
            <a:endParaRPr lang="zh-CN" altLang="en-US"/>
          </a:p>
        </p:txBody>
      </p:sp>
    </p:spTree>
    <p:extLst>
      <p:ext uri="{BB962C8B-B14F-4D97-AF65-F5344CB8AC3E}">
        <p14:creationId xmlns:p14="http://schemas.microsoft.com/office/powerpoint/2010/main" xmlns="" val="36216863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58C3B64A-562E-4466-83BB-E416BCE002F7}" type="datetimeFigureOut">
              <a:rPr lang="zh-CN" altLang="en-US" smtClean="0"/>
              <a:pPr/>
              <a:t>2019/6/28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BAC49EE-3A0B-45FC-B849-C329D4D1B392}" type="slidenum">
              <a:rPr lang="zh-CN" altLang="en-US" smtClean="0"/>
              <a:pPr/>
              <a:t>‹#›</a:t>
            </a:fld>
            <a:endParaRPr lang="zh-CN" altLang="en-US"/>
          </a:p>
        </p:txBody>
      </p:sp>
    </p:spTree>
    <p:extLst>
      <p:ext uri="{BB962C8B-B14F-4D97-AF65-F5344CB8AC3E}">
        <p14:creationId xmlns:p14="http://schemas.microsoft.com/office/powerpoint/2010/main" xmlns="" val="18338051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8C3B64A-562E-4466-83BB-E416BCE002F7}" type="datetimeFigureOut">
              <a:rPr lang="zh-CN" altLang="en-US" smtClean="0"/>
              <a:pPr/>
              <a:t>2019/6/28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BAC49EE-3A0B-45FC-B849-C329D4D1B392}" type="slidenum">
              <a:rPr lang="zh-CN" altLang="en-US" smtClean="0"/>
              <a:pPr/>
              <a:t>‹#›</a:t>
            </a:fld>
            <a:endParaRPr lang="zh-CN" altLang="en-US"/>
          </a:p>
        </p:txBody>
      </p:sp>
    </p:spTree>
    <p:extLst>
      <p:ext uri="{BB962C8B-B14F-4D97-AF65-F5344CB8AC3E}">
        <p14:creationId xmlns:p14="http://schemas.microsoft.com/office/powerpoint/2010/main" xmlns="" val="24559963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8C3B64A-562E-4466-83BB-E416BCE002F7}" type="datetimeFigureOut">
              <a:rPr lang="zh-CN" altLang="en-US" smtClean="0"/>
              <a:pPr/>
              <a:t>2019/6/28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9BAC49EE-3A0B-45FC-B849-C329D4D1B392}" type="slidenum">
              <a:rPr lang="zh-CN" altLang="en-US" smtClean="0"/>
              <a:pPr/>
              <a:t>‹#›</a:t>
            </a:fld>
            <a:endParaRPr lang="zh-CN" altLang="en-US"/>
          </a:p>
        </p:txBody>
      </p:sp>
    </p:spTree>
    <p:extLst>
      <p:ext uri="{BB962C8B-B14F-4D97-AF65-F5344CB8AC3E}">
        <p14:creationId xmlns:p14="http://schemas.microsoft.com/office/powerpoint/2010/main" xmlns="" val="27111205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8C3B64A-562E-4466-83BB-E416BCE002F7}" type="datetimeFigureOut">
              <a:rPr lang="zh-CN" altLang="en-US" smtClean="0"/>
              <a:pPr/>
              <a:t>2019/6/28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9BAC49EE-3A0B-45FC-B849-C329D4D1B392}" type="slidenum">
              <a:rPr lang="zh-CN" altLang="en-US" smtClean="0"/>
              <a:pPr/>
              <a:t>‹#›</a:t>
            </a:fld>
            <a:endParaRPr lang="zh-CN" altLang="en-US"/>
          </a:p>
        </p:txBody>
      </p:sp>
    </p:spTree>
    <p:extLst>
      <p:ext uri="{BB962C8B-B14F-4D97-AF65-F5344CB8AC3E}">
        <p14:creationId xmlns:p14="http://schemas.microsoft.com/office/powerpoint/2010/main" xmlns="" val="6023435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8C3B64A-562E-4466-83BB-E416BCE002F7}" type="datetimeFigureOut">
              <a:rPr lang="zh-CN" altLang="en-US" smtClean="0"/>
              <a:pPr/>
              <a:t>2019/6/28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9BAC49EE-3A0B-45FC-B849-C329D4D1B392}" type="slidenum">
              <a:rPr lang="zh-CN" altLang="en-US" smtClean="0"/>
              <a:pPr/>
              <a:t>‹#›</a:t>
            </a:fld>
            <a:endParaRPr lang="zh-CN" altLang="en-US"/>
          </a:p>
        </p:txBody>
      </p:sp>
    </p:spTree>
    <p:extLst>
      <p:ext uri="{BB962C8B-B14F-4D97-AF65-F5344CB8AC3E}">
        <p14:creationId xmlns:p14="http://schemas.microsoft.com/office/powerpoint/2010/main" xmlns="" val="25508540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58C3B64A-562E-4466-83BB-E416BCE002F7}" type="datetimeFigureOut">
              <a:rPr lang="zh-CN" altLang="en-US" smtClean="0"/>
              <a:pPr/>
              <a:t>2019/6/28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BAC49EE-3A0B-45FC-B849-C329D4D1B392}" type="slidenum">
              <a:rPr lang="zh-CN" altLang="en-US" smtClean="0"/>
              <a:pPr/>
              <a:t>‹#›</a:t>
            </a:fld>
            <a:endParaRPr lang="zh-CN" altLang="en-US"/>
          </a:p>
        </p:txBody>
      </p:sp>
    </p:spTree>
    <p:extLst>
      <p:ext uri="{BB962C8B-B14F-4D97-AF65-F5344CB8AC3E}">
        <p14:creationId xmlns:p14="http://schemas.microsoft.com/office/powerpoint/2010/main" xmlns="" val="3027201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58C3B64A-562E-4466-83BB-E416BCE002F7}" type="datetimeFigureOut">
              <a:rPr lang="zh-CN" altLang="en-US" smtClean="0"/>
              <a:pPr/>
              <a:t>2019/6/28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BAC49EE-3A0B-45FC-B849-C329D4D1B392}" type="slidenum">
              <a:rPr lang="zh-CN" altLang="en-US" smtClean="0"/>
              <a:pPr/>
              <a:t>‹#›</a:t>
            </a:fld>
            <a:endParaRPr lang="zh-CN" altLang="en-US"/>
          </a:p>
        </p:txBody>
      </p:sp>
    </p:spTree>
    <p:extLst>
      <p:ext uri="{BB962C8B-B14F-4D97-AF65-F5344CB8AC3E}">
        <p14:creationId xmlns:p14="http://schemas.microsoft.com/office/powerpoint/2010/main" xmlns="" val="22731376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8C3B64A-562E-4466-83BB-E416BCE002F7}" type="datetimeFigureOut">
              <a:rPr lang="zh-CN" altLang="en-US" smtClean="0"/>
              <a:pPr/>
              <a:t>2019/6/28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BAC49EE-3A0B-45FC-B849-C329D4D1B392}" type="slidenum">
              <a:rPr lang="zh-CN" altLang="en-US" smtClean="0"/>
              <a:pPr/>
              <a:t>‹#›</a:t>
            </a:fld>
            <a:endParaRPr lang="zh-CN" altLang="en-US"/>
          </a:p>
        </p:txBody>
      </p:sp>
    </p:spTree>
    <p:extLst>
      <p:ext uri="{BB962C8B-B14F-4D97-AF65-F5344CB8AC3E}">
        <p14:creationId xmlns:p14="http://schemas.microsoft.com/office/powerpoint/2010/main" xmlns="" val="16088252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图片 5"/>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209550" y="0"/>
            <a:ext cx="11715749" cy="6858000"/>
          </a:xfrm>
          <a:prstGeom prst="rect">
            <a:avLst/>
          </a:prstGeom>
          <a:noFill/>
          <a:ln>
            <a:noFill/>
          </a:ln>
          <a:effectLst>
            <a:reflection blurRad="685800" stA="49000" endPos="65000" dist="596900" dir="5400000" sy="-100000" algn="bl" rotWithShape="0"/>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123" name="图片 3"/>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7886700" y="1"/>
            <a:ext cx="2781300" cy="30384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124" name="图片 4"/>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8054975" y="5216525"/>
            <a:ext cx="2613025" cy="16414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125" name="图片 6"/>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3187700" y="766763"/>
            <a:ext cx="3011488" cy="14144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126" name="图片 7"/>
          <p:cNvPicPr>
            <a:picLocks noChangeAspect="1" noChangeArrowheads="1"/>
          </p:cNvPicPr>
          <p:nvPr/>
        </p:nvPicPr>
        <p:blipFill>
          <a:blip r:embed="rId6">
            <a:extLst>
              <a:ext uri="{28A0092B-C50C-407E-A947-70E740481C1C}">
                <a14:useLocalDpi xmlns:a14="http://schemas.microsoft.com/office/drawing/2010/main" xmlns="" val="0"/>
              </a:ext>
            </a:extLst>
          </a:blip>
          <a:srcRect/>
          <a:stretch>
            <a:fillRect/>
          </a:stretch>
        </p:blipFill>
        <p:spPr bwMode="auto">
          <a:xfrm>
            <a:off x="1947863" y="176213"/>
            <a:ext cx="519112" cy="21193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127" name="图片 8"/>
          <p:cNvPicPr>
            <a:picLocks noChangeAspect="1" noChangeArrowheads="1"/>
          </p:cNvPicPr>
          <p:nvPr/>
        </p:nvPicPr>
        <p:blipFill>
          <a:blip r:embed="rId7">
            <a:extLst>
              <a:ext uri="{28A0092B-C50C-407E-A947-70E740481C1C}">
                <a14:useLocalDpi xmlns:a14="http://schemas.microsoft.com/office/drawing/2010/main" xmlns="" val="0"/>
              </a:ext>
            </a:extLst>
          </a:blip>
          <a:srcRect/>
          <a:stretch>
            <a:fillRect/>
          </a:stretch>
        </p:blipFill>
        <p:spPr bwMode="auto">
          <a:xfrm>
            <a:off x="5453063" y="1935164"/>
            <a:ext cx="781050" cy="771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128" name="图片 9"/>
          <p:cNvPicPr>
            <a:picLocks noChangeAspect="1" noChangeArrowheads="1"/>
          </p:cNvPicPr>
          <p:nvPr/>
        </p:nvPicPr>
        <p:blipFill>
          <a:blip r:embed="rId8">
            <a:extLst>
              <a:ext uri="{28A0092B-C50C-407E-A947-70E740481C1C}">
                <a14:useLocalDpi xmlns:a14="http://schemas.microsoft.com/office/drawing/2010/main" xmlns="" val="0"/>
              </a:ext>
            </a:extLst>
          </a:blip>
          <a:srcRect/>
          <a:stretch>
            <a:fillRect/>
          </a:stretch>
        </p:blipFill>
        <p:spPr bwMode="auto">
          <a:xfrm>
            <a:off x="7134226" y="654051"/>
            <a:ext cx="442913" cy="885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129" name="文本框 11"/>
          <p:cNvSpPr>
            <a:spLocks noChangeArrowheads="1"/>
          </p:cNvSpPr>
          <p:nvPr/>
        </p:nvSpPr>
        <p:spPr bwMode="auto">
          <a:xfrm>
            <a:off x="2078038" y="2486026"/>
            <a:ext cx="3759200" cy="523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800">
                <a:solidFill>
                  <a:srgbClr val="FF0000"/>
                </a:solidFill>
                <a:latin typeface="华文行楷" panose="02010800040101010101" pitchFamily="2" charset="-122"/>
                <a:ea typeface="华文行楷" panose="02010800040101010101" pitchFamily="2" charset="-122"/>
                <a:sym typeface="微软雅黑" panose="020B0503020204020204" pitchFamily="34" charset="-122"/>
              </a:rPr>
              <a:t>国家法官学院培训课件</a:t>
            </a:r>
          </a:p>
        </p:txBody>
      </p:sp>
      <p:sp>
        <p:nvSpPr>
          <p:cNvPr id="5130" name="文本框 12"/>
          <p:cNvSpPr>
            <a:spLocks noChangeArrowheads="1"/>
          </p:cNvSpPr>
          <p:nvPr/>
        </p:nvSpPr>
        <p:spPr bwMode="auto">
          <a:xfrm>
            <a:off x="2614613" y="5367339"/>
            <a:ext cx="5162550" cy="523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800" b="1">
                <a:solidFill>
                  <a:srgbClr val="FF0000"/>
                </a:solidFill>
                <a:latin typeface="华文行楷" panose="02010800040101010101" pitchFamily="2" charset="-122"/>
                <a:ea typeface="华文行楷" panose="02010800040101010101" pitchFamily="2" charset="-122"/>
                <a:sym typeface="宋体" panose="02010600030101010101" pitchFamily="2" charset="-122"/>
              </a:rPr>
              <a:t>华中师范大学法学院教授  杨凯</a:t>
            </a:r>
            <a:endParaRPr lang="en-US" altLang="zh-CN" sz="2800" b="1">
              <a:solidFill>
                <a:srgbClr val="FF0000"/>
              </a:solidFill>
              <a:latin typeface="华文行楷" panose="02010800040101010101" pitchFamily="2" charset="-122"/>
              <a:ea typeface="华文行楷" panose="02010800040101010101" pitchFamily="2" charset="-122"/>
              <a:sym typeface="宋体" panose="02010600030101010101" pitchFamily="2" charset="-122"/>
            </a:endParaRPr>
          </a:p>
        </p:txBody>
      </p:sp>
      <p:sp>
        <p:nvSpPr>
          <p:cNvPr id="3083" name="文本框 99"/>
          <p:cNvSpPr txBox="1">
            <a:spLocks noChangeArrowheads="1"/>
          </p:cNvSpPr>
          <p:nvPr/>
        </p:nvSpPr>
        <p:spPr bwMode="auto">
          <a:xfrm>
            <a:off x="2798763" y="3260725"/>
            <a:ext cx="7131050" cy="1016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6000" b="1" dirty="0">
                <a:solidFill>
                  <a:srgbClr val="FF0000"/>
                </a:solidFill>
                <a:latin typeface="华文行楷" panose="02010800040101010101" pitchFamily="2" charset="-122"/>
                <a:ea typeface="华文行楷" panose="02010800040101010101" pitchFamily="2" charset="-122"/>
              </a:rPr>
              <a:t>学术论文修改十三法</a:t>
            </a:r>
          </a:p>
        </p:txBody>
      </p:sp>
    </p:spTree>
    <p:extLst>
      <p:ext uri="{BB962C8B-B14F-4D97-AF65-F5344CB8AC3E}">
        <p14:creationId xmlns:p14="http://schemas.microsoft.com/office/powerpoint/2010/main" xmlns="" val="1797185149"/>
      </p:ext>
    </p:extLst>
  </p:cSld>
  <p:clrMapOvr>
    <a:masterClrMapping/>
  </p:clrMapOvr>
  <mc:AlternateContent xmlns:mc="http://schemas.openxmlformats.org/markup-compatibility/2006">
    <mc:Choice xmlns:p14="http://schemas.microsoft.com/office/powerpoint/2010/main" xmlns="" Requires="p14">
      <p:transition spd="slow" p14:dur="2000" advClick="0" advTm="3000"/>
    </mc:Choice>
    <mc:Fallback>
      <p:transition spd="slow" advClick="0" advTm="300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2" fill="hold" nodeType="withEffect">
                                  <p:stCondLst>
                                    <p:cond delay="0"/>
                                  </p:stCondLst>
                                  <p:childTnLst>
                                    <p:set>
                                      <p:cBhvr>
                                        <p:cTn id="6" dur="1" fill="hold">
                                          <p:stCondLst>
                                            <p:cond delay="0"/>
                                          </p:stCondLst>
                                        </p:cTn>
                                        <p:tgtEl>
                                          <p:spTgt spid="5123"/>
                                        </p:tgtEl>
                                        <p:attrNameLst>
                                          <p:attrName>style.visibility</p:attrName>
                                        </p:attrNameLst>
                                      </p:cBhvr>
                                      <p:to>
                                        <p:strVal val="visible"/>
                                      </p:to>
                                    </p:set>
                                    <p:animEffect filter="wipe(right)">
                                      <p:cBhvr>
                                        <p:cTn id="7" dur="500"/>
                                        <p:tgtEl>
                                          <p:spTgt spid="5123"/>
                                        </p:tgtEl>
                                      </p:cBhvr>
                                    </p:animEffect>
                                  </p:childTnLst>
                                </p:cTn>
                              </p:par>
                            </p:childTnLst>
                          </p:cTn>
                        </p:par>
                        <p:par>
                          <p:cTn id="8" fill="hold" nodeType="afterGroup">
                            <p:stCondLst>
                              <p:cond delay="500"/>
                            </p:stCondLst>
                            <p:childTnLst>
                              <p:par>
                                <p:cTn id="9" presetID="2" presetClass="entr" presetSubtype="8" fill="hold" nodeType="afterEffect">
                                  <p:stCondLst>
                                    <p:cond delay="0"/>
                                  </p:stCondLst>
                                  <p:childTnLst>
                                    <p:set>
                                      <p:cBhvr>
                                        <p:cTn id="10" dur="1" fill="hold">
                                          <p:stCondLst>
                                            <p:cond delay="0"/>
                                          </p:stCondLst>
                                        </p:cTn>
                                        <p:tgtEl>
                                          <p:spTgt spid="5128"/>
                                        </p:tgtEl>
                                        <p:attrNameLst>
                                          <p:attrName>style.visibility</p:attrName>
                                        </p:attrNameLst>
                                      </p:cBhvr>
                                      <p:to>
                                        <p:strVal val="visible"/>
                                      </p:to>
                                    </p:set>
                                    <p:anim calcmode="lin" valueType="num">
                                      <p:cBhvr>
                                        <p:cTn id="11" dur="500" fill="hold"/>
                                        <p:tgtEl>
                                          <p:spTgt spid="5128"/>
                                        </p:tgtEl>
                                        <p:attrNameLst>
                                          <p:attrName>ppt_x</p:attrName>
                                        </p:attrNameLst>
                                      </p:cBhvr>
                                      <p:tavLst>
                                        <p:tav tm="0">
                                          <p:val>
                                            <p:strVal val="0-#ppt_w/2"/>
                                          </p:val>
                                        </p:tav>
                                        <p:tav tm="100000">
                                          <p:val>
                                            <p:strVal val="#ppt_x"/>
                                          </p:val>
                                        </p:tav>
                                      </p:tavLst>
                                    </p:anim>
                                    <p:anim calcmode="lin" valueType="num">
                                      <p:cBhvr>
                                        <p:cTn id="12" dur="500" fill="hold"/>
                                        <p:tgtEl>
                                          <p:spTgt spid="5128"/>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1000"/>
                            </p:stCondLst>
                            <p:childTnLst>
                              <p:par>
                                <p:cTn id="14" presetID="2" presetClass="entr" presetSubtype="2" fill="hold" nodeType="afterEffect">
                                  <p:stCondLst>
                                    <p:cond delay="0"/>
                                  </p:stCondLst>
                                  <p:childTnLst>
                                    <p:set>
                                      <p:cBhvr>
                                        <p:cTn id="15" dur="1" fill="hold">
                                          <p:stCondLst>
                                            <p:cond delay="0"/>
                                          </p:stCondLst>
                                        </p:cTn>
                                        <p:tgtEl>
                                          <p:spTgt spid="5127"/>
                                        </p:tgtEl>
                                        <p:attrNameLst>
                                          <p:attrName>style.visibility</p:attrName>
                                        </p:attrNameLst>
                                      </p:cBhvr>
                                      <p:to>
                                        <p:strVal val="visible"/>
                                      </p:to>
                                    </p:set>
                                    <p:anim calcmode="lin" valueType="num">
                                      <p:cBhvr>
                                        <p:cTn id="16" dur="500" fill="hold"/>
                                        <p:tgtEl>
                                          <p:spTgt spid="5127"/>
                                        </p:tgtEl>
                                        <p:attrNameLst>
                                          <p:attrName>ppt_x</p:attrName>
                                        </p:attrNameLst>
                                      </p:cBhvr>
                                      <p:tavLst>
                                        <p:tav tm="0">
                                          <p:val>
                                            <p:strVal val="1+#ppt_w/2"/>
                                          </p:val>
                                        </p:tav>
                                        <p:tav tm="100000">
                                          <p:val>
                                            <p:strVal val="#ppt_x"/>
                                          </p:val>
                                        </p:tav>
                                      </p:tavLst>
                                    </p:anim>
                                    <p:anim calcmode="lin" valueType="num">
                                      <p:cBhvr>
                                        <p:cTn id="17" dur="500" fill="hold"/>
                                        <p:tgtEl>
                                          <p:spTgt spid="5127"/>
                                        </p:tgtEl>
                                        <p:attrNameLst>
                                          <p:attrName>ppt_y</p:attrName>
                                        </p:attrNameLst>
                                      </p:cBhvr>
                                      <p:tavLst>
                                        <p:tav tm="0">
                                          <p:val>
                                            <p:strVal val="#ppt_y"/>
                                          </p:val>
                                        </p:tav>
                                        <p:tav tm="100000">
                                          <p:val>
                                            <p:strVal val="#ppt_y"/>
                                          </p:val>
                                        </p:tav>
                                      </p:tavLst>
                                    </p:anim>
                                  </p:childTnLst>
                                </p:cTn>
                              </p:par>
                            </p:childTnLst>
                          </p:cTn>
                        </p:par>
                        <p:par>
                          <p:cTn id="18" fill="hold" nodeType="afterGroup">
                            <p:stCondLst>
                              <p:cond delay="1500"/>
                            </p:stCondLst>
                            <p:childTnLst>
                              <p:par>
                                <p:cTn id="19" presetID="22" presetClass="entr" presetSubtype="8" fill="hold" nodeType="afterEffect">
                                  <p:stCondLst>
                                    <p:cond delay="0"/>
                                  </p:stCondLst>
                                  <p:childTnLst>
                                    <p:set>
                                      <p:cBhvr>
                                        <p:cTn id="20" dur="1" fill="hold">
                                          <p:stCondLst>
                                            <p:cond delay="0"/>
                                          </p:stCondLst>
                                        </p:cTn>
                                        <p:tgtEl>
                                          <p:spTgt spid="5125"/>
                                        </p:tgtEl>
                                        <p:attrNameLst>
                                          <p:attrName>style.visibility</p:attrName>
                                        </p:attrNameLst>
                                      </p:cBhvr>
                                      <p:to>
                                        <p:strVal val="visible"/>
                                      </p:to>
                                    </p:set>
                                    <p:animEffect filter="wipe(left)">
                                      <p:cBhvr>
                                        <p:cTn id="21" dur="500"/>
                                        <p:tgtEl>
                                          <p:spTgt spid="5125"/>
                                        </p:tgtEl>
                                      </p:cBhvr>
                                    </p:animEffect>
                                  </p:childTnLst>
                                </p:cTn>
                              </p:par>
                            </p:childTnLst>
                          </p:cTn>
                        </p:par>
                        <p:par>
                          <p:cTn id="22" fill="hold" nodeType="afterGroup">
                            <p:stCondLst>
                              <p:cond delay="2000"/>
                            </p:stCondLst>
                            <p:childTnLst>
                              <p:par>
                                <p:cTn id="23" presetID="22" presetClass="entr" presetSubtype="1" fill="hold" nodeType="afterEffect">
                                  <p:stCondLst>
                                    <p:cond delay="0"/>
                                  </p:stCondLst>
                                  <p:childTnLst>
                                    <p:set>
                                      <p:cBhvr>
                                        <p:cTn id="24" dur="1" fill="hold">
                                          <p:stCondLst>
                                            <p:cond delay="0"/>
                                          </p:stCondLst>
                                        </p:cTn>
                                        <p:tgtEl>
                                          <p:spTgt spid="5126"/>
                                        </p:tgtEl>
                                        <p:attrNameLst>
                                          <p:attrName>style.visibility</p:attrName>
                                        </p:attrNameLst>
                                      </p:cBhvr>
                                      <p:to>
                                        <p:strVal val="visible"/>
                                      </p:to>
                                    </p:set>
                                    <p:animEffect filter="wipe(up)">
                                      <p:cBhvr>
                                        <p:cTn id="25" dur="500"/>
                                        <p:tgtEl>
                                          <p:spTgt spid="5126"/>
                                        </p:tgtEl>
                                      </p:cBhvr>
                                    </p:animEffect>
                                  </p:childTnLst>
                                </p:cTn>
                              </p:par>
                            </p:childTnLst>
                          </p:cTn>
                        </p:par>
                        <p:par>
                          <p:cTn id="26" fill="hold" nodeType="afterGroup">
                            <p:stCondLst>
                              <p:cond delay="2500"/>
                            </p:stCondLst>
                            <p:childTnLst>
                              <p:par>
                                <p:cTn id="27" presetID="42" presetClass="entr" presetSubtype="0" fill="hold" nodeType="afterEffect">
                                  <p:stCondLst>
                                    <p:cond delay="0"/>
                                  </p:stCondLst>
                                  <p:childTnLst>
                                    <p:set>
                                      <p:cBhvr>
                                        <p:cTn id="28" dur="1" fill="hold">
                                          <p:stCondLst>
                                            <p:cond delay="0"/>
                                          </p:stCondLst>
                                        </p:cTn>
                                        <p:tgtEl>
                                          <p:spTgt spid="5124"/>
                                        </p:tgtEl>
                                        <p:attrNameLst>
                                          <p:attrName>style.visibility</p:attrName>
                                        </p:attrNameLst>
                                      </p:cBhvr>
                                      <p:to>
                                        <p:strVal val="visible"/>
                                      </p:to>
                                    </p:set>
                                    <p:animEffect filter="fade">
                                      <p:cBhvr>
                                        <p:cTn id="29" dur="1000"/>
                                        <p:tgtEl>
                                          <p:spTgt spid="5124"/>
                                        </p:tgtEl>
                                      </p:cBhvr>
                                    </p:animEffect>
                                    <p:anim calcmode="lin" valueType="num">
                                      <p:cBhvr>
                                        <p:cTn id="30" dur="1000" fill="hold"/>
                                        <p:tgtEl>
                                          <p:spTgt spid="5124"/>
                                        </p:tgtEl>
                                        <p:attrNameLst>
                                          <p:attrName>ppt_x</p:attrName>
                                        </p:attrNameLst>
                                      </p:cBhvr>
                                      <p:tavLst>
                                        <p:tav tm="0">
                                          <p:val>
                                            <p:strVal val="#ppt_x"/>
                                          </p:val>
                                        </p:tav>
                                        <p:tav tm="100000">
                                          <p:val>
                                            <p:strVal val="#ppt_x"/>
                                          </p:val>
                                        </p:tav>
                                      </p:tavLst>
                                    </p:anim>
                                    <p:anim calcmode="lin" valueType="num">
                                      <p:cBhvr>
                                        <p:cTn id="31" dur="1000" fill="hold"/>
                                        <p:tgtEl>
                                          <p:spTgt spid="5124"/>
                                        </p:tgtEl>
                                        <p:attrNameLst>
                                          <p:attrName>ppt_y</p:attrName>
                                        </p:attrNameLst>
                                      </p:cBhvr>
                                      <p:tavLst>
                                        <p:tav tm="0">
                                          <p:val>
                                            <p:strVal val="#ppt_y+.1"/>
                                          </p:val>
                                        </p:tav>
                                        <p:tav tm="100000">
                                          <p:val>
                                            <p:strVal val="#ppt_y"/>
                                          </p:val>
                                        </p:tav>
                                      </p:tavLst>
                                    </p:anim>
                                  </p:childTnLst>
                                </p:cTn>
                              </p:par>
                            </p:childTnLst>
                          </p:cTn>
                        </p:par>
                      </p:childTnLst>
                    </p:cTn>
                  </p:par>
                  <p:par>
                    <p:cTn id="32" fill="hold" nodeType="clickPar">
                      <p:stCondLst>
                        <p:cond delay="indefinite"/>
                      </p:stCondLst>
                      <p:childTnLst>
                        <p:par>
                          <p:cTn id="33" fill="hold" nodeType="withGroup">
                            <p:stCondLst>
                              <p:cond delay="0"/>
                            </p:stCondLst>
                            <p:childTnLst>
                              <p:par>
                                <p:cTn id="34" presetID="41" presetClass="entr" presetSubtype="0" fill="hold" grpId="0" nodeType="clickEffect">
                                  <p:stCondLst>
                                    <p:cond delay="0"/>
                                  </p:stCondLst>
                                  <p:iterate type="lt">
                                    <p:tmPct val="10000"/>
                                  </p:iterate>
                                  <p:childTnLst>
                                    <p:set>
                                      <p:cBhvr>
                                        <p:cTn id="35" dur="1" fill="hold">
                                          <p:stCondLst>
                                            <p:cond delay="0"/>
                                          </p:stCondLst>
                                        </p:cTn>
                                        <p:tgtEl>
                                          <p:spTgt spid="5129"/>
                                        </p:tgtEl>
                                        <p:attrNameLst>
                                          <p:attrName>style.visibility</p:attrName>
                                        </p:attrNameLst>
                                      </p:cBhvr>
                                      <p:to>
                                        <p:strVal val="visible"/>
                                      </p:to>
                                    </p:set>
                                    <p:anim calcmode="lin" valueType="num">
                                      <p:cBhvr>
                                        <p:cTn id="36" dur="500" fill="hold"/>
                                        <p:tgtEl>
                                          <p:spTgt spid="5129"/>
                                        </p:tgtEl>
                                        <p:attrNameLst>
                                          <p:attrName>ppt_x</p:attrName>
                                        </p:attrNameLst>
                                      </p:cBhvr>
                                      <p:tavLst>
                                        <p:tav tm="0">
                                          <p:val>
                                            <p:strVal val="#ppt_x"/>
                                          </p:val>
                                        </p:tav>
                                        <p:tav tm="50000">
                                          <p:val>
                                            <p:strVal val="#ppt_x+.1"/>
                                          </p:val>
                                        </p:tav>
                                        <p:tav tm="100000">
                                          <p:val>
                                            <p:strVal val="#ppt_x"/>
                                          </p:val>
                                        </p:tav>
                                      </p:tavLst>
                                    </p:anim>
                                    <p:anim calcmode="lin" valueType="num">
                                      <p:cBhvr>
                                        <p:cTn id="37" dur="500" fill="hold"/>
                                        <p:tgtEl>
                                          <p:spTgt spid="5129"/>
                                        </p:tgtEl>
                                        <p:attrNameLst>
                                          <p:attrName>ppt_y</p:attrName>
                                        </p:attrNameLst>
                                      </p:cBhvr>
                                      <p:tavLst>
                                        <p:tav tm="0">
                                          <p:val>
                                            <p:strVal val="#ppt_y"/>
                                          </p:val>
                                        </p:tav>
                                        <p:tav tm="100000">
                                          <p:val>
                                            <p:strVal val="#ppt_y"/>
                                          </p:val>
                                        </p:tav>
                                      </p:tavLst>
                                    </p:anim>
                                    <p:anim calcmode="lin" valueType="num">
                                      <p:cBhvr>
                                        <p:cTn id="38" dur="500" fill="hold"/>
                                        <p:tgtEl>
                                          <p:spTgt spid="5129"/>
                                        </p:tgtEl>
                                        <p:attrNameLst>
                                          <p:attrName>ppt_h</p:attrName>
                                        </p:attrNameLst>
                                      </p:cBhvr>
                                      <p:tavLst>
                                        <p:tav tm="0">
                                          <p:val>
                                            <p:strVal val="#ppt_h/10"/>
                                          </p:val>
                                        </p:tav>
                                        <p:tav tm="50000">
                                          <p:val>
                                            <p:strVal val="#ppt_h+.01"/>
                                          </p:val>
                                        </p:tav>
                                        <p:tav tm="100000">
                                          <p:val>
                                            <p:strVal val="#ppt_h"/>
                                          </p:val>
                                        </p:tav>
                                      </p:tavLst>
                                    </p:anim>
                                    <p:anim calcmode="lin" valueType="num">
                                      <p:cBhvr>
                                        <p:cTn id="39" dur="500" fill="hold"/>
                                        <p:tgtEl>
                                          <p:spTgt spid="5129"/>
                                        </p:tgtEl>
                                        <p:attrNameLst>
                                          <p:attrName>ppt_w</p:attrName>
                                        </p:attrNameLst>
                                      </p:cBhvr>
                                      <p:tavLst>
                                        <p:tav tm="0">
                                          <p:val>
                                            <p:strVal val="#ppt_w/10"/>
                                          </p:val>
                                        </p:tav>
                                        <p:tav tm="50000">
                                          <p:val>
                                            <p:strVal val="#ppt_w+.01"/>
                                          </p:val>
                                        </p:tav>
                                        <p:tav tm="100000">
                                          <p:val>
                                            <p:strVal val="#ppt_w"/>
                                          </p:val>
                                        </p:tav>
                                      </p:tavLst>
                                    </p:anim>
                                    <p:animEffect filter="fade">
                                      <p:cBhvr>
                                        <p:cTn id="40" dur="500" tmFilter="0,0; .5, 1; 1, 1"/>
                                        <p:tgtEl>
                                          <p:spTgt spid="5129"/>
                                        </p:tgtEl>
                                      </p:cBhvr>
                                    </p:animEffect>
                                  </p:childTnLst>
                                </p:cTn>
                              </p:par>
                            </p:childTnLst>
                          </p:cTn>
                        </p:par>
                      </p:childTnLst>
                    </p:cTn>
                  </p:par>
                  <p:par>
                    <p:cTn id="41" fill="hold" nodeType="clickPar">
                      <p:stCondLst>
                        <p:cond delay="indefinite"/>
                      </p:stCondLst>
                      <p:childTnLst>
                        <p:par>
                          <p:cTn id="42" fill="hold" nodeType="withGroup">
                            <p:stCondLst>
                              <p:cond delay="0"/>
                            </p:stCondLst>
                            <p:childTnLst>
                              <p:par>
                                <p:cTn id="43" presetID="41" presetClass="entr" presetSubtype="0" fill="hold" grpId="0" nodeType="clickEffect">
                                  <p:stCondLst>
                                    <p:cond delay="0"/>
                                  </p:stCondLst>
                                  <p:iterate type="lt">
                                    <p:tmPct val="10000"/>
                                  </p:iterate>
                                  <p:childTnLst>
                                    <p:set>
                                      <p:cBhvr>
                                        <p:cTn id="44" dur="1" fill="hold">
                                          <p:stCondLst>
                                            <p:cond delay="0"/>
                                          </p:stCondLst>
                                        </p:cTn>
                                        <p:tgtEl>
                                          <p:spTgt spid="5130"/>
                                        </p:tgtEl>
                                        <p:attrNameLst>
                                          <p:attrName>style.visibility</p:attrName>
                                        </p:attrNameLst>
                                      </p:cBhvr>
                                      <p:to>
                                        <p:strVal val="visible"/>
                                      </p:to>
                                    </p:set>
                                    <p:anim calcmode="lin" valueType="num">
                                      <p:cBhvr>
                                        <p:cTn id="45" dur="500" fill="hold"/>
                                        <p:tgtEl>
                                          <p:spTgt spid="5130"/>
                                        </p:tgtEl>
                                        <p:attrNameLst>
                                          <p:attrName>ppt_x</p:attrName>
                                        </p:attrNameLst>
                                      </p:cBhvr>
                                      <p:tavLst>
                                        <p:tav tm="0">
                                          <p:val>
                                            <p:strVal val="#ppt_x"/>
                                          </p:val>
                                        </p:tav>
                                        <p:tav tm="50000">
                                          <p:val>
                                            <p:strVal val="#ppt_x+.1"/>
                                          </p:val>
                                        </p:tav>
                                        <p:tav tm="100000">
                                          <p:val>
                                            <p:strVal val="#ppt_x"/>
                                          </p:val>
                                        </p:tav>
                                      </p:tavLst>
                                    </p:anim>
                                    <p:anim calcmode="lin" valueType="num">
                                      <p:cBhvr>
                                        <p:cTn id="46" dur="500" fill="hold"/>
                                        <p:tgtEl>
                                          <p:spTgt spid="5130"/>
                                        </p:tgtEl>
                                        <p:attrNameLst>
                                          <p:attrName>ppt_y</p:attrName>
                                        </p:attrNameLst>
                                      </p:cBhvr>
                                      <p:tavLst>
                                        <p:tav tm="0">
                                          <p:val>
                                            <p:strVal val="#ppt_y"/>
                                          </p:val>
                                        </p:tav>
                                        <p:tav tm="100000">
                                          <p:val>
                                            <p:strVal val="#ppt_y"/>
                                          </p:val>
                                        </p:tav>
                                      </p:tavLst>
                                    </p:anim>
                                    <p:anim calcmode="lin" valueType="num">
                                      <p:cBhvr>
                                        <p:cTn id="47" dur="500" fill="hold"/>
                                        <p:tgtEl>
                                          <p:spTgt spid="5130"/>
                                        </p:tgtEl>
                                        <p:attrNameLst>
                                          <p:attrName>ppt_h</p:attrName>
                                        </p:attrNameLst>
                                      </p:cBhvr>
                                      <p:tavLst>
                                        <p:tav tm="0">
                                          <p:val>
                                            <p:strVal val="#ppt_h/10"/>
                                          </p:val>
                                        </p:tav>
                                        <p:tav tm="50000">
                                          <p:val>
                                            <p:strVal val="#ppt_h+.01"/>
                                          </p:val>
                                        </p:tav>
                                        <p:tav tm="100000">
                                          <p:val>
                                            <p:strVal val="#ppt_h"/>
                                          </p:val>
                                        </p:tav>
                                      </p:tavLst>
                                    </p:anim>
                                    <p:anim calcmode="lin" valueType="num">
                                      <p:cBhvr>
                                        <p:cTn id="48" dur="500" fill="hold"/>
                                        <p:tgtEl>
                                          <p:spTgt spid="5130"/>
                                        </p:tgtEl>
                                        <p:attrNameLst>
                                          <p:attrName>ppt_w</p:attrName>
                                        </p:attrNameLst>
                                      </p:cBhvr>
                                      <p:tavLst>
                                        <p:tav tm="0">
                                          <p:val>
                                            <p:strVal val="#ppt_w/10"/>
                                          </p:val>
                                        </p:tav>
                                        <p:tav tm="50000">
                                          <p:val>
                                            <p:strVal val="#ppt_w+.01"/>
                                          </p:val>
                                        </p:tav>
                                        <p:tav tm="100000">
                                          <p:val>
                                            <p:strVal val="#ppt_w"/>
                                          </p:val>
                                        </p:tav>
                                      </p:tavLst>
                                    </p:anim>
                                    <p:animEffect filter="fade">
                                      <p:cBhvr>
                                        <p:cTn id="49" dur="500" tmFilter="0,0; .5, 1; 1, 1"/>
                                        <p:tgtEl>
                                          <p:spTgt spid="51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9" grpId="0" bldLvl="0"/>
      <p:bldP spid="5130" grpId="0" bldLvl="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solidFill>
                  <a:srgbClr val="FF0000"/>
                </a:solidFill>
                <a:latin typeface="黑体" panose="02010609060101010101" pitchFamily="49" charset="-122"/>
                <a:ea typeface="黑体" panose="02010609060101010101" pitchFamily="49" charset="-122"/>
              </a:rPr>
              <a:t>一</a:t>
            </a:r>
            <a:r>
              <a:rPr lang="zh-CN" altLang="zh-CN" b="1" dirty="0">
                <a:solidFill>
                  <a:srgbClr val="FF0000"/>
                </a:solidFill>
                <a:latin typeface="黑体" panose="02010609060101010101" pitchFamily="49" charset="-122"/>
                <a:ea typeface="黑体" panose="02010609060101010101" pitchFamily="49" charset="-122"/>
              </a:rPr>
              <a:t>、修主题</a:t>
            </a:r>
            <a:r>
              <a:rPr lang="zh-CN" altLang="en-US" b="1" dirty="0">
                <a:solidFill>
                  <a:srgbClr val="FF0000"/>
                </a:solidFill>
                <a:latin typeface="黑体" panose="02010609060101010101" pitchFamily="49" charset="-122"/>
                <a:ea typeface="黑体" panose="02010609060101010101" pitchFamily="49" charset="-122"/>
              </a:rPr>
              <a:t>：论文写作的方向和目标</a:t>
            </a:r>
            <a:endParaRPr lang="zh-CN" altLang="en-US" dirty="0"/>
          </a:p>
        </p:txBody>
      </p:sp>
      <p:sp>
        <p:nvSpPr>
          <p:cNvPr id="3" name="内容占位符 2"/>
          <p:cNvSpPr>
            <a:spLocks noGrp="1"/>
          </p:cNvSpPr>
          <p:nvPr>
            <p:ph idx="1"/>
          </p:nvPr>
        </p:nvSpPr>
        <p:spPr/>
        <p:txBody>
          <a:bodyPr>
            <a:normAutofit/>
          </a:bodyPr>
          <a:lstStyle/>
          <a:p>
            <a:pPr>
              <a:buNone/>
            </a:pPr>
            <a:endParaRPr lang="zh-CN" altLang="en-US" sz="3300" b="1" dirty="0">
              <a:solidFill>
                <a:srgbClr val="FF0000"/>
              </a:solidFill>
              <a:latin typeface="黑体" panose="02010609060101010101" pitchFamily="49" charset="-122"/>
              <a:ea typeface="黑体" panose="02010609060101010101" pitchFamily="49" charset="-122"/>
            </a:endParaRPr>
          </a:p>
          <a:p>
            <a:endParaRPr lang="zh-CN" altLang="en-US" dirty="0"/>
          </a:p>
        </p:txBody>
      </p:sp>
    </p:spTree>
    <p:extLst>
      <p:ext uri="{BB962C8B-B14F-4D97-AF65-F5344CB8AC3E}">
        <p14:creationId xmlns:p14="http://schemas.microsoft.com/office/powerpoint/2010/main" xmlns="" val="24635721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solidFill>
                  <a:srgbClr val="FF0000"/>
                </a:solidFill>
                <a:latin typeface="黑体" panose="02010609060101010101" pitchFamily="49" charset="-122"/>
                <a:ea typeface="黑体" panose="02010609060101010101" pitchFamily="49" charset="-122"/>
              </a:rPr>
              <a:t>一</a:t>
            </a:r>
            <a:r>
              <a:rPr lang="zh-CN" altLang="zh-CN" b="1" dirty="0">
                <a:solidFill>
                  <a:srgbClr val="FF0000"/>
                </a:solidFill>
                <a:latin typeface="黑体" panose="02010609060101010101" pitchFamily="49" charset="-122"/>
                <a:ea typeface="黑体" panose="02010609060101010101" pitchFamily="49" charset="-122"/>
              </a:rPr>
              <a:t>、修主题</a:t>
            </a:r>
            <a:r>
              <a:rPr lang="zh-CN" altLang="en-US" b="1" dirty="0">
                <a:solidFill>
                  <a:srgbClr val="FF0000"/>
                </a:solidFill>
                <a:latin typeface="黑体" panose="02010609060101010101" pitchFamily="49" charset="-122"/>
                <a:ea typeface="黑体" panose="02010609060101010101" pitchFamily="49" charset="-122"/>
              </a:rPr>
              <a:t>：论文写作的方向和目标</a:t>
            </a:r>
            <a:endParaRPr lang="zh-CN" altLang="en-US" dirty="0"/>
          </a:p>
        </p:txBody>
      </p:sp>
      <p:sp>
        <p:nvSpPr>
          <p:cNvPr id="3" name="内容占位符 2"/>
          <p:cNvSpPr>
            <a:spLocks noGrp="1"/>
          </p:cNvSpPr>
          <p:nvPr>
            <p:ph idx="1"/>
          </p:nvPr>
        </p:nvSpPr>
        <p:sp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r>
              <a:rPr lang="zh-CN" altLang="en-US" sz="3600" dirty="0" smtClean="0">
                <a:solidFill>
                  <a:srgbClr val="FF0000"/>
                </a:solidFill>
                <a:latin typeface="黑体" panose="02010609060101010101" pitchFamily="49" charset="-122"/>
                <a:ea typeface="黑体" panose="02010609060101010101" pitchFamily="49" charset="-122"/>
              </a:rPr>
              <a:t>修改要点：论文的写作方向与主题的契合度</a:t>
            </a:r>
            <a:endParaRPr lang="en-US" altLang="zh-CN" sz="3600" dirty="0" smtClean="0">
              <a:solidFill>
                <a:srgbClr val="FF0000"/>
              </a:solidFill>
              <a:latin typeface="黑体" panose="02010609060101010101" pitchFamily="49" charset="-122"/>
              <a:ea typeface="黑体" panose="02010609060101010101" pitchFamily="49" charset="-122"/>
            </a:endParaRPr>
          </a:p>
          <a:p>
            <a:r>
              <a:rPr lang="zh-CN" altLang="en-US" sz="3600" dirty="0">
                <a:solidFill>
                  <a:srgbClr val="FF0000"/>
                </a:solidFill>
                <a:latin typeface="黑体" panose="02010609060101010101" pitchFamily="49" charset="-122"/>
                <a:ea typeface="黑体" panose="02010609060101010101" pitchFamily="49" charset="-122"/>
              </a:rPr>
              <a:t>读</a:t>
            </a:r>
            <a:r>
              <a:rPr lang="zh-CN" altLang="en-US" sz="3600" dirty="0" smtClean="0">
                <a:solidFill>
                  <a:srgbClr val="FF0000"/>
                </a:solidFill>
                <a:latin typeface="黑体" panose="02010609060101010101" pitchFamily="49" charset="-122"/>
                <a:ea typeface="黑体" panose="02010609060101010101" pitchFamily="49" charset="-122"/>
              </a:rPr>
              <a:t>懂主题：解读学术讨论会主题的方向性</a:t>
            </a:r>
            <a:endParaRPr lang="en-US" altLang="zh-CN" sz="3600" dirty="0" smtClean="0">
              <a:solidFill>
                <a:srgbClr val="FF0000"/>
              </a:solidFill>
              <a:latin typeface="黑体" panose="02010609060101010101" pitchFamily="49" charset="-122"/>
              <a:ea typeface="黑体" panose="02010609060101010101" pitchFamily="49" charset="-122"/>
            </a:endParaRPr>
          </a:p>
          <a:p>
            <a:r>
              <a:rPr lang="zh-CN" altLang="en-US" sz="3600" dirty="0">
                <a:solidFill>
                  <a:srgbClr val="FF0000"/>
                </a:solidFill>
                <a:latin typeface="黑体" panose="02010609060101010101" pitchFamily="49" charset="-122"/>
                <a:ea typeface="黑体" panose="02010609060101010101" pitchFamily="49" charset="-122"/>
              </a:rPr>
              <a:t>围绕</a:t>
            </a:r>
            <a:r>
              <a:rPr lang="zh-CN" altLang="en-US" sz="3600" dirty="0" smtClean="0">
                <a:solidFill>
                  <a:srgbClr val="FF0000"/>
                </a:solidFill>
                <a:latin typeface="黑体" panose="02010609060101010101" pitchFamily="49" charset="-122"/>
                <a:ea typeface="黑体" panose="02010609060101010101" pitchFamily="49" charset="-122"/>
              </a:rPr>
              <a:t>主题：紧密围绕主题来修改论文的论证方向</a:t>
            </a:r>
            <a:endParaRPr lang="en-US" altLang="zh-CN" sz="3600" dirty="0" smtClean="0">
              <a:solidFill>
                <a:srgbClr val="FF0000"/>
              </a:solidFill>
              <a:latin typeface="黑体" panose="02010609060101010101" pitchFamily="49" charset="-122"/>
              <a:ea typeface="黑体" panose="02010609060101010101" pitchFamily="49" charset="-122"/>
            </a:endParaRPr>
          </a:p>
          <a:p>
            <a:r>
              <a:rPr lang="zh-CN" altLang="en-US" sz="3600" dirty="0">
                <a:solidFill>
                  <a:srgbClr val="FF0000"/>
                </a:solidFill>
                <a:latin typeface="黑体" panose="02010609060101010101" pitchFamily="49" charset="-122"/>
                <a:ea typeface="黑体" panose="02010609060101010101" pitchFamily="49" charset="-122"/>
              </a:rPr>
              <a:t>主题</a:t>
            </a:r>
            <a:r>
              <a:rPr lang="zh-CN" altLang="en-US" sz="3600" dirty="0" smtClean="0">
                <a:solidFill>
                  <a:srgbClr val="FF0000"/>
                </a:solidFill>
                <a:latin typeface="黑体" panose="02010609060101010101" pitchFamily="49" charset="-122"/>
                <a:ea typeface="黑体" panose="02010609060101010101" pitchFamily="49" charset="-122"/>
              </a:rPr>
              <a:t>鲜明：修改论文观点和内容的表达方向性</a:t>
            </a:r>
            <a:endParaRPr lang="en-US" altLang="zh-CN" sz="3600" dirty="0" smtClean="0">
              <a:solidFill>
                <a:srgbClr val="FF0000"/>
              </a:solidFill>
              <a:latin typeface="黑体" panose="02010609060101010101" pitchFamily="49" charset="-122"/>
              <a:ea typeface="黑体" panose="02010609060101010101" pitchFamily="49" charset="-122"/>
            </a:endParaRPr>
          </a:p>
          <a:p>
            <a:r>
              <a:rPr lang="zh-CN" altLang="en-US" sz="3600" dirty="0" smtClean="0">
                <a:solidFill>
                  <a:srgbClr val="FF0000"/>
                </a:solidFill>
                <a:latin typeface="黑体" panose="02010609060101010101" pitchFamily="49" charset="-122"/>
                <a:ea typeface="黑体" panose="02010609060101010101" pitchFamily="49" charset="-122"/>
              </a:rPr>
              <a:t>阐释主题：论证过程是否能够阐释主题</a:t>
            </a:r>
            <a:endParaRPr lang="en-US" altLang="zh-CN" sz="3600" dirty="0" smtClean="0">
              <a:solidFill>
                <a:srgbClr val="FF0000"/>
              </a:solidFill>
              <a:latin typeface="黑体" panose="02010609060101010101" pitchFamily="49" charset="-122"/>
              <a:ea typeface="黑体" panose="02010609060101010101" pitchFamily="49" charset="-122"/>
            </a:endParaRPr>
          </a:p>
          <a:p>
            <a:r>
              <a:rPr lang="zh-CN" altLang="en-US" sz="3600" dirty="0">
                <a:solidFill>
                  <a:srgbClr val="FF0000"/>
                </a:solidFill>
                <a:latin typeface="黑体" panose="02010609060101010101" pitchFamily="49" charset="-122"/>
                <a:ea typeface="黑体" panose="02010609060101010101" pitchFamily="49" charset="-122"/>
              </a:rPr>
              <a:t>创新</a:t>
            </a:r>
            <a:r>
              <a:rPr lang="zh-CN" altLang="en-US" sz="3600" dirty="0" smtClean="0">
                <a:solidFill>
                  <a:srgbClr val="FF0000"/>
                </a:solidFill>
                <a:latin typeface="黑体" panose="02010609060101010101" pitchFamily="49" charset="-122"/>
                <a:ea typeface="黑体" panose="02010609060101010101" pitchFamily="49" charset="-122"/>
              </a:rPr>
              <a:t>主题：论文结合主题的创新性</a:t>
            </a:r>
            <a:endParaRPr lang="en-US" altLang="zh-CN" sz="3600" dirty="0" smtClean="0">
              <a:solidFill>
                <a:srgbClr val="FF0000"/>
              </a:solidFill>
              <a:latin typeface="黑体" panose="02010609060101010101" pitchFamily="49" charset="-122"/>
              <a:ea typeface="黑体" panose="02010609060101010101" pitchFamily="49" charset="-122"/>
            </a:endParaRPr>
          </a:p>
          <a:p>
            <a:r>
              <a:rPr lang="zh-CN" altLang="en-US" sz="3600" dirty="0" smtClean="0">
                <a:solidFill>
                  <a:srgbClr val="FF0000"/>
                </a:solidFill>
                <a:latin typeface="黑体" panose="02010609060101010101" pitchFamily="49" charset="-122"/>
                <a:ea typeface="黑体" panose="02010609060101010101" pitchFamily="49" charset="-122"/>
              </a:rPr>
              <a:t>弘扬主题：论文结合主题的弘扬和发展</a:t>
            </a:r>
            <a:endParaRPr lang="en-US" altLang="zh-CN" sz="3600" dirty="0" smtClean="0">
              <a:solidFill>
                <a:srgbClr val="FF0000"/>
              </a:solidFill>
              <a:latin typeface="黑体" panose="02010609060101010101" pitchFamily="49" charset="-122"/>
              <a:ea typeface="黑体" panose="02010609060101010101" pitchFamily="49" charset="-122"/>
            </a:endParaRPr>
          </a:p>
          <a:p>
            <a:endParaRPr lang="zh-CN" altLang="en-US" sz="3600" dirty="0">
              <a:solidFill>
                <a:srgbClr val="FF0000"/>
              </a:solidFill>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xmlns="" val="4998822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en-US" altLang="zh-CN" b="1" dirty="0" smtClean="0">
                <a:solidFill>
                  <a:srgbClr val="FF0000"/>
                </a:solidFill>
                <a:latin typeface="黑体" panose="02010609060101010101" pitchFamily="49" charset="-122"/>
                <a:ea typeface="黑体" panose="02010609060101010101" pitchFamily="49" charset="-122"/>
              </a:rPr>
              <a:t/>
            </a:r>
            <a:br>
              <a:rPr lang="en-US" altLang="zh-CN" b="1" dirty="0" smtClean="0">
                <a:solidFill>
                  <a:srgbClr val="FF0000"/>
                </a:solidFill>
                <a:latin typeface="黑体" panose="02010609060101010101" pitchFamily="49" charset="-122"/>
                <a:ea typeface="黑体" panose="02010609060101010101" pitchFamily="49" charset="-122"/>
              </a:rPr>
            </a:br>
            <a:r>
              <a:rPr lang="zh-CN" altLang="en-US" b="1" dirty="0" smtClean="0">
                <a:solidFill>
                  <a:srgbClr val="FF0000"/>
                </a:solidFill>
                <a:latin typeface="黑体" panose="02010609060101010101" pitchFamily="49" charset="-122"/>
                <a:ea typeface="黑体" panose="02010609060101010101" pitchFamily="49" charset="-122"/>
              </a:rPr>
              <a:t>二</a:t>
            </a:r>
            <a:r>
              <a:rPr lang="zh-CN" altLang="zh-CN" b="1" dirty="0">
                <a:solidFill>
                  <a:srgbClr val="FF0000"/>
                </a:solidFill>
                <a:latin typeface="黑体" panose="02010609060101010101" pitchFamily="49" charset="-122"/>
                <a:ea typeface="黑体" panose="02010609060101010101" pitchFamily="49" charset="-122"/>
              </a:rPr>
              <a:t>、修</a:t>
            </a:r>
            <a:r>
              <a:rPr lang="zh-CN" altLang="zh-CN" b="1" dirty="0" smtClean="0">
                <a:solidFill>
                  <a:srgbClr val="FF0000"/>
                </a:solidFill>
                <a:latin typeface="黑体" panose="02010609060101010101" pitchFamily="49" charset="-122"/>
                <a:ea typeface="黑体" panose="02010609060101010101" pitchFamily="49" charset="-122"/>
              </a:rPr>
              <a:t>标题</a:t>
            </a:r>
            <a:r>
              <a:rPr lang="zh-CN" altLang="en-US" b="1" dirty="0" smtClean="0">
                <a:solidFill>
                  <a:srgbClr val="FF0000"/>
                </a:solidFill>
                <a:latin typeface="黑体" panose="02010609060101010101" pitchFamily="49" charset="-122"/>
                <a:ea typeface="黑体" panose="02010609060101010101" pitchFamily="49" charset="-122"/>
              </a:rPr>
              <a:t>：修改标题显现的主题思想和方向</a:t>
            </a:r>
            <a:r>
              <a:rPr lang="zh-CN" altLang="zh-CN" b="1" dirty="0">
                <a:solidFill>
                  <a:srgbClr val="FF0000"/>
                </a:solidFill>
                <a:latin typeface="黑体" panose="02010609060101010101" pitchFamily="49" charset="-122"/>
                <a:ea typeface="黑体" panose="02010609060101010101" pitchFamily="49" charset="-122"/>
              </a:rPr>
              <a:t/>
            </a:r>
            <a:br>
              <a:rPr lang="zh-CN" altLang="zh-CN" b="1" dirty="0">
                <a:solidFill>
                  <a:srgbClr val="FF0000"/>
                </a:solidFill>
                <a:latin typeface="黑体" panose="02010609060101010101" pitchFamily="49" charset="-122"/>
                <a:ea typeface="黑体" panose="02010609060101010101" pitchFamily="49" charset="-122"/>
              </a:rPr>
            </a:br>
            <a:endParaRPr lang="zh-CN" altLang="en-US" dirty="0"/>
          </a:p>
        </p:txBody>
      </p:sp>
      <p:sp>
        <p:nvSpPr>
          <p:cNvPr id="3" name="内容占位符 2"/>
          <p:cNvSpPr>
            <a:spLocks noGrp="1"/>
          </p:cNvSpPr>
          <p:nvPr>
            <p:ph idx="1"/>
          </p:nvPr>
        </p:nvSpPr>
        <p:spPr/>
        <p:txBody>
          <a:bodyPr>
            <a:normAutofit fontScale="92500" lnSpcReduction="10000"/>
          </a:bodyPr>
          <a:lstStyle/>
          <a:p>
            <a:r>
              <a:rPr lang="zh-CN" altLang="en-US" b="1" dirty="0" smtClean="0">
                <a:solidFill>
                  <a:srgbClr val="FF0000"/>
                </a:solidFill>
              </a:rPr>
              <a:t>选题和标题均</a:t>
            </a:r>
            <a:r>
              <a:rPr lang="zh-CN" altLang="zh-CN" b="1" dirty="0" smtClean="0">
                <a:solidFill>
                  <a:srgbClr val="FF0000"/>
                </a:solidFill>
              </a:rPr>
              <a:t>有</a:t>
            </a:r>
            <a:r>
              <a:rPr lang="zh-CN" altLang="zh-CN" b="1" dirty="0">
                <a:solidFill>
                  <a:srgbClr val="FF0000"/>
                </a:solidFill>
              </a:rPr>
              <a:t>一定的新颖性。</a:t>
            </a:r>
          </a:p>
          <a:p>
            <a:r>
              <a:rPr lang="zh-CN" altLang="en-US" b="1" dirty="0" smtClean="0">
                <a:solidFill>
                  <a:srgbClr val="FF0000"/>
                </a:solidFill>
              </a:rPr>
              <a:t>标题</a:t>
            </a:r>
            <a:r>
              <a:rPr lang="zh-CN" altLang="zh-CN" b="1" dirty="0" smtClean="0">
                <a:solidFill>
                  <a:srgbClr val="FF0000"/>
                </a:solidFill>
              </a:rPr>
              <a:t>与</a:t>
            </a:r>
            <a:r>
              <a:rPr lang="zh-CN" altLang="zh-CN" b="1" dirty="0">
                <a:solidFill>
                  <a:srgbClr val="FF0000"/>
                </a:solidFill>
              </a:rPr>
              <a:t>选题</a:t>
            </a:r>
            <a:r>
              <a:rPr lang="zh-CN" altLang="zh-CN" b="1" dirty="0" smtClean="0">
                <a:solidFill>
                  <a:srgbClr val="FF0000"/>
                </a:solidFill>
              </a:rPr>
              <a:t>范围</a:t>
            </a:r>
            <a:r>
              <a:rPr lang="zh-CN" altLang="en-US" b="1" dirty="0" smtClean="0">
                <a:solidFill>
                  <a:srgbClr val="FF0000"/>
                </a:solidFill>
              </a:rPr>
              <a:t>和主题</a:t>
            </a:r>
            <a:r>
              <a:rPr lang="zh-CN" altLang="zh-CN" b="1" dirty="0" smtClean="0">
                <a:solidFill>
                  <a:srgbClr val="FF0000"/>
                </a:solidFill>
              </a:rPr>
              <a:t>相</a:t>
            </a:r>
            <a:r>
              <a:rPr lang="zh-CN" altLang="zh-CN" b="1" dirty="0">
                <a:solidFill>
                  <a:srgbClr val="FF0000"/>
                </a:solidFill>
              </a:rPr>
              <a:t>适应。</a:t>
            </a:r>
          </a:p>
          <a:p>
            <a:r>
              <a:rPr lang="zh-CN" altLang="zh-CN" b="1" dirty="0" smtClean="0">
                <a:solidFill>
                  <a:srgbClr val="FF0000"/>
                </a:solidFill>
              </a:rPr>
              <a:t>注意</a:t>
            </a:r>
            <a:r>
              <a:rPr lang="zh-CN" altLang="zh-CN" b="1" dirty="0">
                <a:solidFill>
                  <a:srgbClr val="FF0000"/>
                </a:solidFill>
              </a:rPr>
              <a:t>副标题的运用。其使用取决于论文本身有无必要</a:t>
            </a:r>
            <a:r>
              <a:rPr lang="zh-CN" altLang="zh-CN" b="1" dirty="0" smtClean="0">
                <a:solidFill>
                  <a:srgbClr val="FF0000"/>
                </a:solidFill>
              </a:rPr>
              <a:t>。</a:t>
            </a:r>
            <a:endParaRPr lang="en-US" altLang="zh-CN" b="1" dirty="0" smtClean="0">
              <a:solidFill>
                <a:srgbClr val="FF0000"/>
              </a:solidFill>
            </a:endParaRPr>
          </a:p>
          <a:p>
            <a:r>
              <a:rPr lang="zh-CN" altLang="zh-CN" b="1" dirty="0" smtClean="0">
                <a:solidFill>
                  <a:srgbClr val="FF0000"/>
                </a:solidFill>
              </a:rPr>
              <a:t>对于</a:t>
            </a:r>
            <a:r>
              <a:rPr lang="zh-CN" altLang="zh-CN" b="1" dirty="0">
                <a:solidFill>
                  <a:srgbClr val="FF0000"/>
                </a:solidFill>
              </a:rPr>
              <a:t>一些小文章或正标题足以概括说明本文主题范围的则不必。</a:t>
            </a:r>
          </a:p>
          <a:p>
            <a:r>
              <a:rPr lang="zh-CN" altLang="zh-CN" b="1" dirty="0" smtClean="0">
                <a:solidFill>
                  <a:srgbClr val="FF0000"/>
                </a:solidFill>
              </a:rPr>
              <a:t>结构</a:t>
            </a:r>
            <a:r>
              <a:rPr lang="zh-CN" altLang="zh-CN" b="1" dirty="0">
                <a:solidFill>
                  <a:srgbClr val="FF0000"/>
                </a:solidFill>
              </a:rPr>
              <a:t>宏大的论文更可能需要副标题作为限制论文涉及的范围、明确论文阐述的对象。</a:t>
            </a:r>
          </a:p>
          <a:p>
            <a:r>
              <a:rPr lang="zh-CN" altLang="zh-CN" b="1" dirty="0" smtClean="0">
                <a:solidFill>
                  <a:srgbClr val="FF0000"/>
                </a:solidFill>
              </a:rPr>
              <a:t>副标题</a:t>
            </a:r>
            <a:r>
              <a:rPr lang="zh-CN" altLang="zh-CN" b="1" dirty="0">
                <a:solidFill>
                  <a:srgbClr val="FF0000"/>
                </a:solidFill>
              </a:rPr>
              <a:t>一般是对正标题范围的进一步缩小。例外情况：兼论什么，其目标不是扩大研究范围，而是考虑到某项内容与主题有密切关系，须顺带给予论述，且这一部分在整个论文中居次要地位，若删去这一部分并不影响论文完整性。</a:t>
            </a:r>
          </a:p>
          <a:p>
            <a:r>
              <a:rPr lang="zh-CN" altLang="zh-CN" b="1" dirty="0">
                <a:solidFill>
                  <a:srgbClr val="FF0000"/>
                </a:solidFill>
              </a:rPr>
              <a:t> </a:t>
            </a:r>
          </a:p>
        </p:txBody>
      </p:sp>
    </p:spTree>
    <p:extLst>
      <p:ext uri="{BB962C8B-B14F-4D97-AF65-F5344CB8AC3E}">
        <p14:creationId xmlns:p14="http://schemas.microsoft.com/office/powerpoint/2010/main" xmlns="" val="8609373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4000" b="1" dirty="0">
                <a:solidFill>
                  <a:srgbClr val="FF0000"/>
                </a:solidFill>
                <a:latin typeface="黑体" panose="02010609060101010101" pitchFamily="49" charset="-122"/>
                <a:ea typeface="黑体" panose="02010609060101010101" pitchFamily="49" charset="-122"/>
              </a:rPr>
              <a:t>二</a:t>
            </a:r>
            <a:r>
              <a:rPr lang="zh-CN" altLang="zh-CN" sz="4000" b="1" dirty="0">
                <a:solidFill>
                  <a:srgbClr val="FF0000"/>
                </a:solidFill>
                <a:latin typeface="黑体" panose="02010609060101010101" pitchFamily="49" charset="-122"/>
                <a:ea typeface="黑体" panose="02010609060101010101" pitchFamily="49" charset="-122"/>
              </a:rPr>
              <a:t>、修标题</a:t>
            </a:r>
            <a:r>
              <a:rPr lang="zh-CN" altLang="en-US" sz="4000" b="1" dirty="0">
                <a:solidFill>
                  <a:srgbClr val="FF0000"/>
                </a:solidFill>
                <a:latin typeface="黑体" panose="02010609060101010101" pitchFamily="49" charset="-122"/>
                <a:ea typeface="黑体" panose="02010609060101010101" pitchFamily="49" charset="-122"/>
              </a:rPr>
              <a:t>：修改标题显现的主题思想和方向</a:t>
            </a:r>
            <a:endParaRPr lang="zh-CN" altLang="en-US" sz="4000" dirty="0"/>
          </a:p>
        </p:txBody>
      </p:sp>
      <p:sp>
        <p:nvSpPr>
          <p:cNvPr id="3" name="内容占位符 2"/>
          <p:cNvSpPr>
            <a:spLocks noGrp="1"/>
          </p:cNvSpPr>
          <p:nvPr>
            <p:ph idx="1"/>
          </p:nvPr>
        </p:nvSpPr>
        <p:spPr/>
        <p:txBody>
          <a:bodyPr/>
          <a:lstStyle/>
          <a:p>
            <a:r>
              <a:rPr lang="zh-CN" altLang="zh-CN" b="1" dirty="0">
                <a:solidFill>
                  <a:srgbClr val="FF0000"/>
                </a:solidFill>
              </a:rPr>
              <a:t>保持适当的谦虚</a:t>
            </a:r>
          </a:p>
          <a:p>
            <a:r>
              <a:rPr lang="zh-CN" altLang="zh-CN" b="1" dirty="0">
                <a:solidFill>
                  <a:srgbClr val="FF0000"/>
                </a:solidFill>
              </a:rPr>
              <a:t>有的作者的论文标题过于狂妄</a:t>
            </a:r>
            <a:r>
              <a:rPr lang="zh-CN" altLang="zh-CN" b="1" dirty="0" smtClean="0">
                <a:solidFill>
                  <a:srgbClr val="FF0000"/>
                </a:solidFill>
              </a:rPr>
              <a:t>，</a:t>
            </a:r>
            <a:r>
              <a:rPr lang="zh-CN" altLang="en-US" b="1" dirty="0" smtClean="0">
                <a:solidFill>
                  <a:srgbClr val="FF0000"/>
                </a:solidFill>
              </a:rPr>
              <a:t>标题明显</a:t>
            </a:r>
            <a:r>
              <a:rPr lang="zh-CN" altLang="zh-CN" b="1" dirty="0" smtClean="0">
                <a:solidFill>
                  <a:srgbClr val="FF0000"/>
                </a:solidFill>
              </a:rPr>
              <a:t>超出</a:t>
            </a:r>
            <a:r>
              <a:rPr lang="zh-CN" altLang="zh-CN" b="1" dirty="0">
                <a:solidFill>
                  <a:srgbClr val="FF0000"/>
                </a:solidFill>
              </a:rPr>
              <a:t>到实际学术</a:t>
            </a:r>
            <a:r>
              <a:rPr lang="zh-CN" altLang="zh-CN" b="1" dirty="0" smtClean="0">
                <a:solidFill>
                  <a:srgbClr val="FF0000"/>
                </a:solidFill>
              </a:rPr>
              <a:t>能力</a:t>
            </a:r>
            <a:endParaRPr lang="en-US" altLang="zh-CN" b="1" dirty="0" smtClean="0">
              <a:solidFill>
                <a:srgbClr val="FF0000"/>
              </a:solidFill>
            </a:endParaRPr>
          </a:p>
          <a:p>
            <a:r>
              <a:rPr lang="zh-CN" altLang="en-US" b="1" dirty="0" smtClean="0">
                <a:solidFill>
                  <a:srgbClr val="FF0000"/>
                </a:solidFill>
              </a:rPr>
              <a:t>标题的归纳与阐释</a:t>
            </a:r>
            <a:endParaRPr lang="en-US" altLang="zh-CN" b="1" dirty="0" smtClean="0">
              <a:solidFill>
                <a:srgbClr val="FF0000"/>
              </a:solidFill>
            </a:endParaRPr>
          </a:p>
          <a:p>
            <a:r>
              <a:rPr lang="zh-CN" altLang="en-US" b="1" dirty="0" smtClean="0">
                <a:solidFill>
                  <a:srgbClr val="FF0000"/>
                </a:solidFill>
              </a:rPr>
              <a:t>标题与主题的契合</a:t>
            </a:r>
            <a:endParaRPr lang="en-US" altLang="zh-CN" b="1" dirty="0" smtClean="0">
              <a:solidFill>
                <a:srgbClr val="FF0000"/>
              </a:solidFill>
            </a:endParaRPr>
          </a:p>
          <a:p>
            <a:r>
              <a:rPr lang="zh-CN" altLang="en-US" b="1" dirty="0" smtClean="0">
                <a:solidFill>
                  <a:srgbClr val="FF0000"/>
                </a:solidFill>
              </a:rPr>
              <a:t>标题与选题内容的一致性</a:t>
            </a:r>
            <a:endParaRPr lang="en-US" altLang="zh-CN" b="1" dirty="0" smtClean="0">
              <a:solidFill>
                <a:srgbClr val="FF0000"/>
              </a:solidFill>
            </a:endParaRPr>
          </a:p>
          <a:p>
            <a:r>
              <a:rPr lang="zh-CN" altLang="en-US" b="1" dirty="0" smtClean="0">
                <a:solidFill>
                  <a:srgbClr val="FF0000"/>
                </a:solidFill>
              </a:rPr>
              <a:t>标题如何吸引读者和评委的眼球</a:t>
            </a:r>
            <a:endParaRPr lang="en-US" altLang="zh-CN" b="1" dirty="0" smtClean="0">
              <a:solidFill>
                <a:srgbClr val="FF0000"/>
              </a:solidFill>
            </a:endParaRPr>
          </a:p>
          <a:p>
            <a:r>
              <a:rPr lang="zh-CN" altLang="en-US" b="1" dirty="0" smtClean="0">
                <a:solidFill>
                  <a:srgbClr val="FF0000"/>
                </a:solidFill>
              </a:rPr>
              <a:t>标题的阐释性</a:t>
            </a:r>
            <a:endParaRPr lang="en-US" altLang="zh-CN" b="1" dirty="0" smtClean="0">
              <a:solidFill>
                <a:srgbClr val="FF0000"/>
              </a:solidFill>
            </a:endParaRPr>
          </a:p>
          <a:p>
            <a:r>
              <a:rPr lang="zh-CN" altLang="en-US" b="1" dirty="0" smtClean="0">
                <a:solidFill>
                  <a:srgbClr val="FF0000"/>
                </a:solidFill>
              </a:rPr>
              <a:t>标题的引领性</a:t>
            </a:r>
            <a:endParaRPr lang="zh-CN" altLang="en-US" dirty="0">
              <a:solidFill>
                <a:srgbClr val="FF0000"/>
              </a:solidFill>
            </a:endParaRPr>
          </a:p>
          <a:p>
            <a:endParaRPr lang="zh-CN" altLang="en-US" dirty="0">
              <a:solidFill>
                <a:srgbClr val="FF0000"/>
              </a:solidFill>
            </a:endParaRPr>
          </a:p>
        </p:txBody>
      </p:sp>
    </p:spTree>
    <p:extLst>
      <p:ext uri="{BB962C8B-B14F-4D97-AF65-F5344CB8AC3E}">
        <p14:creationId xmlns:p14="http://schemas.microsoft.com/office/powerpoint/2010/main" xmlns="" val="14097398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4000" b="1" dirty="0">
                <a:solidFill>
                  <a:srgbClr val="FF0000"/>
                </a:solidFill>
                <a:latin typeface="黑体" panose="02010609060101010101" pitchFamily="49" charset="-122"/>
                <a:ea typeface="黑体" panose="02010609060101010101" pitchFamily="49" charset="-122"/>
              </a:rPr>
              <a:t>二</a:t>
            </a:r>
            <a:r>
              <a:rPr lang="zh-CN" altLang="zh-CN" sz="4000" b="1" dirty="0">
                <a:solidFill>
                  <a:srgbClr val="FF0000"/>
                </a:solidFill>
                <a:latin typeface="黑体" panose="02010609060101010101" pitchFamily="49" charset="-122"/>
                <a:ea typeface="黑体" panose="02010609060101010101" pitchFamily="49" charset="-122"/>
              </a:rPr>
              <a:t>、修标题</a:t>
            </a:r>
            <a:r>
              <a:rPr lang="zh-CN" altLang="en-US" sz="4000" b="1" dirty="0">
                <a:solidFill>
                  <a:srgbClr val="FF0000"/>
                </a:solidFill>
                <a:latin typeface="黑体" panose="02010609060101010101" pitchFamily="49" charset="-122"/>
                <a:ea typeface="黑体" panose="02010609060101010101" pitchFamily="49" charset="-122"/>
              </a:rPr>
              <a:t>：修改标题显现的主题思想和方向</a:t>
            </a:r>
            <a:endParaRPr lang="zh-CN" altLang="en-US" sz="4000" dirty="0"/>
          </a:p>
        </p:txBody>
      </p:sp>
      <p:sp>
        <p:nvSpPr>
          <p:cNvPr id="3" name="内容占位符 2"/>
          <p:cNvSpPr>
            <a:spLocks noGrp="1"/>
          </p:cNvSpPr>
          <p:nvPr>
            <p:ph idx="1"/>
          </p:nvPr>
        </p:nvSpPr>
        <p:spPr/>
        <p:txBody>
          <a:bodyPr>
            <a:normAutofit fontScale="70000" lnSpcReduction="20000"/>
          </a:bodyPr>
          <a:lstStyle/>
          <a:p>
            <a:pPr>
              <a:lnSpc>
                <a:spcPct val="120000"/>
              </a:lnSpc>
            </a:pPr>
            <a:r>
              <a:rPr lang="zh-CN" altLang="en-US" sz="4200" b="1" dirty="0" smtClean="0">
                <a:solidFill>
                  <a:srgbClr val="FF0000"/>
                </a:solidFill>
              </a:rPr>
              <a:t>标题与</a:t>
            </a:r>
            <a:r>
              <a:rPr lang="zh-CN" altLang="zh-CN" sz="4200" b="1" dirty="0" smtClean="0">
                <a:solidFill>
                  <a:srgbClr val="FF0000"/>
                </a:solidFill>
              </a:rPr>
              <a:t>选题种类</a:t>
            </a:r>
            <a:r>
              <a:rPr lang="zh-CN" altLang="en-US" sz="4200" b="1" dirty="0" smtClean="0">
                <a:solidFill>
                  <a:srgbClr val="FF0000"/>
                </a:solidFill>
              </a:rPr>
              <a:t>的一致性</a:t>
            </a:r>
            <a:r>
              <a:rPr lang="zh-CN" altLang="zh-CN" sz="4200" b="1" dirty="0" smtClean="0">
                <a:solidFill>
                  <a:srgbClr val="FF0000"/>
                </a:solidFill>
              </a:rPr>
              <a:t>：</a:t>
            </a:r>
            <a:endParaRPr lang="en-US" altLang="zh-CN" sz="4200" b="1" dirty="0" smtClean="0">
              <a:solidFill>
                <a:srgbClr val="FF0000"/>
              </a:solidFill>
            </a:endParaRPr>
          </a:p>
          <a:p>
            <a:pPr>
              <a:lnSpc>
                <a:spcPct val="120000"/>
              </a:lnSpc>
            </a:pPr>
            <a:r>
              <a:rPr lang="zh-CN" altLang="en-US" sz="4200" b="1" dirty="0">
                <a:solidFill>
                  <a:srgbClr val="FF0000"/>
                </a:solidFill>
              </a:rPr>
              <a:t>一万</a:t>
            </a:r>
            <a:r>
              <a:rPr lang="zh-CN" altLang="en-US" sz="4200" b="1" dirty="0" smtClean="0">
                <a:solidFill>
                  <a:srgbClr val="FF0000"/>
                </a:solidFill>
              </a:rPr>
              <a:t>字论文</a:t>
            </a:r>
            <a:r>
              <a:rPr lang="en-US" altLang="zh-CN" sz="4200" b="1" dirty="0" smtClean="0">
                <a:solidFill>
                  <a:srgbClr val="FF0000"/>
                </a:solidFill>
              </a:rPr>
              <a:t>——</a:t>
            </a:r>
            <a:r>
              <a:rPr lang="zh-CN" altLang="en-US" sz="4200" b="1" dirty="0" smtClean="0">
                <a:solidFill>
                  <a:srgbClr val="FF0000"/>
                </a:solidFill>
              </a:rPr>
              <a:t>小论文</a:t>
            </a:r>
            <a:r>
              <a:rPr lang="en-US" altLang="zh-CN" sz="4200" b="1" dirty="0" smtClean="0">
                <a:solidFill>
                  <a:srgbClr val="FF0000"/>
                </a:solidFill>
              </a:rPr>
              <a:t>——</a:t>
            </a:r>
            <a:r>
              <a:rPr lang="zh-CN" altLang="en-US" sz="4200" b="1" dirty="0" smtClean="0">
                <a:solidFill>
                  <a:srgbClr val="FF0000"/>
                </a:solidFill>
              </a:rPr>
              <a:t>以小见大的标题特色</a:t>
            </a:r>
            <a:endParaRPr lang="zh-CN" altLang="zh-CN" sz="4200" b="1" dirty="0">
              <a:solidFill>
                <a:srgbClr val="FF0000"/>
              </a:solidFill>
            </a:endParaRPr>
          </a:p>
          <a:p>
            <a:pPr>
              <a:lnSpc>
                <a:spcPct val="120000"/>
              </a:lnSpc>
            </a:pPr>
            <a:r>
              <a:rPr lang="zh-CN" altLang="zh-CN" sz="4200" b="1" dirty="0" smtClean="0">
                <a:solidFill>
                  <a:srgbClr val="FF0000"/>
                </a:solidFill>
              </a:rPr>
              <a:t>小</a:t>
            </a:r>
            <a:r>
              <a:rPr lang="zh-CN" altLang="zh-CN" sz="4200" b="1" dirty="0">
                <a:solidFill>
                  <a:srgbClr val="FF0000"/>
                </a:solidFill>
              </a:rPr>
              <a:t>篇幅论文的选题(学术讨论会论文</a:t>
            </a:r>
            <a:r>
              <a:rPr lang="zh-CN" altLang="zh-CN" sz="4200" b="1" dirty="0" smtClean="0">
                <a:solidFill>
                  <a:srgbClr val="FF0000"/>
                </a:solidFill>
              </a:rPr>
              <a:t>)</a:t>
            </a:r>
            <a:r>
              <a:rPr lang="zh-CN" altLang="en-US" sz="4200" b="1" dirty="0" smtClean="0">
                <a:solidFill>
                  <a:srgbClr val="FF0000"/>
                </a:solidFill>
              </a:rPr>
              <a:t>决定了论文标题的简洁性</a:t>
            </a:r>
            <a:endParaRPr lang="en-US" altLang="zh-CN" sz="4200" b="1" dirty="0" smtClean="0">
              <a:solidFill>
                <a:srgbClr val="FF0000"/>
              </a:solidFill>
            </a:endParaRPr>
          </a:p>
          <a:p>
            <a:pPr>
              <a:lnSpc>
                <a:spcPct val="120000"/>
              </a:lnSpc>
            </a:pPr>
            <a:r>
              <a:rPr lang="zh-CN" altLang="en-US" sz="4200" b="1" dirty="0" smtClean="0">
                <a:solidFill>
                  <a:srgbClr val="FF0000"/>
                </a:solidFill>
              </a:rPr>
              <a:t>标题对主题思想的概括性表达</a:t>
            </a:r>
            <a:endParaRPr lang="en-US" altLang="zh-CN" sz="4200" b="1" dirty="0" smtClean="0">
              <a:solidFill>
                <a:srgbClr val="FF0000"/>
              </a:solidFill>
            </a:endParaRPr>
          </a:p>
          <a:p>
            <a:pPr>
              <a:lnSpc>
                <a:spcPct val="120000"/>
              </a:lnSpc>
            </a:pPr>
            <a:r>
              <a:rPr lang="zh-CN" altLang="en-US" sz="4200" b="1" dirty="0" smtClean="0">
                <a:solidFill>
                  <a:srgbClr val="FF0000"/>
                </a:solidFill>
              </a:rPr>
              <a:t>标题对选题方向的指引</a:t>
            </a:r>
            <a:r>
              <a:rPr lang="zh-CN" altLang="en-US" sz="4200" b="1" dirty="0">
                <a:solidFill>
                  <a:srgbClr val="FF0000"/>
                </a:solidFill>
              </a:rPr>
              <a:t>性</a:t>
            </a:r>
            <a:endParaRPr lang="en-US" altLang="zh-CN" sz="4200" b="1" dirty="0" smtClean="0">
              <a:solidFill>
                <a:srgbClr val="FF0000"/>
              </a:solidFill>
            </a:endParaRPr>
          </a:p>
          <a:p>
            <a:pPr>
              <a:lnSpc>
                <a:spcPct val="120000"/>
              </a:lnSpc>
            </a:pPr>
            <a:r>
              <a:rPr lang="zh-CN" altLang="en-US" sz="4200" b="1" dirty="0" smtClean="0">
                <a:solidFill>
                  <a:srgbClr val="FF0000"/>
                </a:solidFill>
              </a:rPr>
              <a:t>标题对论证目标的指引性</a:t>
            </a:r>
            <a:endParaRPr lang="en-US" altLang="zh-CN" sz="4200" b="1" dirty="0" smtClean="0">
              <a:solidFill>
                <a:srgbClr val="FF0000"/>
              </a:solidFill>
            </a:endParaRPr>
          </a:p>
          <a:p>
            <a:pPr>
              <a:lnSpc>
                <a:spcPct val="120000"/>
              </a:lnSpc>
            </a:pPr>
            <a:r>
              <a:rPr lang="zh-CN" altLang="en-US" sz="4200" b="1" dirty="0" smtClean="0">
                <a:solidFill>
                  <a:srgbClr val="FF0000"/>
                </a:solidFill>
              </a:rPr>
              <a:t>标题的精致性提炼和浓缩</a:t>
            </a:r>
            <a:endParaRPr lang="zh-CN" altLang="en-US" dirty="0"/>
          </a:p>
        </p:txBody>
      </p:sp>
    </p:spTree>
    <p:extLst>
      <p:ext uri="{BB962C8B-B14F-4D97-AF65-F5344CB8AC3E}">
        <p14:creationId xmlns:p14="http://schemas.microsoft.com/office/powerpoint/2010/main" xmlns="" val="29408736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4000" b="1" dirty="0">
                <a:solidFill>
                  <a:srgbClr val="FF0000"/>
                </a:solidFill>
                <a:latin typeface="黑体" panose="02010609060101010101" pitchFamily="49" charset="-122"/>
                <a:ea typeface="黑体" panose="02010609060101010101" pitchFamily="49" charset="-122"/>
              </a:rPr>
              <a:t>二</a:t>
            </a:r>
            <a:r>
              <a:rPr lang="zh-CN" altLang="zh-CN" sz="4000" b="1" dirty="0">
                <a:solidFill>
                  <a:srgbClr val="FF0000"/>
                </a:solidFill>
                <a:latin typeface="黑体" panose="02010609060101010101" pitchFamily="49" charset="-122"/>
                <a:ea typeface="黑体" panose="02010609060101010101" pitchFamily="49" charset="-122"/>
              </a:rPr>
              <a:t>、修标题</a:t>
            </a:r>
            <a:r>
              <a:rPr lang="zh-CN" altLang="en-US" sz="4000" b="1" dirty="0">
                <a:solidFill>
                  <a:srgbClr val="FF0000"/>
                </a:solidFill>
                <a:latin typeface="黑体" panose="02010609060101010101" pitchFamily="49" charset="-122"/>
                <a:ea typeface="黑体" panose="02010609060101010101" pitchFamily="49" charset="-122"/>
              </a:rPr>
              <a:t>：修改标题显现的主题思想和方向</a:t>
            </a:r>
            <a:endParaRPr lang="zh-CN" altLang="en-US" sz="4000" dirty="0"/>
          </a:p>
        </p:txBody>
      </p:sp>
      <p:sp>
        <p:nvSpPr>
          <p:cNvPr id="3" name="内容占位符 2"/>
          <p:cNvSpPr>
            <a:spLocks noGrp="1"/>
          </p:cNvSpPr>
          <p:nvPr>
            <p:ph idx="1"/>
          </p:nvPr>
        </p:nvSpPr>
        <p:spPr/>
        <p:txBody>
          <a:bodyPr>
            <a:normAutofit/>
          </a:bodyPr>
          <a:lstStyle/>
          <a:p>
            <a:r>
              <a:rPr lang="zh-CN" altLang="en-US" sz="3600" b="1" dirty="0" smtClean="0">
                <a:solidFill>
                  <a:srgbClr val="FF0000"/>
                </a:solidFill>
              </a:rPr>
              <a:t>标题和</a:t>
            </a:r>
            <a:r>
              <a:rPr lang="zh-CN" altLang="zh-CN" sz="3600" b="1" dirty="0" smtClean="0">
                <a:solidFill>
                  <a:srgbClr val="FF0000"/>
                </a:solidFill>
              </a:rPr>
              <a:t>选题</a:t>
            </a:r>
            <a:r>
              <a:rPr lang="zh-CN" altLang="en-US" sz="3600" b="1" dirty="0" smtClean="0">
                <a:solidFill>
                  <a:srgbClr val="FF0000"/>
                </a:solidFill>
              </a:rPr>
              <a:t>修改</a:t>
            </a:r>
            <a:r>
              <a:rPr lang="zh-CN" altLang="zh-CN" sz="3600" b="1" dirty="0" smtClean="0">
                <a:solidFill>
                  <a:srgbClr val="FF0000"/>
                </a:solidFill>
              </a:rPr>
              <a:t>策略</a:t>
            </a:r>
            <a:r>
              <a:rPr lang="zh-CN" altLang="zh-CN" sz="3600" b="1" dirty="0">
                <a:solidFill>
                  <a:srgbClr val="FF0000"/>
                </a:solidFill>
              </a:rPr>
              <a:t>：</a:t>
            </a:r>
          </a:p>
          <a:p>
            <a:endParaRPr lang="zh-CN" altLang="zh-CN" sz="3600" b="1" dirty="0">
              <a:solidFill>
                <a:srgbClr val="FF0000"/>
              </a:solidFill>
            </a:endParaRPr>
          </a:p>
          <a:p>
            <a:r>
              <a:rPr lang="zh-CN" altLang="zh-CN" sz="3600" b="1" dirty="0" smtClean="0">
                <a:solidFill>
                  <a:srgbClr val="FF0000"/>
                </a:solidFill>
              </a:rPr>
              <a:t>目标</a:t>
            </a:r>
            <a:r>
              <a:rPr lang="zh-CN" altLang="zh-CN" sz="3600" b="1" dirty="0">
                <a:solidFill>
                  <a:srgbClr val="FF0000"/>
                </a:solidFill>
              </a:rPr>
              <a:t>：更少投入获能更多收益。</a:t>
            </a:r>
          </a:p>
          <a:p>
            <a:r>
              <a:rPr lang="zh-CN" altLang="zh-CN" sz="3600" b="1" dirty="0" smtClean="0">
                <a:solidFill>
                  <a:srgbClr val="FF0000"/>
                </a:solidFill>
              </a:rPr>
              <a:t>方法</a:t>
            </a:r>
            <a:r>
              <a:rPr lang="zh-CN" altLang="zh-CN" sz="3600" b="1" dirty="0">
                <a:solidFill>
                  <a:srgbClr val="FF0000"/>
                </a:solidFill>
              </a:rPr>
              <a:t>：优选选择一些被学界忽视、但有社会有较大现实意义、可能经过研究而突显出其重要性的课题。</a:t>
            </a:r>
          </a:p>
          <a:p>
            <a:r>
              <a:rPr lang="zh-CN" altLang="zh-CN" sz="3600" b="1" dirty="0" smtClean="0">
                <a:solidFill>
                  <a:srgbClr val="FF0000"/>
                </a:solidFill>
              </a:rPr>
              <a:t>优选</a:t>
            </a:r>
            <a:r>
              <a:rPr lang="zh-CN" altLang="zh-CN" sz="3600" b="1" dirty="0">
                <a:solidFill>
                  <a:srgbClr val="FF0000"/>
                </a:solidFill>
              </a:rPr>
              <a:t>确立小选题。解决现实问题</a:t>
            </a:r>
          </a:p>
          <a:p>
            <a:endParaRPr lang="zh-CN" altLang="en-US" sz="3600" dirty="0">
              <a:solidFill>
                <a:srgbClr val="FF0000"/>
              </a:solidFill>
            </a:endParaRPr>
          </a:p>
        </p:txBody>
      </p:sp>
    </p:spTree>
    <p:extLst>
      <p:ext uri="{BB962C8B-B14F-4D97-AF65-F5344CB8AC3E}">
        <p14:creationId xmlns:p14="http://schemas.microsoft.com/office/powerpoint/2010/main" xmlns="" val="5447020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4000" b="1" dirty="0">
                <a:solidFill>
                  <a:srgbClr val="FF0000"/>
                </a:solidFill>
                <a:latin typeface="黑体" panose="02010609060101010101" pitchFamily="49" charset="-122"/>
                <a:ea typeface="黑体" panose="02010609060101010101" pitchFamily="49" charset="-122"/>
              </a:rPr>
              <a:t>二</a:t>
            </a:r>
            <a:r>
              <a:rPr lang="zh-CN" altLang="zh-CN" sz="4000" b="1" dirty="0">
                <a:solidFill>
                  <a:srgbClr val="FF0000"/>
                </a:solidFill>
                <a:latin typeface="黑体" panose="02010609060101010101" pitchFamily="49" charset="-122"/>
                <a:ea typeface="黑体" panose="02010609060101010101" pitchFamily="49" charset="-122"/>
              </a:rPr>
              <a:t>、修标题</a:t>
            </a:r>
            <a:r>
              <a:rPr lang="zh-CN" altLang="en-US" sz="4000" b="1" dirty="0">
                <a:solidFill>
                  <a:srgbClr val="FF0000"/>
                </a:solidFill>
                <a:latin typeface="黑体" panose="02010609060101010101" pitchFamily="49" charset="-122"/>
                <a:ea typeface="黑体" panose="02010609060101010101" pitchFamily="49" charset="-122"/>
              </a:rPr>
              <a:t>：修改标题显现的主题思想和方向</a:t>
            </a:r>
            <a:endParaRPr lang="zh-CN" altLang="en-US" sz="4000" dirty="0"/>
          </a:p>
        </p:txBody>
      </p:sp>
      <p:sp>
        <p:nvSpPr>
          <p:cNvPr id="3" name="内容占位符 2"/>
          <p:cNvSpPr>
            <a:spLocks noGrp="1"/>
          </p:cNvSpPr>
          <p:nvPr>
            <p:ph idx="1"/>
          </p:nvPr>
        </p:nvSpPr>
        <p:spPr/>
        <p:txBody>
          <a:bodyPr>
            <a:normAutofit/>
          </a:bodyPr>
          <a:lstStyle/>
          <a:p>
            <a:endParaRPr lang="zh-CN" altLang="zh-CN" b="1" dirty="0"/>
          </a:p>
          <a:p>
            <a:r>
              <a:rPr lang="zh-CN" altLang="zh-CN" sz="3200" b="1" dirty="0" smtClean="0">
                <a:solidFill>
                  <a:srgbClr val="FF0000"/>
                </a:solidFill>
              </a:rPr>
              <a:t>如何</a:t>
            </a:r>
            <a:r>
              <a:rPr lang="zh-CN" altLang="zh-CN" sz="3200" b="1" dirty="0">
                <a:solidFill>
                  <a:srgbClr val="FF0000"/>
                </a:solidFill>
              </a:rPr>
              <a:t>确定</a:t>
            </a:r>
            <a:r>
              <a:rPr lang="zh-CN" altLang="zh-CN" sz="3200" b="1" dirty="0" smtClean="0">
                <a:solidFill>
                  <a:srgbClr val="FF0000"/>
                </a:solidFill>
              </a:rPr>
              <a:t>有选题</a:t>
            </a:r>
            <a:r>
              <a:rPr lang="zh-CN" altLang="en-US" sz="3200" b="1" dirty="0" smtClean="0">
                <a:solidFill>
                  <a:srgbClr val="FF0000"/>
                </a:solidFill>
              </a:rPr>
              <a:t>指引</a:t>
            </a:r>
            <a:r>
              <a:rPr lang="zh-CN" altLang="zh-CN" sz="3200" b="1" dirty="0" smtClean="0">
                <a:solidFill>
                  <a:srgbClr val="FF0000"/>
                </a:solidFill>
              </a:rPr>
              <a:t>意义的</a:t>
            </a:r>
            <a:r>
              <a:rPr lang="zh-CN" altLang="en-US" sz="3200" b="1" dirty="0" smtClean="0">
                <a:solidFill>
                  <a:srgbClr val="FF0000"/>
                </a:solidFill>
              </a:rPr>
              <a:t>标题</a:t>
            </a:r>
            <a:r>
              <a:rPr lang="zh-CN" altLang="zh-CN" sz="3200" b="1" dirty="0" smtClean="0">
                <a:solidFill>
                  <a:srgbClr val="FF0000"/>
                </a:solidFill>
              </a:rPr>
              <a:t>：</a:t>
            </a:r>
            <a:endParaRPr lang="zh-CN" altLang="zh-CN" sz="3200" b="1" dirty="0">
              <a:solidFill>
                <a:srgbClr val="FF0000"/>
              </a:solidFill>
            </a:endParaRPr>
          </a:p>
          <a:p>
            <a:r>
              <a:rPr lang="en-US" altLang="zh-CN" sz="3200" b="1" dirty="0" smtClean="0">
                <a:solidFill>
                  <a:srgbClr val="FF0000"/>
                </a:solidFill>
              </a:rPr>
              <a:t>1</a:t>
            </a:r>
            <a:r>
              <a:rPr lang="zh-CN" altLang="en-US" sz="3200" b="1" dirty="0" smtClean="0">
                <a:solidFill>
                  <a:srgbClr val="FF0000"/>
                </a:solidFill>
              </a:rPr>
              <a:t>、</a:t>
            </a:r>
            <a:r>
              <a:rPr lang="zh-CN" altLang="zh-CN" sz="3200" b="1" dirty="0" smtClean="0">
                <a:solidFill>
                  <a:srgbClr val="FF0000"/>
                </a:solidFill>
              </a:rPr>
              <a:t>阅读</a:t>
            </a:r>
            <a:r>
              <a:rPr lang="zh-CN" altLang="zh-CN" sz="3200" b="1" dirty="0">
                <a:solidFill>
                  <a:srgbClr val="FF0000"/>
                </a:solidFill>
              </a:rPr>
              <a:t>大量</a:t>
            </a:r>
            <a:r>
              <a:rPr lang="zh-CN" altLang="zh-CN" sz="3200" b="1" dirty="0" smtClean="0">
                <a:solidFill>
                  <a:srgbClr val="FF0000"/>
                </a:solidFill>
              </a:rPr>
              <a:t>文献</a:t>
            </a:r>
            <a:r>
              <a:rPr lang="zh-CN" altLang="en-US" sz="3200" b="1" dirty="0" smtClean="0">
                <a:solidFill>
                  <a:srgbClr val="FF0000"/>
                </a:solidFill>
              </a:rPr>
              <a:t>和挖掘分析数据</a:t>
            </a:r>
            <a:endParaRPr lang="en-US" altLang="zh-CN" sz="3200" b="1" dirty="0" smtClean="0">
              <a:solidFill>
                <a:srgbClr val="FF0000"/>
              </a:solidFill>
            </a:endParaRPr>
          </a:p>
          <a:p>
            <a:r>
              <a:rPr lang="en-US" altLang="zh-CN" sz="3200" b="1" dirty="0" smtClean="0">
                <a:solidFill>
                  <a:srgbClr val="FF0000"/>
                </a:solidFill>
              </a:rPr>
              <a:t>2</a:t>
            </a:r>
            <a:r>
              <a:rPr lang="zh-CN" altLang="en-US" sz="3200" b="1" dirty="0" smtClean="0">
                <a:solidFill>
                  <a:srgbClr val="FF0000"/>
                </a:solidFill>
              </a:rPr>
              <a:t>、对比所有选题和标题的思想性</a:t>
            </a:r>
            <a:endParaRPr lang="en-US" altLang="zh-CN" sz="3200" b="1" dirty="0" smtClean="0">
              <a:solidFill>
                <a:srgbClr val="FF0000"/>
              </a:solidFill>
            </a:endParaRPr>
          </a:p>
          <a:p>
            <a:r>
              <a:rPr lang="en-US" altLang="zh-CN" sz="3200" b="1" dirty="0" smtClean="0">
                <a:solidFill>
                  <a:srgbClr val="FF0000"/>
                </a:solidFill>
              </a:rPr>
              <a:t>3</a:t>
            </a:r>
            <a:r>
              <a:rPr lang="zh-CN" altLang="en-US" sz="3200" b="1" dirty="0" smtClean="0">
                <a:solidFill>
                  <a:srgbClr val="FF0000"/>
                </a:solidFill>
              </a:rPr>
              <a:t>、</a:t>
            </a:r>
            <a:r>
              <a:rPr lang="zh-CN" altLang="zh-CN" sz="3200" b="1" dirty="0" smtClean="0">
                <a:solidFill>
                  <a:srgbClr val="FF0000"/>
                </a:solidFill>
              </a:rPr>
              <a:t>了解</a:t>
            </a:r>
            <a:r>
              <a:rPr lang="zh-CN" altLang="zh-CN" sz="3200" b="1" dirty="0">
                <a:solidFill>
                  <a:srgbClr val="FF0000"/>
                </a:solidFill>
              </a:rPr>
              <a:t>近年学术研究动态及对其发展趋势</a:t>
            </a:r>
            <a:r>
              <a:rPr lang="zh-CN" altLang="zh-CN" sz="3200" b="1" dirty="0" smtClean="0">
                <a:solidFill>
                  <a:srgbClr val="FF0000"/>
                </a:solidFill>
              </a:rPr>
              <a:t>作</a:t>
            </a:r>
            <a:r>
              <a:rPr lang="zh-CN" altLang="en-US" sz="3200" b="1" dirty="0" smtClean="0">
                <a:solidFill>
                  <a:srgbClr val="FF0000"/>
                </a:solidFill>
              </a:rPr>
              <a:t>全面</a:t>
            </a:r>
            <a:r>
              <a:rPr lang="zh-CN" altLang="zh-CN" sz="3200" b="1" dirty="0" smtClean="0">
                <a:solidFill>
                  <a:srgbClr val="FF0000"/>
                </a:solidFill>
              </a:rPr>
              <a:t>评估</a:t>
            </a:r>
            <a:endParaRPr lang="en-US" altLang="zh-CN" sz="3200" b="1" dirty="0" smtClean="0">
              <a:solidFill>
                <a:srgbClr val="FF0000"/>
              </a:solidFill>
            </a:endParaRPr>
          </a:p>
          <a:p>
            <a:r>
              <a:rPr lang="en-US" altLang="zh-CN" sz="3200" b="1" dirty="0" smtClean="0">
                <a:solidFill>
                  <a:srgbClr val="FF0000"/>
                </a:solidFill>
              </a:rPr>
              <a:t>4</a:t>
            </a:r>
            <a:r>
              <a:rPr lang="zh-CN" altLang="en-US" sz="3200" b="1" dirty="0" smtClean="0">
                <a:solidFill>
                  <a:srgbClr val="FF0000"/>
                </a:solidFill>
              </a:rPr>
              <a:t>、</a:t>
            </a:r>
            <a:r>
              <a:rPr lang="zh-CN" altLang="zh-CN" sz="3200" b="1" dirty="0" smtClean="0">
                <a:solidFill>
                  <a:srgbClr val="FF0000"/>
                </a:solidFill>
              </a:rPr>
              <a:t>了解近年</a:t>
            </a:r>
            <a:r>
              <a:rPr lang="zh-CN" altLang="en-US" sz="3200" b="1" dirty="0" smtClean="0">
                <a:solidFill>
                  <a:srgbClr val="FF0000"/>
                </a:solidFill>
              </a:rPr>
              <a:t>实践实证</a:t>
            </a:r>
            <a:r>
              <a:rPr lang="zh-CN" altLang="zh-CN" sz="3200" b="1" dirty="0" smtClean="0">
                <a:solidFill>
                  <a:srgbClr val="FF0000"/>
                </a:solidFill>
              </a:rPr>
              <a:t>研究</a:t>
            </a:r>
            <a:r>
              <a:rPr lang="zh-CN" altLang="zh-CN" sz="3200" b="1" dirty="0">
                <a:solidFill>
                  <a:srgbClr val="FF0000"/>
                </a:solidFill>
              </a:rPr>
              <a:t>动态及对其发展趋势作</a:t>
            </a:r>
            <a:r>
              <a:rPr lang="zh-CN" altLang="en-US" sz="3200" b="1" dirty="0">
                <a:solidFill>
                  <a:srgbClr val="FF0000"/>
                </a:solidFill>
              </a:rPr>
              <a:t>全面</a:t>
            </a:r>
            <a:r>
              <a:rPr lang="zh-CN" altLang="zh-CN" sz="3200" b="1" dirty="0" smtClean="0">
                <a:solidFill>
                  <a:srgbClr val="FF0000"/>
                </a:solidFill>
              </a:rPr>
              <a:t>评估</a:t>
            </a:r>
            <a:endParaRPr lang="en-US" altLang="zh-CN" sz="3200" b="1" dirty="0" smtClean="0">
              <a:solidFill>
                <a:srgbClr val="FF0000"/>
              </a:solidFill>
            </a:endParaRPr>
          </a:p>
          <a:p>
            <a:r>
              <a:rPr lang="en-US" altLang="zh-CN" sz="3200" b="1" dirty="0" smtClean="0">
                <a:solidFill>
                  <a:srgbClr val="FF0000"/>
                </a:solidFill>
              </a:rPr>
              <a:t>5</a:t>
            </a:r>
            <a:r>
              <a:rPr lang="zh-CN" altLang="en-US" sz="3200" b="1" dirty="0" smtClean="0">
                <a:solidFill>
                  <a:srgbClr val="FF0000"/>
                </a:solidFill>
              </a:rPr>
              <a:t>、对比</a:t>
            </a:r>
            <a:r>
              <a:rPr lang="zh-CN" altLang="en-US" sz="3200" b="1" dirty="0">
                <a:solidFill>
                  <a:srgbClr val="FF0000"/>
                </a:solidFill>
              </a:rPr>
              <a:t>研究</a:t>
            </a:r>
            <a:r>
              <a:rPr lang="zh-CN" altLang="zh-CN" sz="3200" b="1" dirty="0" smtClean="0">
                <a:solidFill>
                  <a:srgbClr val="FF0000"/>
                </a:solidFill>
              </a:rPr>
              <a:t>估计</a:t>
            </a:r>
            <a:r>
              <a:rPr lang="zh-CN" altLang="zh-CN" sz="3200" b="1" dirty="0">
                <a:solidFill>
                  <a:srgbClr val="FF0000"/>
                </a:solidFill>
              </a:rPr>
              <a:t>选题在未来的</a:t>
            </a:r>
            <a:r>
              <a:rPr lang="zh-CN" altLang="zh-CN" sz="3200" b="1" dirty="0" smtClean="0">
                <a:solidFill>
                  <a:srgbClr val="FF0000"/>
                </a:solidFill>
              </a:rPr>
              <a:t>重要性</a:t>
            </a:r>
            <a:r>
              <a:rPr lang="zh-CN" altLang="en-US" sz="3200" b="1" dirty="0" smtClean="0">
                <a:solidFill>
                  <a:srgbClr val="FF0000"/>
                </a:solidFill>
              </a:rPr>
              <a:t>来确定标题</a:t>
            </a:r>
            <a:endParaRPr lang="zh-CN" altLang="zh-CN" sz="3200" b="1" dirty="0">
              <a:solidFill>
                <a:srgbClr val="FF0000"/>
              </a:solidFill>
            </a:endParaRPr>
          </a:p>
          <a:p>
            <a:endParaRPr lang="zh-CN" altLang="en-US" dirty="0"/>
          </a:p>
        </p:txBody>
      </p:sp>
    </p:spTree>
    <p:extLst>
      <p:ext uri="{BB962C8B-B14F-4D97-AF65-F5344CB8AC3E}">
        <p14:creationId xmlns:p14="http://schemas.microsoft.com/office/powerpoint/2010/main" xmlns="" val="40344875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en-US" altLang="zh-CN" b="1" dirty="0" smtClean="0">
                <a:solidFill>
                  <a:srgbClr val="FF0000"/>
                </a:solidFill>
                <a:latin typeface="黑体" panose="02010609060101010101" pitchFamily="49" charset="-122"/>
                <a:ea typeface="黑体" panose="02010609060101010101" pitchFamily="49" charset="-122"/>
              </a:rPr>
              <a:t/>
            </a:r>
            <a:br>
              <a:rPr lang="en-US" altLang="zh-CN" b="1" dirty="0" smtClean="0">
                <a:solidFill>
                  <a:srgbClr val="FF0000"/>
                </a:solidFill>
                <a:latin typeface="黑体" panose="02010609060101010101" pitchFamily="49" charset="-122"/>
                <a:ea typeface="黑体" panose="02010609060101010101" pitchFamily="49" charset="-122"/>
              </a:rPr>
            </a:br>
            <a:r>
              <a:rPr lang="zh-CN" altLang="en-US" b="1" dirty="0" smtClean="0">
                <a:solidFill>
                  <a:srgbClr val="FF0000"/>
                </a:solidFill>
                <a:latin typeface="黑体" panose="02010609060101010101" pitchFamily="49" charset="-122"/>
                <a:ea typeface="黑体" panose="02010609060101010101" pitchFamily="49" charset="-122"/>
              </a:rPr>
              <a:t>三</a:t>
            </a:r>
            <a:r>
              <a:rPr lang="zh-CN" altLang="zh-CN" b="1" dirty="0">
                <a:solidFill>
                  <a:srgbClr val="FF0000"/>
                </a:solidFill>
                <a:latin typeface="黑体" panose="02010609060101010101" pitchFamily="49" charset="-122"/>
                <a:ea typeface="黑体" panose="02010609060101010101" pitchFamily="49" charset="-122"/>
              </a:rPr>
              <a:t>、修</a:t>
            </a:r>
            <a:r>
              <a:rPr lang="zh-CN" altLang="zh-CN" b="1" dirty="0" smtClean="0">
                <a:solidFill>
                  <a:srgbClr val="FF0000"/>
                </a:solidFill>
                <a:latin typeface="黑体" panose="02010609060101010101" pitchFamily="49" charset="-122"/>
                <a:ea typeface="黑体" panose="02010609060101010101" pitchFamily="49" charset="-122"/>
              </a:rPr>
              <a:t>思想</a:t>
            </a:r>
            <a:r>
              <a:rPr lang="zh-CN" altLang="en-US" b="1" dirty="0" smtClean="0">
                <a:solidFill>
                  <a:srgbClr val="FF0000"/>
                </a:solidFill>
                <a:latin typeface="黑体" panose="02010609060101010101" pitchFamily="49" charset="-122"/>
                <a:ea typeface="黑体" panose="02010609060101010101" pitchFamily="49" charset="-122"/>
              </a:rPr>
              <a:t>：修改论文论证观点的思想性</a:t>
            </a:r>
            <a:r>
              <a:rPr lang="zh-CN" altLang="zh-CN" b="1" dirty="0">
                <a:solidFill>
                  <a:srgbClr val="FF0000"/>
                </a:solidFill>
                <a:latin typeface="黑体" panose="02010609060101010101" pitchFamily="49" charset="-122"/>
                <a:ea typeface="黑体" panose="02010609060101010101" pitchFamily="49" charset="-122"/>
              </a:rPr>
              <a:t/>
            </a:r>
            <a:br>
              <a:rPr lang="zh-CN" altLang="zh-CN" b="1" dirty="0">
                <a:solidFill>
                  <a:srgbClr val="FF0000"/>
                </a:solidFill>
                <a:latin typeface="黑体" panose="02010609060101010101" pitchFamily="49" charset="-122"/>
                <a:ea typeface="黑体" panose="02010609060101010101" pitchFamily="49" charset="-122"/>
              </a:rPr>
            </a:br>
            <a:endParaRPr lang="zh-CN" altLang="en-US" dirty="0"/>
          </a:p>
        </p:txBody>
      </p:sp>
      <p:sp>
        <p:nvSpPr>
          <p:cNvPr id="3" name="内容占位符 2"/>
          <p:cNvSpPr>
            <a:spLocks noGrp="1"/>
          </p:cNvSpPr>
          <p:nvPr>
            <p:ph idx="1"/>
          </p:nvPr>
        </p:nvSpPr>
        <p:sp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lstStyle/>
          <a:p>
            <a:r>
              <a:rPr lang="zh-CN" altLang="zh-CN" sz="3200" b="1" dirty="0">
                <a:solidFill>
                  <a:srgbClr val="FF0000"/>
                </a:solidFill>
              </a:rPr>
              <a:t>个性的充分体现</a:t>
            </a:r>
          </a:p>
          <a:p>
            <a:r>
              <a:rPr lang="zh-CN" altLang="zh-CN" sz="3200" b="1" dirty="0">
                <a:solidFill>
                  <a:srgbClr val="FF0000"/>
                </a:solidFill>
              </a:rPr>
              <a:t>论点</a:t>
            </a:r>
            <a:r>
              <a:rPr lang="zh-CN" altLang="zh-CN" sz="3200" b="1" dirty="0" smtClean="0">
                <a:solidFill>
                  <a:srgbClr val="FF0000"/>
                </a:solidFill>
              </a:rPr>
              <a:t>的</a:t>
            </a:r>
            <a:r>
              <a:rPr lang="zh-CN" altLang="en-US" sz="3200" b="1" dirty="0" smtClean="0">
                <a:solidFill>
                  <a:srgbClr val="FF0000"/>
                </a:solidFill>
              </a:rPr>
              <a:t>充分</a:t>
            </a:r>
            <a:r>
              <a:rPr lang="zh-CN" altLang="zh-CN" sz="3200" b="1" dirty="0" smtClean="0">
                <a:solidFill>
                  <a:srgbClr val="FF0000"/>
                </a:solidFill>
              </a:rPr>
              <a:t>体现</a:t>
            </a:r>
            <a:endParaRPr lang="zh-CN" altLang="zh-CN" sz="3200" b="1" dirty="0">
              <a:solidFill>
                <a:srgbClr val="FF0000"/>
              </a:solidFill>
            </a:endParaRPr>
          </a:p>
          <a:p>
            <a:r>
              <a:rPr lang="zh-CN" altLang="zh-CN" sz="3200" b="1" dirty="0">
                <a:solidFill>
                  <a:srgbClr val="FF0000"/>
                </a:solidFill>
              </a:rPr>
              <a:t>写一篇</a:t>
            </a:r>
            <a:r>
              <a:rPr lang="zh-CN" altLang="zh-CN" sz="3200" b="1" dirty="0" smtClean="0">
                <a:solidFill>
                  <a:srgbClr val="FF0000"/>
                </a:solidFill>
              </a:rPr>
              <a:t>文章总是</a:t>
            </a:r>
            <a:r>
              <a:rPr lang="zh-CN" altLang="zh-CN" sz="3200" b="1" dirty="0">
                <a:solidFill>
                  <a:srgbClr val="FF0000"/>
                </a:solidFill>
              </a:rPr>
              <a:t>鼓吹一种观点</a:t>
            </a:r>
          </a:p>
          <a:p>
            <a:r>
              <a:rPr lang="zh-CN" altLang="zh-CN" sz="3200" b="1" dirty="0">
                <a:solidFill>
                  <a:srgbClr val="FF0000"/>
                </a:solidFill>
              </a:rPr>
              <a:t>创造性,即指论文论述的法学问题“发前人所未发</a:t>
            </a:r>
            <a:r>
              <a:rPr lang="zh-CN" altLang="zh-CN" sz="3200" b="1" dirty="0" smtClean="0">
                <a:solidFill>
                  <a:srgbClr val="FF0000"/>
                </a:solidFill>
              </a:rPr>
              <a:t>”</a:t>
            </a:r>
            <a:endParaRPr lang="en-US" altLang="zh-CN" sz="3200" b="1" dirty="0" smtClean="0">
              <a:solidFill>
                <a:srgbClr val="FF0000"/>
              </a:solidFill>
            </a:endParaRPr>
          </a:p>
          <a:p>
            <a:r>
              <a:rPr lang="zh-CN" altLang="zh-CN" sz="3200" b="1" dirty="0" smtClean="0">
                <a:solidFill>
                  <a:srgbClr val="FF0000"/>
                </a:solidFill>
              </a:rPr>
              <a:t>探求</a:t>
            </a:r>
            <a:r>
              <a:rPr lang="zh-CN" altLang="zh-CN" sz="3200" b="1" dirty="0">
                <a:solidFill>
                  <a:srgbClr val="FF0000"/>
                </a:solidFill>
              </a:rPr>
              <a:t>法学中前人没有发现的规律或匡正通说的</a:t>
            </a:r>
            <a:r>
              <a:rPr lang="zh-CN" altLang="zh-CN" sz="3200" b="1" dirty="0" smtClean="0">
                <a:solidFill>
                  <a:srgbClr val="FF0000"/>
                </a:solidFill>
              </a:rPr>
              <a:t>独创性</a:t>
            </a:r>
            <a:endParaRPr lang="zh-CN" altLang="zh-CN" sz="3200" b="1" dirty="0">
              <a:solidFill>
                <a:srgbClr val="FF0000"/>
              </a:solidFill>
            </a:endParaRPr>
          </a:p>
          <a:p>
            <a:r>
              <a:rPr lang="zh-CN" altLang="zh-CN" sz="3200" b="1" dirty="0">
                <a:solidFill>
                  <a:srgbClr val="FF0000"/>
                </a:solidFill>
              </a:rPr>
              <a:t>源于实践的原创性思考的观点——创新观点——突破原有的思维模式</a:t>
            </a:r>
          </a:p>
          <a:p>
            <a:endParaRPr lang="zh-CN" altLang="en-US" dirty="0"/>
          </a:p>
        </p:txBody>
      </p:sp>
    </p:spTree>
    <p:extLst>
      <p:ext uri="{BB962C8B-B14F-4D97-AF65-F5344CB8AC3E}">
        <p14:creationId xmlns:p14="http://schemas.microsoft.com/office/powerpoint/2010/main" xmlns="" val="26220211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en-US" altLang="zh-CN" b="1" dirty="0" smtClean="0">
                <a:solidFill>
                  <a:srgbClr val="FF0000"/>
                </a:solidFill>
                <a:latin typeface="黑体" panose="02010609060101010101" pitchFamily="49" charset="-122"/>
                <a:ea typeface="黑体" panose="02010609060101010101" pitchFamily="49" charset="-122"/>
              </a:rPr>
              <a:t/>
            </a:r>
            <a:br>
              <a:rPr lang="en-US" altLang="zh-CN" b="1" dirty="0" smtClean="0">
                <a:solidFill>
                  <a:srgbClr val="FF0000"/>
                </a:solidFill>
                <a:latin typeface="黑体" panose="02010609060101010101" pitchFamily="49" charset="-122"/>
                <a:ea typeface="黑体" panose="02010609060101010101" pitchFamily="49" charset="-122"/>
              </a:rPr>
            </a:br>
            <a:r>
              <a:rPr lang="zh-CN" altLang="en-US" b="1" dirty="0" smtClean="0">
                <a:solidFill>
                  <a:srgbClr val="FF0000"/>
                </a:solidFill>
                <a:latin typeface="黑体" panose="02010609060101010101" pitchFamily="49" charset="-122"/>
                <a:ea typeface="黑体" panose="02010609060101010101" pitchFamily="49" charset="-122"/>
              </a:rPr>
              <a:t>三</a:t>
            </a:r>
            <a:r>
              <a:rPr lang="zh-CN" altLang="zh-CN" b="1" dirty="0">
                <a:solidFill>
                  <a:srgbClr val="FF0000"/>
                </a:solidFill>
                <a:latin typeface="黑体" panose="02010609060101010101" pitchFamily="49" charset="-122"/>
                <a:ea typeface="黑体" panose="02010609060101010101" pitchFamily="49" charset="-122"/>
              </a:rPr>
              <a:t>、修思想</a:t>
            </a:r>
            <a:r>
              <a:rPr lang="zh-CN" altLang="en-US" b="1" dirty="0">
                <a:solidFill>
                  <a:srgbClr val="FF0000"/>
                </a:solidFill>
                <a:latin typeface="黑体" panose="02010609060101010101" pitchFamily="49" charset="-122"/>
                <a:ea typeface="黑体" panose="02010609060101010101" pitchFamily="49" charset="-122"/>
              </a:rPr>
              <a:t>：修改论文论证观点的思想性</a:t>
            </a:r>
            <a:r>
              <a:rPr lang="zh-CN" altLang="zh-CN" b="1" dirty="0">
                <a:solidFill>
                  <a:srgbClr val="FF0000"/>
                </a:solidFill>
                <a:latin typeface="黑体" panose="02010609060101010101" pitchFamily="49" charset="-122"/>
                <a:ea typeface="黑体" panose="02010609060101010101" pitchFamily="49" charset="-122"/>
              </a:rPr>
              <a:t/>
            </a:r>
            <a:br>
              <a:rPr lang="zh-CN" altLang="zh-CN" b="1" dirty="0">
                <a:solidFill>
                  <a:srgbClr val="FF0000"/>
                </a:solidFill>
                <a:latin typeface="黑体" panose="02010609060101010101" pitchFamily="49" charset="-122"/>
                <a:ea typeface="黑体" panose="02010609060101010101" pitchFamily="49" charset="-122"/>
              </a:rPr>
            </a:br>
            <a:endParaRPr lang="zh-CN" altLang="en-US" dirty="0"/>
          </a:p>
        </p:txBody>
      </p:sp>
      <p:sp>
        <p:nvSpPr>
          <p:cNvPr id="3" name="内容占位符 2"/>
          <p:cNvSpPr>
            <a:spLocks noGrp="1"/>
          </p:cNvSpPr>
          <p:nvPr>
            <p:ph idx="1"/>
          </p:nvPr>
        </p:nvSpPr>
        <p:spPr/>
        <p:txBody>
          <a:bodyPr>
            <a:normAutofit fontScale="92500" lnSpcReduction="10000"/>
          </a:bodyPr>
          <a:lstStyle/>
          <a:p>
            <a:pPr>
              <a:lnSpc>
                <a:spcPct val="100000"/>
              </a:lnSpc>
            </a:pPr>
            <a:r>
              <a:rPr lang="zh-CN" altLang="en-US" sz="3500" b="1" dirty="0">
                <a:solidFill>
                  <a:srgbClr val="FF0000"/>
                </a:solidFill>
                <a:latin typeface="黑体" panose="02010609060101010101" pitchFamily="49" charset="-122"/>
                <a:ea typeface="黑体" panose="02010609060101010101" pitchFamily="49" charset="-122"/>
              </a:rPr>
              <a:t>法理的闪光点</a:t>
            </a:r>
          </a:p>
          <a:p>
            <a:pPr>
              <a:lnSpc>
                <a:spcPct val="100000"/>
              </a:lnSpc>
            </a:pPr>
            <a:r>
              <a:rPr lang="zh-CN" altLang="en-US" sz="3500" b="1" dirty="0">
                <a:solidFill>
                  <a:srgbClr val="FF0000"/>
                </a:solidFill>
                <a:latin typeface="黑体" panose="02010609060101010101" pitchFamily="49" charset="-122"/>
                <a:ea typeface="黑体" panose="02010609060101010101" pitchFamily="49" charset="-122"/>
              </a:rPr>
              <a:t>法律的精神和司法的精髓</a:t>
            </a:r>
          </a:p>
          <a:p>
            <a:pPr>
              <a:lnSpc>
                <a:spcPct val="100000"/>
              </a:lnSpc>
            </a:pPr>
            <a:r>
              <a:rPr lang="zh-CN" altLang="en-US" sz="3500" b="1" dirty="0">
                <a:solidFill>
                  <a:srgbClr val="FF0000"/>
                </a:solidFill>
                <a:latin typeface="黑体" panose="02010609060101010101" pitchFamily="49" charset="-122"/>
                <a:ea typeface="黑体" panose="02010609060101010101" pitchFamily="49" charset="-122"/>
              </a:rPr>
              <a:t>法学学术研究的精神与社会责任</a:t>
            </a:r>
          </a:p>
          <a:p>
            <a:pPr>
              <a:lnSpc>
                <a:spcPct val="100000"/>
              </a:lnSpc>
            </a:pPr>
            <a:r>
              <a:rPr lang="zh-CN" altLang="en-US" sz="3500" b="1" dirty="0" smtClean="0">
                <a:solidFill>
                  <a:srgbClr val="FF0000"/>
                </a:solidFill>
                <a:latin typeface="黑体" panose="02010609060101010101" pitchFamily="49" charset="-122"/>
                <a:ea typeface="黑体" panose="02010609060101010101" pitchFamily="49" charset="-122"/>
              </a:rPr>
              <a:t>学术</a:t>
            </a:r>
            <a:r>
              <a:rPr lang="zh-CN" altLang="en-US" sz="3500" b="1" dirty="0">
                <a:solidFill>
                  <a:srgbClr val="FF0000"/>
                </a:solidFill>
                <a:latin typeface="黑体" panose="02010609060101010101" pitchFamily="49" charset="-122"/>
                <a:ea typeface="黑体" panose="02010609060101010101" pitchFamily="49" charset="-122"/>
              </a:rPr>
              <a:t>研究的精神：创新，这是评估一篇论文好坏的主要标准。实现创新的前提：阅读大量文献及前人研究的成果之上，提出言之有据、自圆其说的新观点。</a:t>
            </a:r>
          </a:p>
          <a:p>
            <a:pPr>
              <a:lnSpc>
                <a:spcPct val="100000"/>
              </a:lnSpc>
            </a:pPr>
            <a:r>
              <a:rPr lang="zh-CN" altLang="en-US" sz="3500" b="1" dirty="0" smtClean="0">
                <a:solidFill>
                  <a:srgbClr val="FF0000"/>
                </a:solidFill>
                <a:latin typeface="黑体" panose="02010609060101010101" pitchFamily="49" charset="-122"/>
                <a:ea typeface="黑体" panose="02010609060101010101" pitchFamily="49" charset="-122"/>
              </a:rPr>
              <a:t>社会</a:t>
            </a:r>
            <a:r>
              <a:rPr lang="zh-CN" altLang="en-US" sz="3500" b="1" dirty="0">
                <a:solidFill>
                  <a:srgbClr val="FF0000"/>
                </a:solidFill>
                <a:latin typeface="黑体" panose="02010609060101010101" pitchFamily="49" charset="-122"/>
                <a:ea typeface="黑体" panose="02010609060101010101" pitchFamily="49" charset="-122"/>
              </a:rPr>
              <a:t>责任。法学研究应秉承实现公平、正义的使命，不应成为某一利益集团的代言人，保持道德良心从事研究。</a:t>
            </a:r>
          </a:p>
          <a:p>
            <a:pPr>
              <a:lnSpc>
                <a:spcPct val="100000"/>
              </a:lnSpc>
            </a:pPr>
            <a:endParaRPr lang="zh-CN" altLang="en-US" dirty="0"/>
          </a:p>
        </p:txBody>
      </p:sp>
    </p:spTree>
    <p:extLst>
      <p:ext uri="{BB962C8B-B14F-4D97-AF65-F5344CB8AC3E}">
        <p14:creationId xmlns:p14="http://schemas.microsoft.com/office/powerpoint/2010/main" xmlns="" val="17472720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en-US" altLang="zh-CN" b="1" dirty="0" smtClean="0">
                <a:solidFill>
                  <a:srgbClr val="FF0000"/>
                </a:solidFill>
                <a:latin typeface="黑体" panose="02010609060101010101" pitchFamily="49" charset="-122"/>
                <a:ea typeface="黑体" panose="02010609060101010101" pitchFamily="49" charset="-122"/>
              </a:rPr>
              <a:t/>
            </a:r>
            <a:br>
              <a:rPr lang="en-US" altLang="zh-CN" b="1" dirty="0" smtClean="0">
                <a:solidFill>
                  <a:srgbClr val="FF0000"/>
                </a:solidFill>
                <a:latin typeface="黑体" panose="02010609060101010101" pitchFamily="49" charset="-122"/>
                <a:ea typeface="黑体" panose="02010609060101010101" pitchFamily="49" charset="-122"/>
              </a:rPr>
            </a:br>
            <a:r>
              <a:rPr lang="zh-CN" altLang="en-US" b="1" dirty="0" smtClean="0">
                <a:solidFill>
                  <a:srgbClr val="FF0000"/>
                </a:solidFill>
                <a:latin typeface="黑体" panose="02010609060101010101" pitchFamily="49" charset="-122"/>
                <a:ea typeface="黑体" panose="02010609060101010101" pitchFamily="49" charset="-122"/>
              </a:rPr>
              <a:t>三</a:t>
            </a:r>
            <a:r>
              <a:rPr lang="zh-CN" altLang="zh-CN" b="1" dirty="0">
                <a:solidFill>
                  <a:srgbClr val="FF0000"/>
                </a:solidFill>
                <a:latin typeface="黑体" panose="02010609060101010101" pitchFamily="49" charset="-122"/>
                <a:ea typeface="黑体" panose="02010609060101010101" pitchFamily="49" charset="-122"/>
              </a:rPr>
              <a:t>、修思想</a:t>
            </a:r>
            <a:r>
              <a:rPr lang="zh-CN" altLang="en-US" b="1" dirty="0">
                <a:solidFill>
                  <a:srgbClr val="FF0000"/>
                </a:solidFill>
                <a:latin typeface="黑体" panose="02010609060101010101" pitchFamily="49" charset="-122"/>
                <a:ea typeface="黑体" panose="02010609060101010101" pitchFamily="49" charset="-122"/>
              </a:rPr>
              <a:t>：修改论文论证观点的思想性</a:t>
            </a:r>
            <a:r>
              <a:rPr lang="zh-CN" altLang="zh-CN" b="1" dirty="0">
                <a:solidFill>
                  <a:srgbClr val="FF0000"/>
                </a:solidFill>
                <a:latin typeface="黑体" panose="02010609060101010101" pitchFamily="49" charset="-122"/>
                <a:ea typeface="黑体" panose="02010609060101010101" pitchFamily="49" charset="-122"/>
              </a:rPr>
              <a:t/>
            </a:r>
            <a:br>
              <a:rPr lang="zh-CN" altLang="zh-CN" b="1" dirty="0">
                <a:solidFill>
                  <a:srgbClr val="FF0000"/>
                </a:solidFill>
                <a:latin typeface="黑体" panose="02010609060101010101" pitchFamily="49" charset="-122"/>
                <a:ea typeface="黑体" panose="02010609060101010101" pitchFamily="49" charset="-122"/>
              </a:rPr>
            </a:br>
            <a:endParaRPr lang="zh-CN" altLang="en-US" dirty="0"/>
          </a:p>
        </p:txBody>
      </p:sp>
      <p:sp>
        <p:nvSpPr>
          <p:cNvPr id="3" name="内容占位符 2"/>
          <p:cNvSpPr>
            <a:spLocks noGrp="1"/>
          </p:cNvSpPr>
          <p:nvPr>
            <p:ph idx="1"/>
          </p:nvPr>
        </p:nvSpPr>
        <p:spPr/>
        <p:txBody>
          <a:bodyPr/>
          <a:lstStyle/>
          <a:p>
            <a:pPr>
              <a:lnSpc>
                <a:spcPct val="100000"/>
              </a:lnSpc>
            </a:pPr>
            <a:r>
              <a:rPr lang="zh-CN" altLang="en-US" dirty="0">
                <a:solidFill>
                  <a:srgbClr val="FF0000"/>
                </a:solidFill>
                <a:latin typeface="黑体" panose="02010609060101010101" pitchFamily="49" charset="-122"/>
                <a:ea typeface="黑体" panose="02010609060101010101" pitchFamily="49" charset="-122"/>
              </a:rPr>
              <a:t>精神与意义：应当认真对待法学论文</a:t>
            </a:r>
            <a:r>
              <a:rPr lang="zh-CN" altLang="en-US" dirty="0" smtClean="0">
                <a:solidFill>
                  <a:srgbClr val="FF0000"/>
                </a:solidFill>
                <a:latin typeface="黑体" panose="02010609060101010101" pitchFamily="49" charset="-122"/>
                <a:ea typeface="黑体" panose="02010609060101010101" pitchFamily="49" charset="-122"/>
              </a:rPr>
              <a:t>写作</a:t>
            </a:r>
            <a:endParaRPr lang="en-US" altLang="zh-CN" dirty="0" smtClean="0">
              <a:solidFill>
                <a:srgbClr val="FF0000"/>
              </a:solidFill>
              <a:latin typeface="黑体" panose="02010609060101010101" pitchFamily="49" charset="-122"/>
              <a:ea typeface="黑体" panose="02010609060101010101" pitchFamily="49" charset="-122"/>
            </a:endParaRPr>
          </a:p>
          <a:p>
            <a:pPr>
              <a:lnSpc>
                <a:spcPct val="100000"/>
              </a:lnSpc>
            </a:pPr>
            <a:r>
              <a:rPr lang="zh-CN" altLang="en-US" dirty="0" smtClean="0">
                <a:solidFill>
                  <a:srgbClr val="FF0000"/>
                </a:solidFill>
                <a:latin typeface="黑体" panose="02010609060101010101" pitchFamily="49" charset="-122"/>
                <a:ea typeface="黑体" panose="02010609060101010101" pitchFamily="49" charset="-122"/>
              </a:rPr>
              <a:t>撰写</a:t>
            </a:r>
            <a:r>
              <a:rPr lang="zh-CN" altLang="en-US" dirty="0">
                <a:solidFill>
                  <a:srgbClr val="FF0000"/>
                </a:solidFill>
                <a:latin typeface="黑体" panose="02010609060101010101" pitchFamily="49" charset="-122"/>
                <a:ea typeface="黑体" panose="02010609060101010101" pitchFamily="49" charset="-122"/>
              </a:rPr>
              <a:t>论文需要讲求方法，然而方法究竟何在呢？</a:t>
            </a:r>
          </a:p>
          <a:p>
            <a:pPr>
              <a:lnSpc>
                <a:spcPct val="100000"/>
              </a:lnSpc>
            </a:pPr>
            <a:r>
              <a:rPr lang="zh-CN" altLang="en-US" dirty="0">
                <a:solidFill>
                  <a:srgbClr val="FF0000"/>
                </a:solidFill>
                <a:latin typeface="黑体" panose="02010609060101010101" pitchFamily="49" charset="-122"/>
                <a:ea typeface="黑体" panose="02010609060101010101" pitchFamily="49" charset="-122"/>
              </a:rPr>
              <a:t>方法就存在于精神之中，存在于浑浑然的意识之流中，存在于对某种人类理智的渴求之中，存在于蓦然回首的一瞬间。</a:t>
            </a:r>
          </a:p>
          <a:p>
            <a:pPr>
              <a:lnSpc>
                <a:spcPct val="100000"/>
              </a:lnSpc>
            </a:pPr>
            <a:r>
              <a:rPr lang="zh-CN" altLang="en-US" dirty="0">
                <a:solidFill>
                  <a:srgbClr val="FF0000"/>
                </a:solidFill>
                <a:latin typeface="黑体" panose="02010609060101010101" pitchFamily="49" charset="-122"/>
                <a:ea typeface="黑体" panose="02010609060101010101" pitchFamily="49" charset="-122"/>
              </a:rPr>
              <a:t>方法并不具有独立性和自足性，方法实际上就是对内容予以把握后的一种感觉，它存在于诸多内容的拥挤的缝隙中，存在于内容的交互作用中。</a:t>
            </a:r>
          </a:p>
          <a:p>
            <a:endParaRPr lang="zh-CN" altLang="en-US" dirty="0"/>
          </a:p>
        </p:txBody>
      </p:sp>
    </p:spTree>
    <p:extLst>
      <p:ext uri="{BB962C8B-B14F-4D97-AF65-F5344CB8AC3E}">
        <p14:creationId xmlns:p14="http://schemas.microsoft.com/office/powerpoint/2010/main" xmlns="" val="16170633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ctr"/>
            <a:r>
              <a:rPr lang="zh-CN" altLang="en-US" b="1" dirty="0" smtClean="0">
                <a:solidFill>
                  <a:srgbClr val="FF0000"/>
                </a:solidFill>
                <a:latin typeface="华文行楷" panose="02010800040101010101" pitchFamily="2" charset="-122"/>
                <a:ea typeface="华文行楷" panose="02010800040101010101" pitchFamily="2" charset="-122"/>
              </a:rPr>
              <a:t>学术论文修改十三法授课提纲</a:t>
            </a:r>
            <a:endParaRPr lang="zh-CN" altLang="en-US" dirty="0"/>
          </a:p>
        </p:txBody>
      </p:sp>
      <p:sp>
        <p:nvSpPr>
          <p:cNvPr id="3" name="内容占位符 2"/>
          <p:cNvSpPr>
            <a:spLocks noGrp="1"/>
          </p:cNvSpPr>
          <p:nvPr>
            <p:ph sz="half" idx="1"/>
          </p:nvPr>
        </p:nvSpPr>
        <p:spPr/>
        <p:txBody>
          <a:bodyPr>
            <a:normAutofit/>
          </a:bodyPr>
          <a:lstStyle/>
          <a:p>
            <a:r>
              <a:rPr lang="zh-CN" altLang="en-US" sz="3600" b="1" dirty="0" smtClean="0">
                <a:solidFill>
                  <a:srgbClr val="FF0000"/>
                </a:solidFill>
                <a:latin typeface="黑体" panose="02010609060101010101" pitchFamily="49" charset="-122"/>
                <a:ea typeface="黑体" panose="02010609060101010101" pitchFamily="49" charset="-122"/>
              </a:rPr>
              <a:t>一</a:t>
            </a:r>
            <a:r>
              <a:rPr lang="zh-CN" altLang="zh-CN" sz="3600" b="1" dirty="0" smtClean="0">
                <a:solidFill>
                  <a:srgbClr val="FF0000"/>
                </a:solidFill>
                <a:latin typeface="黑体" panose="02010609060101010101" pitchFamily="49" charset="-122"/>
                <a:ea typeface="黑体" panose="02010609060101010101" pitchFamily="49" charset="-122"/>
              </a:rPr>
              <a:t>、修主题</a:t>
            </a:r>
          </a:p>
          <a:p>
            <a:r>
              <a:rPr lang="zh-CN" altLang="en-US" sz="3600" b="1" dirty="0" smtClean="0">
                <a:solidFill>
                  <a:srgbClr val="FF0000"/>
                </a:solidFill>
                <a:latin typeface="黑体" panose="02010609060101010101" pitchFamily="49" charset="-122"/>
                <a:ea typeface="黑体" panose="02010609060101010101" pitchFamily="49" charset="-122"/>
              </a:rPr>
              <a:t>二</a:t>
            </a:r>
            <a:r>
              <a:rPr lang="zh-CN" altLang="zh-CN" sz="3600" b="1" dirty="0" smtClean="0">
                <a:solidFill>
                  <a:srgbClr val="FF0000"/>
                </a:solidFill>
                <a:latin typeface="黑体" panose="02010609060101010101" pitchFamily="49" charset="-122"/>
                <a:ea typeface="黑体" panose="02010609060101010101" pitchFamily="49" charset="-122"/>
              </a:rPr>
              <a:t>、修标题</a:t>
            </a:r>
          </a:p>
          <a:p>
            <a:r>
              <a:rPr lang="zh-CN" altLang="en-US" sz="3600" b="1" dirty="0" smtClean="0">
                <a:solidFill>
                  <a:srgbClr val="FF0000"/>
                </a:solidFill>
                <a:latin typeface="黑体" panose="02010609060101010101" pitchFamily="49" charset="-122"/>
                <a:ea typeface="黑体" panose="02010609060101010101" pitchFamily="49" charset="-122"/>
              </a:rPr>
              <a:t>三</a:t>
            </a:r>
            <a:r>
              <a:rPr lang="zh-CN" altLang="zh-CN" sz="3600" b="1" dirty="0" smtClean="0">
                <a:solidFill>
                  <a:srgbClr val="FF0000"/>
                </a:solidFill>
                <a:latin typeface="黑体" panose="02010609060101010101" pitchFamily="49" charset="-122"/>
                <a:ea typeface="黑体" panose="02010609060101010101" pitchFamily="49" charset="-122"/>
              </a:rPr>
              <a:t>、修思想</a:t>
            </a:r>
          </a:p>
          <a:p>
            <a:r>
              <a:rPr lang="zh-CN" altLang="en-US" sz="3600" b="1" dirty="0" smtClean="0">
                <a:solidFill>
                  <a:srgbClr val="FF0000"/>
                </a:solidFill>
                <a:latin typeface="黑体" panose="02010609060101010101" pitchFamily="49" charset="-122"/>
                <a:ea typeface="黑体" panose="02010609060101010101" pitchFamily="49" charset="-122"/>
              </a:rPr>
              <a:t>四</a:t>
            </a:r>
            <a:r>
              <a:rPr lang="zh-CN" altLang="zh-CN" sz="3600" b="1" dirty="0" smtClean="0">
                <a:solidFill>
                  <a:srgbClr val="FF0000"/>
                </a:solidFill>
                <a:latin typeface="黑体" panose="02010609060101010101" pitchFamily="49" charset="-122"/>
                <a:ea typeface="黑体" panose="02010609060101010101" pitchFamily="49" charset="-122"/>
              </a:rPr>
              <a:t>、修命题</a:t>
            </a:r>
          </a:p>
          <a:p>
            <a:r>
              <a:rPr lang="zh-CN" altLang="en-US" sz="3600" b="1" dirty="0" smtClean="0">
                <a:solidFill>
                  <a:srgbClr val="FF0000"/>
                </a:solidFill>
                <a:latin typeface="黑体" panose="02010609060101010101" pitchFamily="49" charset="-122"/>
                <a:ea typeface="黑体" panose="02010609060101010101" pitchFamily="49" charset="-122"/>
              </a:rPr>
              <a:t>五</a:t>
            </a:r>
            <a:r>
              <a:rPr lang="zh-CN" altLang="zh-CN" sz="3600" b="1" dirty="0" smtClean="0">
                <a:solidFill>
                  <a:srgbClr val="FF0000"/>
                </a:solidFill>
                <a:latin typeface="黑体" panose="02010609060101010101" pitchFamily="49" charset="-122"/>
                <a:ea typeface="黑体" panose="02010609060101010101" pitchFamily="49" charset="-122"/>
              </a:rPr>
              <a:t>、修</a:t>
            </a:r>
            <a:r>
              <a:rPr lang="zh-CN" altLang="en-US" sz="3600" b="1" dirty="0" smtClean="0">
                <a:solidFill>
                  <a:srgbClr val="FF0000"/>
                </a:solidFill>
                <a:latin typeface="黑体" panose="02010609060101010101" pitchFamily="49" charset="-122"/>
                <a:ea typeface="黑体" panose="02010609060101010101" pitchFamily="49" charset="-122"/>
              </a:rPr>
              <a:t>逻辑</a:t>
            </a:r>
            <a:endParaRPr lang="en-US" altLang="zh-CN" sz="3600" b="1" dirty="0" smtClean="0">
              <a:solidFill>
                <a:srgbClr val="FF0000"/>
              </a:solidFill>
              <a:latin typeface="黑体" panose="02010609060101010101" pitchFamily="49" charset="-122"/>
              <a:ea typeface="黑体" panose="02010609060101010101" pitchFamily="49" charset="-122"/>
            </a:endParaRPr>
          </a:p>
          <a:p>
            <a:pPr lvl="0"/>
            <a:r>
              <a:rPr lang="zh-CN" altLang="en-US" sz="3600" b="1" dirty="0" smtClean="0">
                <a:solidFill>
                  <a:srgbClr val="FF0000"/>
                </a:solidFill>
                <a:latin typeface="黑体" panose="02010609060101010101" pitchFamily="49" charset="-122"/>
                <a:ea typeface="黑体" panose="02010609060101010101" pitchFamily="49" charset="-122"/>
              </a:rPr>
              <a:t>六</a:t>
            </a:r>
            <a:r>
              <a:rPr lang="zh-CN" altLang="zh-CN" sz="3600" b="1" dirty="0">
                <a:solidFill>
                  <a:srgbClr val="FF0000"/>
                </a:solidFill>
                <a:latin typeface="黑体" panose="02010609060101010101" pitchFamily="49" charset="-122"/>
                <a:ea typeface="黑体" panose="02010609060101010101" pitchFamily="49" charset="-122"/>
              </a:rPr>
              <a:t>、修结构</a:t>
            </a:r>
          </a:p>
          <a:p>
            <a:r>
              <a:rPr lang="zh-CN" altLang="en-US" sz="3600" b="1" dirty="0">
                <a:solidFill>
                  <a:srgbClr val="FF0000"/>
                </a:solidFill>
                <a:latin typeface="黑体" panose="02010609060101010101" pitchFamily="49" charset="-122"/>
                <a:ea typeface="黑体" panose="02010609060101010101" pitchFamily="49" charset="-122"/>
              </a:rPr>
              <a:t>七</a:t>
            </a:r>
            <a:r>
              <a:rPr lang="zh-CN" altLang="zh-CN" sz="3600" b="1" dirty="0">
                <a:solidFill>
                  <a:srgbClr val="FF0000"/>
                </a:solidFill>
                <a:latin typeface="黑体" panose="02010609060101010101" pitchFamily="49" charset="-122"/>
                <a:ea typeface="黑体" panose="02010609060101010101" pitchFamily="49" charset="-122"/>
              </a:rPr>
              <a:t>、修</a:t>
            </a:r>
            <a:r>
              <a:rPr lang="zh-CN" altLang="zh-CN" sz="3600" b="1" dirty="0" smtClean="0">
                <a:solidFill>
                  <a:srgbClr val="FF0000"/>
                </a:solidFill>
                <a:latin typeface="黑体" panose="02010609060101010101" pitchFamily="49" charset="-122"/>
                <a:ea typeface="黑体" panose="02010609060101010101" pitchFamily="49" charset="-122"/>
              </a:rPr>
              <a:t>内容</a:t>
            </a:r>
          </a:p>
        </p:txBody>
      </p:sp>
      <p:sp>
        <p:nvSpPr>
          <p:cNvPr id="4" name="内容占位符 3"/>
          <p:cNvSpPr>
            <a:spLocks noGrp="1"/>
          </p:cNvSpPr>
          <p:nvPr>
            <p:ph sz="half" idx="2"/>
          </p:nvPr>
        </p:nvSpPr>
        <p:spPr/>
        <p:txBody>
          <a:bodyPr>
            <a:normAutofit/>
          </a:bodyPr>
          <a:lstStyle/>
          <a:p>
            <a:r>
              <a:rPr lang="zh-CN" altLang="en-US" sz="3600" b="1" dirty="0" smtClean="0">
                <a:solidFill>
                  <a:srgbClr val="FF0000"/>
                </a:solidFill>
                <a:latin typeface="黑体" panose="02010609060101010101" pitchFamily="49" charset="-122"/>
                <a:ea typeface="黑体" panose="02010609060101010101" pitchFamily="49" charset="-122"/>
              </a:rPr>
              <a:t>八</a:t>
            </a:r>
            <a:r>
              <a:rPr lang="zh-CN" altLang="zh-CN" sz="3600" b="1" dirty="0">
                <a:solidFill>
                  <a:srgbClr val="FF0000"/>
                </a:solidFill>
                <a:latin typeface="黑体" panose="02010609060101010101" pitchFamily="49" charset="-122"/>
                <a:ea typeface="黑体" panose="02010609060101010101" pitchFamily="49" charset="-122"/>
              </a:rPr>
              <a:t>、修图表</a:t>
            </a:r>
          </a:p>
          <a:p>
            <a:r>
              <a:rPr lang="zh-CN" altLang="en-US" sz="3600" b="1" dirty="0" smtClean="0">
                <a:solidFill>
                  <a:srgbClr val="FF0000"/>
                </a:solidFill>
                <a:latin typeface="黑体" panose="02010609060101010101" pitchFamily="49" charset="-122"/>
                <a:ea typeface="黑体" panose="02010609060101010101" pitchFamily="49" charset="-122"/>
              </a:rPr>
              <a:t>九、</a:t>
            </a:r>
            <a:r>
              <a:rPr lang="zh-CN" altLang="zh-CN" sz="3600" b="1" dirty="0">
                <a:solidFill>
                  <a:srgbClr val="FF0000"/>
                </a:solidFill>
                <a:latin typeface="黑体" panose="02010609060101010101" pitchFamily="49" charset="-122"/>
                <a:ea typeface="黑体" panose="02010609060101010101" pitchFamily="49" charset="-122"/>
              </a:rPr>
              <a:t>修文风</a:t>
            </a:r>
            <a:endParaRPr lang="zh-CN" altLang="en-US" sz="3600" dirty="0"/>
          </a:p>
          <a:p>
            <a:pPr lvl="0"/>
            <a:r>
              <a:rPr lang="en-US" altLang="zh-CN" sz="3600" b="1" dirty="0" smtClean="0">
                <a:solidFill>
                  <a:srgbClr val="FF0000"/>
                </a:solidFill>
                <a:latin typeface="黑体" panose="02010609060101010101" pitchFamily="49" charset="-122"/>
                <a:ea typeface="黑体" panose="02010609060101010101" pitchFamily="49" charset="-122"/>
              </a:rPr>
              <a:t> </a:t>
            </a:r>
            <a:r>
              <a:rPr lang="zh-CN" altLang="en-US" sz="3600" b="1" dirty="0" smtClean="0">
                <a:solidFill>
                  <a:srgbClr val="FF0000"/>
                </a:solidFill>
                <a:latin typeface="黑体" panose="02010609060101010101" pitchFamily="49" charset="-122"/>
                <a:ea typeface="黑体" panose="02010609060101010101" pitchFamily="49" charset="-122"/>
              </a:rPr>
              <a:t>十、</a:t>
            </a:r>
            <a:r>
              <a:rPr lang="zh-CN" altLang="zh-CN" sz="3600" b="1" dirty="0" smtClean="0">
                <a:solidFill>
                  <a:srgbClr val="FF0000"/>
                </a:solidFill>
                <a:latin typeface="黑体" panose="02010609060101010101" pitchFamily="49" charset="-122"/>
                <a:ea typeface="黑体" panose="02010609060101010101" pitchFamily="49" charset="-122"/>
              </a:rPr>
              <a:t>修注释</a:t>
            </a:r>
          </a:p>
          <a:p>
            <a:r>
              <a:rPr lang="zh-CN" altLang="en-US" sz="3600" b="1" dirty="0" smtClean="0">
                <a:solidFill>
                  <a:srgbClr val="FF0000"/>
                </a:solidFill>
                <a:latin typeface="黑体" panose="02010609060101010101" pitchFamily="49" charset="-122"/>
                <a:ea typeface="黑体" panose="02010609060101010101" pitchFamily="49" charset="-122"/>
              </a:rPr>
              <a:t>十一</a:t>
            </a:r>
            <a:r>
              <a:rPr lang="zh-CN" altLang="zh-CN" sz="3600" b="1" dirty="0" smtClean="0">
                <a:solidFill>
                  <a:srgbClr val="FF0000"/>
                </a:solidFill>
                <a:latin typeface="黑体" panose="02010609060101010101" pitchFamily="49" charset="-122"/>
                <a:ea typeface="黑体" panose="02010609060101010101" pitchFamily="49" charset="-122"/>
              </a:rPr>
              <a:t>、修引言</a:t>
            </a:r>
          </a:p>
          <a:p>
            <a:r>
              <a:rPr lang="zh-CN" altLang="en-US" sz="3600" b="1" dirty="0" smtClean="0">
                <a:solidFill>
                  <a:srgbClr val="FF0000"/>
                </a:solidFill>
                <a:latin typeface="黑体" panose="02010609060101010101" pitchFamily="49" charset="-122"/>
                <a:ea typeface="黑体" panose="02010609060101010101" pitchFamily="49" charset="-122"/>
              </a:rPr>
              <a:t>十二</a:t>
            </a:r>
            <a:r>
              <a:rPr lang="zh-CN" altLang="zh-CN" sz="3600" b="1" dirty="0" smtClean="0">
                <a:solidFill>
                  <a:srgbClr val="FF0000"/>
                </a:solidFill>
                <a:latin typeface="黑体" panose="02010609060101010101" pitchFamily="49" charset="-122"/>
                <a:ea typeface="黑体" panose="02010609060101010101" pitchFamily="49" charset="-122"/>
              </a:rPr>
              <a:t>、修结语</a:t>
            </a:r>
          </a:p>
          <a:p>
            <a:r>
              <a:rPr lang="zh-CN" altLang="en-US" sz="3600" b="1" dirty="0" smtClean="0">
                <a:solidFill>
                  <a:srgbClr val="FF0000"/>
                </a:solidFill>
                <a:latin typeface="黑体" panose="02010609060101010101" pitchFamily="49" charset="-122"/>
                <a:ea typeface="黑体" panose="02010609060101010101" pitchFamily="49" charset="-122"/>
              </a:rPr>
              <a:t>十三</a:t>
            </a:r>
            <a:r>
              <a:rPr lang="zh-CN" altLang="zh-CN" sz="3600" b="1" dirty="0" smtClean="0">
                <a:solidFill>
                  <a:srgbClr val="FF0000"/>
                </a:solidFill>
                <a:latin typeface="黑体" panose="02010609060101010101" pitchFamily="49" charset="-122"/>
                <a:ea typeface="黑体" panose="02010609060101010101" pitchFamily="49" charset="-122"/>
              </a:rPr>
              <a:t>、修摘要（关键词）</a:t>
            </a:r>
          </a:p>
          <a:p>
            <a:endParaRPr lang="zh-CN" altLang="en-US" sz="3600" dirty="0"/>
          </a:p>
        </p:txBody>
      </p:sp>
    </p:spTree>
    <p:extLst>
      <p:ext uri="{BB962C8B-B14F-4D97-AF65-F5344CB8AC3E}">
        <p14:creationId xmlns:p14="http://schemas.microsoft.com/office/powerpoint/2010/main" xmlns="" val="261872460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en-US" altLang="zh-CN" b="1" dirty="0" smtClean="0">
                <a:solidFill>
                  <a:srgbClr val="FF0000"/>
                </a:solidFill>
                <a:latin typeface="黑体" panose="02010609060101010101" pitchFamily="49" charset="-122"/>
                <a:ea typeface="黑体" panose="02010609060101010101" pitchFamily="49" charset="-122"/>
              </a:rPr>
              <a:t/>
            </a:r>
            <a:br>
              <a:rPr lang="en-US" altLang="zh-CN" b="1" dirty="0" smtClean="0">
                <a:solidFill>
                  <a:srgbClr val="FF0000"/>
                </a:solidFill>
                <a:latin typeface="黑体" panose="02010609060101010101" pitchFamily="49" charset="-122"/>
                <a:ea typeface="黑体" panose="02010609060101010101" pitchFamily="49" charset="-122"/>
              </a:rPr>
            </a:br>
            <a:r>
              <a:rPr lang="zh-CN" altLang="en-US" b="1" dirty="0" smtClean="0">
                <a:solidFill>
                  <a:srgbClr val="FF0000"/>
                </a:solidFill>
                <a:latin typeface="黑体" panose="02010609060101010101" pitchFamily="49" charset="-122"/>
                <a:ea typeface="黑体" panose="02010609060101010101" pitchFamily="49" charset="-122"/>
              </a:rPr>
              <a:t>三</a:t>
            </a:r>
            <a:r>
              <a:rPr lang="zh-CN" altLang="zh-CN" b="1" dirty="0">
                <a:solidFill>
                  <a:srgbClr val="FF0000"/>
                </a:solidFill>
                <a:latin typeface="黑体" panose="02010609060101010101" pitchFamily="49" charset="-122"/>
                <a:ea typeface="黑体" panose="02010609060101010101" pitchFamily="49" charset="-122"/>
              </a:rPr>
              <a:t>、修思想</a:t>
            </a:r>
            <a:r>
              <a:rPr lang="zh-CN" altLang="en-US" b="1" dirty="0">
                <a:solidFill>
                  <a:srgbClr val="FF0000"/>
                </a:solidFill>
                <a:latin typeface="黑体" panose="02010609060101010101" pitchFamily="49" charset="-122"/>
                <a:ea typeface="黑体" panose="02010609060101010101" pitchFamily="49" charset="-122"/>
              </a:rPr>
              <a:t>：修改论文论证观点的思想性</a:t>
            </a:r>
            <a:r>
              <a:rPr lang="zh-CN" altLang="zh-CN" b="1" dirty="0">
                <a:solidFill>
                  <a:srgbClr val="FF0000"/>
                </a:solidFill>
                <a:latin typeface="黑体" panose="02010609060101010101" pitchFamily="49" charset="-122"/>
                <a:ea typeface="黑体" panose="02010609060101010101" pitchFamily="49" charset="-122"/>
              </a:rPr>
              <a:t/>
            </a:r>
            <a:br>
              <a:rPr lang="zh-CN" altLang="zh-CN" b="1" dirty="0">
                <a:solidFill>
                  <a:srgbClr val="FF0000"/>
                </a:solidFill>
                <a:latin typeface="黑体" panose="02010609060101010101" pitchFamily="49" charset="-122"/>
                <a:ea typeface="黑体" panose="02010609060101010101" pitchFamily="49" charset="-122"/>
              </a:rPr>
            </a:br>
            <a:endParaRPr lang="zh-CN" altLang="en-US" dirty="0"/>
          </a:p>
        </p:txBody>
      </p:sp>
      <p:sp>
        <p:nvSpPr>
          <p:cNvPr id="3" name="内容占位符 2"/>
          <p:cNvSpPr>
            <a:spLocks noGrp="1"/>
          </p:cNvSpPr>
          <p:nvPr>
            <p:ph idx="1"/>
          </p:nvPr>
        </p:nvSpPr>
        <p:spPr/>
        <p:txBody>
          <a:bodyPr>
            <a:normAutofit/>
          </a:bodyPr>
          <a:lstStyle/>
          <a:p>
            <a:r>
              <a:rPr lang="zh-CN" altLang="en-US" b="1" dirty="0">
                <a:solidFill>
                  <a:srgbClr val="FF0000"/>
                </a:solidFill>
                <a:latin typeface="楷体" panose="02010609060101010101" pitchFamily="49" charset="-122"/>
                <a:ea typeface="楷体" panose="02010609060101010101" pitchFamily="49" charset="-122"/>
                <a:sym typeface="楷体" panose="02010609060101010101" pitchFamily="49" charset="-122"/>
              </a:rPr>
              <a:t>热爱与</a:t>
            </a:r>
            <a:r>
              <a:rPr lang="zh-CN" altLang="en-US" b="1" dirty="0" smtClean="0">
                <a:solidFill>
                  <a:srgbClr val="FF0000"/>
                </a:solidFill>
                <a:latin typeface="楷体" panose="02010609060101010101" pitchFamily="49" charset="-122"/>
                <a:ea typeface="楷体" panose="02010609060101010101" pitchFamily="49" charset="-122"/>
                <a:sym typeface="楷体" panose="02010609060101010101" pitchFamily="49" charset="-122"/>
              </a:rPr>
              <a:t>激情</a:t>
            </a:r>
            <a:endParaRPr lang="en-US" altLang="zh-CN" b="1" dirty="0" smtClean="0">
              <a:solidFill>
                <a:srgbClr val="FF0000"/>
              </a:solidFill>
              <a:latin typeface="楷体" panose="02010609060101010101" pitchFamily="49" charset="-122"/>
              <a:ea typeface="楷体" panose="02010609060101010101" pitchFamily="49" charset="-122"/>
              <a:sym typeface="楷体" panose="02010609060101010101" pitchFamily="49" charset="-122"/>
            </a:endParaRPr>
          </a:p>
          <a:p>
            <a:r>
              <a:rPr lang="zh-CN" altLang="en-US" b="1" dirty="0" smtClean="0">
                <a:solidFill>
                  <a:srgbClr val="FF0000"/>
                </a:solidFill>
                <a:latin typeface="楷体" panose="02010609060101010101" pitchFamily="49" charset="-122"/>
                <a:ea typeface="楷体" panose="02010609060101010101" pitchFamily="49" charset="-122"/>
                <a:sym typeface="楷体" panose="02010609060101010101" pitchFamily="49" charset="-122"/>
              </a:rPr>
              <a:t>热爱</a:t>
            </a:r>
            <a:r>
              <a:rPr lang="zh-CN" altLang="en-US" b="1" dirty="0">
                <a:solidFill>
                  <a:srgbClr val="FF0000"/>
                </a:solidFill>
                <a:latin typeface="楷体" panose="02010609060101010101" pitchFamily="49" charset="-122"/>
                <a:ea typeface="楷体" panose="02010609060101010101" pitchFamily="49" charset="-122"/>
                <a:sym typeface="楷体" panose="02010609060101010101" pitchFamily="49" charset="-122"/>
              </a:rPr>
              <a:t>是最好老师</a:t>
            </a:r>
          </a:p>
          <a:p>
            <a:r>
              <a:rPr lang="zh-CN" altLang="en-US" b="1" dirty="0">
                <a:solidFill>
                  <a:srgbClr val="FF0000"/>
                </a:solidFill>
                <a:latin typeface="楷体" panose="02010609060101010101" pitchFamily="49" charset="-122"/>
                <a:ea typeface="楷体" panose="02010609060101010101" pitchFamily="49" charset="-122"/>
                <a:sym typeface="楷体" panose="02010609060101010101" pitchFamily="49" charset="-122"/>
              </a:rPr>
              <a:t>创作的源泉来源于激情</a:t>
            </a:r>
          </a:p>
          <a:p>
            <a:r>
              <a:rPr lang="zh-CN" altLang="en-US" b="1" dirty="0">
                <a:solidFill>
                  <a:srgbClr val="FF0000"/>
                </a:solidFill>
                <a:latin typeface="楷体" panose="02010609060101010101" pitchFamily="49" charset="-122"/>
                <a:ea typeface="楷体" panose="02010609060101010101" pitchFamily="49" charset="-122"/>
                <a:sym typeface="楷体" panose="02010609060101010101" pitchFamily="49" charset="-122"/>
              </a:rPr>
              <a:t>格局与高度</a:t>
            </a:r>
          </a:p>
          <a:p>
            <a:r>
              <a:rPr lang="zh-CN" altLang="en-US" b="1" dirty="0">
                <a:solidFill>
                  <a:srgbClr val="FF0000"/>
                </a:solidFill>
                <a:latin typeface="楷体" panose="02010609060101010101" pitchFamily="49" charset="-122"/>
                <a:ea typeface="楷体" panose="02010609060101010101" pitchFamily="49" charset="-122"/>
                <a:sym typeface="楷体" panose="02010609060101010101" pitchFamily="49" charset="-122"/>
              </a:rPr>
              <a:t>论文只是智力成果的体现</a:t>
            </a:r>
          </a:p>
          <a:p>
            <a:r>
              <a:rPr lang="zh-CN" altLang="en-US" b="1" dirty="0">
                <a:solidFill>
                  <a:srgbClr val="FF0000"/>
                </a:solidFill>
                <a:latin typeface="楷体" panose="02010609060101010101" pitchFamily="49" charset="-122"/>
                <a:ea typeface="楷体" panose="02010609060101010101" pitchFamily="49" charset="-122"/>
                <a:sym typeface="楷体" panose="02010609060101010101" pitchFamily="49" charset="-122"/>
              </a:rPr>
              <a:t>胸怀——人文关怀精神的体现</a:t>
            </a:r>
          </a:p>
          <a:p>
            <a:r>
              <a:rPr lang="zh-CN" altLang="en-US" b="1" dirty="0">
                <a:solidFill>
                  <a:srgbClr val="FF0000"/>
                </a:solidFill>
                <a:latin typeface="楷体" panose="02010609060101010101" pitchFamily="49" charset="-122"/>
                <a:ea typeface="楷体" panose="02010609060101010101" pitchFamily="49" charset="-122"/>
                <a:sym typeface="楷体" panose="02010609060101010101" pitchFamily="49" charset="-122"/>
              </a:rPr>
              <a:t>27楼和4楼的区别</a:t>
            </a:r>
          </a:p>
          <a:p>
            <a:r>
              <a:rPr lang="zh-CN" altLang="en-US" b="1" dirty="0">
                <a:solidFill>
                  <a:srgbClr val="FF0000"/>
                </a:solidFill>
                <a:latin typeface="楷体" panose="02010609060101010101" pitchFamily="49" charset="-122"/>
                <a:ea typeface="楷体" panose="02010609060101010101" pitchFamily="49" charset="-122"/>
                <a:sym typeface="楷体" panose="02010609060101010101" pitchFamily="49" charset="-122"/>
              </a:rPr>
              <a:t>视野决定未来</a:t>
            </a:r>
          </a:p>
          <a:p>
            <a:endParaRPr lang="zh-CN" altLang="en-US" dirty="0"/>
          </a:p>
        </p:txBody>
      </p:sp>
    </p:spTree>
    <p:extLst>
      <p:ext uri="{BB962C8B-B14F-4D97-AF65-F5344CB8AC3E}">
        <p14:creationId xmlns:p14="http://schemas.microsoft.com/office/powerpoint/2010/main" xmlns="" val="10670555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en-US" altLang="zh-CN" b="1" dirty="0" smtClean="0">
                <a:solidFill>
                  <a:srgbClr val="FF0000"/>
                </a:solidFill>
                <a:latin typeface="黑体" panose="02010609060101010101" pitchFamily="49" charset="-122"/>
                <a:ea typeface="黑体" panose="02010609060101010101" pitchFamily="49" charset="-122"/>
              </a:rPr>
              <a:t/>
            </a:r>
            <a:br>
              <a:rPr lang="en-US" altLang="zh-CN" b="1" dirty="0" smtClean="0">
                <a:solidFill>
                  <a:srgbClr val="FF0000"/>
                </a:solidFill>
                <a:latin typeface="黑体" panose="02010609060101010101" pitchFamily="49" charset="-122"/>
                <a:ea typeface="黑体" panose="02010609060101010101" pitchFamily="49" charset="-122"/>
              </a:rPr>
            </a:br>
            <a:r>
              <a:rPr lang="zh-CN" altLang="en-US" b="1" dirty="0" smtClean="0">
                <a:solidFill>
                  <a:srgbClr val="FF0000"/>
                </a:solidFill>
                <a:latin typeface="黑体" panose="02010609060101010101" pitchFamily="49" charset="-122"/>
                <a:ea typeface="黑体" panose="02010609060101010101" pitchFamily="49" charset="-122"/>
              </a:rPr>
              <a:t>三</a:t>
            </a:r>
            <a:r>
              <a:rPr lang="zh-CN" altLang="zh-CN" b="1" dirty="0">
                <a:solidFill>
                  <a:srgbClr val="FF0000"/>
                </a:solidFill>
                <a:latin typeface="黑体" panose="02010609060101010101" pitchFamily="49" charset="-122"/>
                <a:ea typeface="黑体" panose="02010609060101010101" pitchFamily="49" charset="-122"/>
              </a:rPr>
              <a:t>、修思想</a:t>
            </a:r>
            <a:r>
              <a:rPr lang="zh-CN" altLang="en-US" b="1" dirty="0">
                <a:solidFill>
                  <a:srgbClr val="FF0000"/>
                </a:solidFill>
                <a:latin typeface="黑体" panose="02010609060101010101" pitchFamily="49" charset="-122"/>
                <a:ea typeface="黑体" panose="02010609060101010101" pitchFamily="49" charset="-122"/>
              </a:rPr>
              <a:t>：修改论文论证观点的思想性</a:t>
            </a:r>
            <a:r>
              <a:rPr lang="zh-CN" altLang="zh-CN" b="1" dirty="0">
                <a:solidFill>
                  <a:srgbClr val="FF0000"/>
                </a:solidFill>
                <a:latin typeface="黑体" panose="02010609060101010101" pitchFamily="49" charset="-122"/>
                <a:ea typeface="黑体" panose="02010609060101010101" pitchFamily="49" charset="-122"/>
              </a:rPr>
              <a:t/>
            </a:r>
            <a:br>
              <a:rPr lang="zh-CN" altLang="zh-CN" b="1" dirty="0">
                <a:solidFill>
                  <a:srgbClr val="FF0000"/>
                </a:solidFill>
                <a:latin typeface="黑体" panose="02010609060101010101" pitchFamily="49" charset="-122"/>
                <a:ea typeface="黑体" panose="02010609060101010101" pitchFamily="49" charset="-122"/>
              </a:rPr>
            </a:br>
            <a:endParaRPr lang="zh-CN" altLang="en-US" dirty="0"/>
          </a:p>
        </p:txBody>
      </p:sp>
      <p:sp>
        <p:nvSpPr>
          <p:cNvPr id="3" name="内容占位符 2"/>
          <p:cNvSpPr>
            <a:spLocks noGrp="1"/>
          </p:cNvSpPr>
          <p:nvPr>
            <p:ph idx="1"/>
          </p:nvPr>
        </p:nvSpPr>
        <p:spPr/>
        <p:txBody>
          <a:bodyPr/>
          <a:lstStyle/>
          <a:p>
            <a:r>
              <a:rPr lang="zh-CN" altLang="en-US" sz="4000" b="1" dirty="0">
                <a:solidFill>
                  <a:srgbClr val="FF0000"/>
                </a:solidFill>
                <a:latin typeface="楷体" panose="02010609060101010101" pitchFamily="49" charset="-122"/>
                <a:ea typeface="楷体" panose="02010609060101010101" pitchFamily="49" charset="-122"/>
                <a:sym typeface="楷体" panose="02010609060101010101" pitchFamily="49" charset="-122"/>
              </a:rPr>
              <a:t>动力与</a:t>
            </a:r>
            <a:r>
              <a:rPr lang="zh-CN" altLang="en-US" sz="4000" b="1" dirty="0" smtClean="0">
                <a:solidFill>
                  <a:srgbClr val="FF0000"/>
                </a:solidFill>
                <a:latin typeface="楷体" panose="02010609060101010101" pitchFamily="49" charset="-122"/>
                <a:ea typeface="楷体" panose="02010609060101010101" pitchFamily="49" charset="-122"/>
                <a:sym typeface="楷体" panose="02010609060101010101" pitchFamily="49" charset="-122"/>
              </a:rPr>
              <a:t>价值</a:t>
            </a:r>
            <a:endParaRPr lang="en-US" altLang="zh-CN" sz="4000" b="1" dirty="0" smtClean="0">
              <a:solidFill>
                <a:srgbClr val="FF0000"/>
              </a:solidFill>
              <a:latin typeface="楷体" panose="02010609060101010101" pitchFamily="49" charset="-122"/>
              <a:ea typeface="楷体" panose="02010609060101010101" pitchFamily="49" charset="-122"/>
              <a:sym typeface="楷体" panose="02010609060101010101" pitchFamily="49" charset="-122"/>
            </a:endParaRPr>
          </a:p>
          <a:p>
            <a:r>
              <a:rPr lang="zh-CN" altLang="en-US" sz="4000" b="1" dirty="0" smtClean="0">
                <a:solidFill>
                  <a:srgbClr val="FF0000"/>
                </a:solidFill>
                <a:latin typeface="楷体" panose="02010609060101010101" pitchFamily="49" charset="-122"/>
                <a:ea typeface="楷体" panose="02010609060101010101" pitchFamily="49" charset="-122"/>
                <a:sym typeface="楷体" panose="02010609060101010101" pitchFamily="49" charset="-122"/>
              </a:rPr>
              <a:t>逆境</a:t>
            </a:r>
            <a:r>
              <a:rPr lang="zh-CN" altLang="en-US" sz="4000" b="1" dirty="0">
                <a:solidFill>
                  <a:srgbClr val="FF0000"/>
                </a:solidFill>
                <a:latin typeface="楷体" panose="02010609060101010101" pitchFamily="49" charset="-122"/>
                <a:ea typeface="楷体" panose="02010609060101010101" pitchFamily="49" charset="-122"/>
                <a:sym typeface="楷体" panose="02010609060101010101" pitchFamily="49" charset="-122"/>
              </a:rPr>
              <a:t>、</a:t>
            </a:r>
            <a:r>
              <a:rPr lang="zh-CN" altLang="en-US" sz="4000" b="1" dirty="0" smtClean="0">
                <a:solidFill>
                  <a:srgbClr val="FF0000"/>
                </a:solidFill>
                <a:latin typeface="楷体" panose="02010609060101010101" pitchFamily="49" charset="-122"/>
                <a:ea typeface="楷体" panose="02010609060101010101" pitchFamily="49" charset="-122"/>
                <a:sym typeface="楷体" panose="02010609060101010101" pitchFamily="49" charset="-122"/>
              </a:rPr>
              <a:t>压力</a:t>
            </a:r>
            <a:endParaRPr lang="en-US" altLang="zh-CN" sz="4000" b="1" dirty="0" smtClean="0">
              <a:solidFill>
                <a:srgbClr val="FF0000"/>
              </a:solidFill>
              <a:latin typeface="楷体" panose="02010609060101010101" pitchFamily="49" charset="-122"/>
              <a:ea typeface="楷体" panose="02010609060101010101" pitchFamily="49" charset="-122"/>
              <a:sym typeface="楷体" panose="02010609060101010101" pitchFamily="49" charset="-122"/>
            </a:endParaRPr>
          </a:p>
          <a:p>
            <a:r>
              <a:rPr lang="zh-CN" altLang="en-US" sz="4000" b="1" dirty="0" smtClean="0">
                <a:solidFill>
                  <a:srgbClr val="FF0000"/>
                </a:solidFill>
                <a:latin typeface="楷体" panose="02010609060101010101" pitchFamily="49" charset="-122"/>
                <a:ea typeface="楷体" panose="02010609060101010101" pitchFamily="49" charset="-122"/>
                <a:sym typeface="楷体" panose="02010609060101010101" pitchFamily="49" charset="-122"/>
              </a:rPr>
              <a:t>意义</a:t>
            </a:r>
            <a:r>
              <a:rPr lang="zh-CN" altLang="en-US" sz="4000" b="1" dirty="0">
                <a:solidFill>
                  <a:srgbClr val="FF0000"/>
                </a:solidFill>
                <a:latin typeface="楷体" panose="02010609060101010101" pitchFamily="49" charset="-122"/>
                <a:ea typeface="楷体" panose="02010609060101010101" pitchFamily="49" charset="-122"/>
                <a:sym typeface="楷体" panose="02010609060101010101" pitchFamily="49" charset="-122"/>
              </a:rPr>
              <a:t>、贡献</a:t>
            </a:r>
          </a:p>
          <a:p>
            <a:r>
              <a:rPr lang="zh-CN" altLang="en-US" sz="4000" b="1" dirty="0">
                <a:solidFill>
                  <a:srgbClr val="FF0000"/>
                </a:solidFill>
                <a:latin typeface="楷体" panose="02010609060101010101" pitchFamily="49" charset="-122"/>
                <a:ea typeface="楷体" panose="02010609060101010101" pitchFamily="49" charset="-122"/>
                <a:sym typeface="楷体" panose="02010609060101010101" pitchFamily="49" charset="-122"/>
              </a:rPr>
              <a:t>什么是你的贡献？</a:t>
            </a:r>
          </a:p>
          <a:p>
            <a:r>
              <a:rPr lang="zh-CN" altLang="en-US" sz="4000" b="1" dirty="0">
                <a:solidFill>
                  <a:srgbClr val="FF0000"/>
                </a:solidFill>
                <a:latin typeface="楷体" panose="02010609060101010101" pitchFamily="49" charset="-122"/>
                <a:ea typeface="楷体" panose="02010609060101010101" pitchFamily="49" charset="-122"/>
                <a:sym typeface="楷体" panose="02010609060101010101" pitchFamily="49" charset="-122"/>
              </a:rPr>
              <a:t>对司法的最大贡献是思想的传承</a:t>
            </a:r>
          </a:p>
          <a:p>
            <a:endParaRPr lang="zh-CN" altLang="en-US" dirty="0"/>
          </a:p>
        </p:txBody>
      </p:sp>
    </p:spTree>
    <p:extLst>
      <p:ext uri="{BB962C8B-B14F-4D97-AF65-F5344CB8AC3E}">
        <p14:creationId xmlns:p14="http://schemas.microsoft.com/office/powerpoint/2010/main" xmlns="" val="11625313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solidFill>
                  <a:srgbClr val="FF0000"/>
                </a:solidFill>
                <a:latin typeface="黑体" panose="02010609060101010101" pitchFamily="49" charset="-122"/>
                <a:ea typeface="黑体" panose="02010609060101010101" pitchFamily="49" charset="-122"/>
              </a:rPr>
              <a:t>三</a:t>
            </a:r>
            <a:r>
              <a:rPr lang="zh-CN" altLang="zh-CN" b="1" dirty="0">
                <a:solidFill>
                  <a:srgbClr val="FF0000"/>
                </a:solidFill>
                <a:latin typeface="黑体" panose="02010609060101010101" pitchFamily="49" charset="-122"/>
                <a:ea typeface="黑体" panose="02010609060101010101" pitchFamily="49" charset="-122"/>
              </a:rPr>
              <a:t>、修思想</a:t>
            </a:r>
            <a:r>
              <a:rPr lang="zh-CN" altLang="en-US" b="1" dirty="0">
                <a:solidFill>
                  <a:srgbClr val="FF0000"/>
                </a:solidFill>
                <a:latin typeface="黑体" panose="02010609060101010101" pitchFamily="49" charset="-122"/>
                <a:ea typeface="黑体" panose="02010609060101010101" pitchFamily="49" charset="-122"/>
              </a:rPr>
              <a:t>：修改论文论证观点的思想性</a:t>
            </a:r>
            <a:endParaRPr lang="zh-CN" altLang="en-US" dirty="0"/>
          </a:p>
        </p:txBody>
      </p:sp>
      <p:sp>
        <p:nvSpPr>
          <p:cNvPr id="3" name="内容占位符 2"/>
          <p:cNvSpPr>
            <a:spLocks noGrp="1"/>
          </p:cNvSpPr>
          <p:nvPr>
            <p:ph idx="1"/>
          </p:nvPr>
        </p:nvSpPr>
        <p:spPr/>
        <p:txBody>
          <a:bodyPr>
            <a:normAutofit lnSpcReduction="10000"/>
          </a:bodyPr>
          <a:lstStyle/>
          <a:p>
            <a:r>
              <a:rPr lang="zh-CN" altLang="en-US" b="1" dirty="0" smtClean="0">
                <a:solidFill>
                  <a:srgbClr val="FF0000"/>
                </a:solidFill>
                <a:latin typeface="楷体" panose="02010609060101010101" pitchFamily="49" charset="-122"/>
                <a:ea typeface="楷体" panose="02010609060101010101" pitchFamily="49" charset="-122"/>
                <a:sym typeface="楷体" panose="02010609060101010101" pitchFamily="49" charset="-122"/>
              </a:rPr>
              <a:t>思想的底蕴</a:t>
            </a:r>
            <a:r>
              <a:rPr lang="zh-CN" altLang="en-US" b="1" dirty="0">
                <a:solidFill>
                  <a:srgbClr val="FF0000"/>
                </a:solidFill>
                <a:latin typeface="楷体" panose="02010609060101010101" pitchFamily="49" charset="-122"/>
                <a:ea typeface="楷体" panose="02010609060101010101" pitchFamily="49" charset="-122"/>
                <a:sym typeface="楷体" panose="02010609060101010101" pitchFamily="49" charset="-122"/>
              </a:rPr>
              <a:t>与文采</a:t>
            </a:r>
          </a:p>
          <a:p>
            <a:r>
              <a:rPr lang="zh-CN" altLang="en-US" b="1" dirty="0">
                <a:solidFill>
                  <a:srgbClr val="FF0000"/>
                </a:solidFill>
                <a:latin typeface="楷体" panose="02010609060101010101" pitchFamily="49" charset="-122"/>
                <a:ea typeface="楷体" panose="02010609060101010101" pitchFamily="49" charset="-122"/>
                <a:sym typeface="楷体" panose="02010609060101010101" pitchFamily="49" charset="-122"/>
              </a:rPr>
              <a:t>法律职业人的底蕴</a:t>
            </a:r>
          </a:p>
          <a:p>
            <a:r>
              <a:rPr lang="zh-CN" altLang="en-US" b="1" dirty="0">
                <a:solidFill>
                  <a:srgbClr val="FF0000"/>
                </a:solidFill>
                <a:latin typeface="楷体" panose="02010609060101010101" pitchFamily="49" charset="-122"/>
                <a:ea typeface="楷体" panose="02010609060101010101" pitchFamily="49" charset="-122"/>
                <a:sym typeface="楷体" panose="02010609060101010101" pitchFamily="49" charset="-122"/>
              </a:rPr>
              <a:t>——理性思辨和实践实证思辨</a:t>
            </a:r>
          </a:p>
          <a:p>
            <a:r>
              <a:rPr lang="zh-CN" altLang="en-US" b="1" dirty="0">
                <a:solidFill>
                  <a:srgbClr val="FF0000"/>
                </a:solidFill>
                <a:latin typeface="楷体" panose="02010609060101010101" pitchFamily="49" charset="-122"/>
                <a:ea typeface="楷体" panose="02010609060101010101" pitchFamily="49" charset="-122"/>
                <a:sym typeface="楷体" panose="02010609060101010101" pitchFamily="49" charset="-122"/>
              </a:rPr>
              <a:t>火锅底料+配菜+作料+味碟</a:t>
            </a:r>
          </a:p>
          <a:p>
            <a:r>
              <a:rPr lang="zh-CN" altLang="en-US" b="1" dirty="0">
                <a:solidFill>
                  <a:srgbClr val="FF0000"/>
                </a:solidFill>
                <a:latin typeface="楷体" panose="02010609060101010101" pitchFamily="49" charset="-122"/>
                <a:ea typeface="楷体" panose="02010609060101010101" pitchFamily="49" charset="-122"/>
                <a:sym typeface="楷体" panose="02010609060101010101" pitchFamily="49" charset="-122"/>
              </a:rPr>
              <a:t>葱姜蒜</a:t>
            </a:r>
          </a:p>
          <a:p>
            <a:r>
              <a:rPr lang="zh-CN" altLang="en-US" b="1" dirty="0">
                <a:solidFill>
                  <a:srgbClr val="FF0000"/>
                </a:solidFill>
                <a:latin typeface="楷体" panose="02010609060101010101" pitchFamily="49" charset="-122"/>
                <a:ea typeface="楷体" panose="02010609060101010101" pitchFamily="49" charset="-122"/>
                <a:sym typeface="楷体" panose="02010609060101010101" pitchFamily="49" charset="-122"/>
              </a:rPr>
              <a:t>麻辣味</a:t>
            </a:r>
          </a:p>
          <a:p>
            <a:r>
              <a:rPr lang="zh-CN" altLang="en-US" b="1" dirty="0">
                <a:solidFill>
                  <a:srgbClr val="FF0000"/>
                </a:solidFill>
                <a:latin typeface="楷体" panose="02010609060101010101" pitchFamily="49" charset="-122"/>
                <a:ea typeface="楷体" panose="02010609060101010101" pitchFamily="49" charset="-122"/>
                <a:sym typeface="楷体" panose="02010609060101010101" pitchFamily="49" charset="-122"/>
              </a:rPr>
              <a:t>鸳鸯锅——清汤锅</a:t>
            </a:r>
          </a:p>
          <a:p>
            <a:r>
              <a:rPr lang="zh-CN" altLang="en-US" b="1" dirty="0">
                <a:solidFill>
                  <a:srgbClr val="FF0000"/>
                </a:solidFill>
                <a:latin typeface="楷体" panose="02010609060101010101" pitchFamily="49" charset="-122"/>
                <a:ea typeface="楷体" panose="02010609060101010101" pitchFamily="49" charset="-122"/>
                <a:sym typeface="楷体" panose="02010609060101010101" pitchFamily="49" charset="-122"/>
              </a:rPr>
              <a:t>风格、风采、风韵</a:t>
            </a:r>
          </a:p>
          <a:p>
            <a:r>
              <a:rPr lang="zh-CN" altLang="en-US" b="1" dirty="0">
                <a:solidFill>
                  <a:srgbClr val="FF0000"/>
                </a:solidFill>
                <a:latin typeface="楷体" panose="02010609060101010101" pitchFamily="49" charset="-122"/>
                <a:ea typeface="楷体" panose="02010609060101010101" pitchFamily="49" charset="-122"/>
                <a:sym typeface="楷体" panose="02010609060101010101" pitchFamily="49" charset="-122"/>
              </a:rPr>
              <a:t>法律职业人的论文</a:t>
            </a:r>
            <a:r>
              <a:rPr lang="zh-CN" altLang="en-US" b="1" dirty="0" smtClean="0">
                <a:solidFill>
                  <a:srgbClr val="FF0000"/>
                </a:solidFill>
                <a:latin typeface="楷体" panose="02010609060101010101" pitchFamily="49" charset="-122"/>
                <a:ea typeface="楷体" panose="02010609060101010101" pitchFamily="49" charset="-122"/>
                <a:sym typeface="楷体" panose="02010609060101010101" pitchFamily="49" charset="-122"/>
              </a:rPr>
              <a:t>风格</a:t>
            </a:r>
            <a:r>
              <a:rPr lang="en-US" altLang="zh-CN" b="1" dirty="0" smtClean="0">
                <a:solidFill>
                  <a:srgbClr val="FF0000"/>
                </a:solidFill>
                <a:latin typeface="楷体" panose="02010609060101010101" pitchFamily="49" charset="-122"/>
                <a:ea typeface="楷体" panose="02010609060101010101" pitchFamily="49" charset="-122"/>
                <a:sym typeface="楷体" panose="02010609060101010101" pitchFamily="49" charset="-122"/>
              </a:rPr>
              <a:t>——</a:t>
            </a:r>
            <a:r>
              <a:rPr lang="zh-CN" altLang="en-US" b="1" dirty="0" smtClean="0">
                <a:solidFill>
                  <a:srgbClr val="FF0000"/>
                </a:solidFill>
                <a:latin typeface="楷体" panose="02010609060101010101" pitchFamily="49" charset="-122"/>
                <a:ea typeface="楷体" panose="02010609060101010101" pitchFamily="49" charset="-122"/>
                <a:sym typeface="楷体" panose="02010609060101010101" pitchFamily="49" charset="-122"/>
              </a:rPr>
              <a:t>思想性</a:t>
            </a:r>
            <a:endParaRPr lang="zh-CN" altLang="en-US" b="1" dirty="0">
              <a:solidFill>
                <a:srgbClr val="FF0000"/>
              </a:solidFill>
              <a:latin typeface="楷体" panose="02010609060101010101" pitchFamily="49" charset="-122"/>
              <a:ea typeface="楷体" panose="02010609060101010101" pitchFamily="49" charset="-122"/>
              <a:sym typeface="楷体" panose="02010609060101010101" pitchFamily="49" charset="-122"/>
            </a:endParaRPr>
          </a:p>
          <a:p>
            <a:endParaRPr lang="zh-CN" altLang="en-US" dirty="0">
              <a:solidFill>
                <a:srgbClr val="FF0000"/>
              </a:solidFill>
            </a:endParaRPr>
          </a:p>
        </p:txBody>
      </p:sp>
    </p:spTree>
    <p:extLst>
      <p:ext uri="{BB962C8B-B14F-4D97-AF65-F5344CB8AC3E}">
        <p14:creationId xmlns:p14="http://schemas.microsoft.com/office/powerpoint/2010/main" xmlns="" val="392572582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en-US" altLang="zh-CN" b="1" dirty="0" smtClean="0">
                <a:solidFill>
                  <a:srgbClr val="FF0000"/>
                </a:solidFill>
                <a:latin typeface="黑体" panose="02010609060101010101" pitchFamily="49" charset="-122"/>
                <a:ea typeface="黑体" panose="02010609060101010101" pitchFamily="49" charset="-122"/>
              </a:rPr>
              <a:t/>
            </a:r>
            <a:br>
              <a:rPr lang="en-US" altLang="zh-CN" b="1" dirty="0" smtClean="0">
                <a:solidFill>
                  <a:srgbClr val="FF0000"/>
                </a:solidFill>
                <a:latin typeface="黑体" panose="02010609060101010101" pitchFamily="49" charset="-122"/>
                <a:ea typeface="黑体" panose="02010609060101010101" pitchFamily="49" charset="-122"/>
              </a:rPr>
            </a:br>
            <a:r>
              <a:rPr lang="zh-CN" altLang="en-US" b="1" dirty="0" smtClean="0">
                <a:solidFill>
                  <a:srgbClr val="FF0000"/>
                </a:solidFill>
                <a:latin typeface="黑体" panose="02010609060101010101" pitchFamily="49" charset="-122"/>
                <a:ea typeface="黑体" panose="02010609060101010101" pitchFamily="49" charset="-122"/>
              </a:rPr>
              <a:t>四</a:t>
            </a:r>
            <a:r>
              <a:rPr lang="zh-CN" altLang="zh-CN" b="1" dirty="0">
                <a:solidFill>
                  <a:srgbClr val="FF0000"/>
                </a:solidFill>
                <a:latin typeface="黑体" panose="02010609060101010101" pitchFamily="49" charset="-122"/>
                <a:ea typeface="黑体" panose="02010609060101010101" pitchFamily="49" charset="-122"/>
              </a:rPr>
              <a:t>、修</a:t>
            </a:r>
            <a:r>
              <a:rPr lang="zh-CN" altLang="zh-CN" b="1" dirty="0" smtClean="0">
                <a:solidFill>
                  <a:srgbClr val="FF0000"/>
                </a:solidFill>
                <a:latin typeface="黑体" panose="02010609060101010101" pitchFamily="49" charset="-122"/>
                <a:ea typeface="黑体" panose="02010609060101010101" pitchFamily="49" charset="-122"/>
              </a:rPr>
              <a:t>命题</a:t>
            </a:r>
            <a:r>
              <a:rPr lang="zh-CN" altLang="en-US" b="1" dirty="0" smtClean="0">
                <a:solidFill>
                  <a:srgbClr val="FF0000"/>
                </a:solidFill>
                <a:latin typeface="黑体" panose="02010609060101010101" pitchFamily="49" charset="-122"/>
                <a:ea typeface="黑体" panose="02010609060101010101" pitchFamily="49" charset="-122"/>
              </a:rPr>
              <a:t>：结合论文立意修改一句话命题</a:t>
            </a:r>
            <a:r>
              <a:rPr lang="zh-CN" altLang="zh-CN" b="1" dirty="0">
                <a:solidFill>
                  <a:srgbClr val="FF0000"/>
                </a:solidFill>
                <a:latin typeface="黑体" panose="02010609060101010101" pitchFamily="49" charset="-122"/>
                <a:ea typeface="黑体" panose="02010609060101010101" pitchFamily="49" charset="-122"/>
              </a:rPr>
              <a:t/>
            </a:r>
            <a:br>
              <a:rPr lang="zh-CN" altLang="zh-CN" b="1" dirty="0">
                <a:solidFill>
                  <a:srgbClr val="FF0000"/>
                </a:solidFill>
                <a:latin typeface="黑体" panose="02010609060101010101" pitchFamily="49" charset="-122"/>
                <a:ea typeface="黑体" panose="02010609060101010101" pitchFamily="49" charset="-122"/>
              </a:rPr>
            </a:br>
            <a:endParaRPr lang="zh-CN" altLang="en-US" dirty="0"/>
          </a:p>
        </p:txBody>
      </p:sp>
      <p:sp>
        <p:nvSpPr>
          <p:cNvPr id="3" name="内容占位符 2"/>
          <p:cNvSpPr>
            <a:spLocks noGrp="1"/>
          </p:cNvSpPr>
          <p:nvPr>
            <p:ph idx="1"/>
          </p:nvPr>
        </p:nvSpPr>
        <p:spPr/>
        <p:txBody>
          <a:bodyPr/>
          <a:lstStyle/>
          <a:p>
            <a:pPr>
              <a:lnSpc>
                <a:spcPct val="150000"/>
              </a:lnSpc>
            </a:pPr>
            <a:r>
              <a:rPr lang="zh-CN" altLang="en-US" sz="3600" b="1" dirty="0" smtClean="0">
                <a:solidFill>
                  <a:srgbClr val="FF0000"/>
                </a:solidFill>
                <a:latin typeface="楷体" panose="02010609060101010101" pitchFamily="49" charset="-122"/>
                <a:ea typeface="楷体" panose="02010609060101010101" pitchFamily="49" charset="-122"/>
                <a:sym typeface="楷体" panose="02010609060101010101" pitchFamily="49" charset="-122"/>
              </a:rPr>
              <a:t>选题论证立意策略：</a:t>
            </a:r>
            <a:endParaRPr lang="zh-CN" altLang="en-US" sz="3600" b="1" dirty="0">
              <a:solidFill>
                <a:srgbClr val="FF0000"/>
              </a:solidFill>
              <a:latin typeface="楷体" panose="02010609060101010101" pitchFamily="49" charset="-122"/>
              <a:ea typeface="楷体" panose="02010609060101010101" pitchFamily="49" charset="-122"/>
              <a:sym typeface="楷体" panose="02010609060101010101" pitchFamily="49" charset="-122"/>
            </a:endParaRPr>
          </a:p>
          <a:p>
            <a:pPr>
              <a:lnSpc>
                <a:spcPct val="150000"/>
              </a:lnSpc>
            </a:pPr>
            <a:r>
              <a:rPr lang="zh-CN" altLang="en-US" sz="3600" b="1" dirty="0" smtClean="0">
                <a:solidFill>
                  <a:srgbClr val="FF0000"/>
                </a:solidFill>
                <a:latin typeface="楷体" panose="02010609060101010101" pitchFamily="49" charset="-122"/>
                <a:ea typeface="楷体" panose="02010609060101010101" pitchFamily="49" charset="-122"/>
                <a:sym typeface="楷体" panose="02010609060101010101" pitchFamily="49" charset="-122"/>
              </a:rPr>
              <a:t>一是</a:t>
            </a:r>
            <a:r>
              <a:rPr lang="zh-CN" altLang="en-US" sz="3600" b="1" dirty="0">
                <a:solidFill>
                  <a:srgbClr val="FF0000"/>
                </a:solidFill>
                <a:latin typeface="楷体" panose="02010609060101010101" pitchFamily="49" charset="-122"/>
                <a:ea typeface="楷体" panose="02010609060101010101" pitchFamily="49" charset="-122"/>
                <a:sym typeface="楷体" panose="02010609060101010101" pitchFamily="49" charset="-122"/>
              </a:rPr>
              <a:t>跟</a:t>
            </a:r>
            <a:r>
              <a:rPr lang="zh-CN" altLang="en-US" sz="3600" b="1" dirty="0" smtClean="0">
                <a:solidFill>
                  <a:srgbClr val="FF0000"/>
                </a:solidFill>
                <a:latin typeface="楷体" panose="02010609060101010101" pitchFamily="49" charset="-122"/>
                <a:ea typeface="楷体" panose="02010609060101010101" pitchFamily="49" charset="-122"/>
                <a:sym typeface="楷体" panose="02010609060101010101" pitchFamily="49" charset="-122"/>
              </a:rPr>
              <a:t>潮流</a:t>
            </a:r>
            <a:endParaRPr lang="zh-CN" altLang="en-US" sz="3600" b="1" dirty="0">
              <a:solidFill>
                <a:srgbClr val="FF0000"/>
              </a:solidFill>
              <a:latin typeface="楷体" panose="02010609060101010101" pitchFamily="49" charset="-122"/>
              <a:ea typeface="楷体" panose="02010609060101010101" pitchFamily="49" charset="-122"/>
              <a:sym typeface="楷体" panose="02010609060101010101" pitchFamily="49" charset="-122"/>
            </a:endParaRPr>
          </a:p>
          <a:p>
            <a:pPr>
              <a:lnSpc>
                <a:spcPct val="150000"/>
              </a:lnSpc>
            </a:pPr>
            <a:r>
              <a:rPr lang="zh-CN" altLang="en-US" sz="3600" b="1" dirty="0" smtClean="0">
                <a:solidFill>
                  <a:srgbClr val="FF0000"/>
                </a:solidFill>
                <a:latin typeface="楷体" panose="02010609060101010101" pitchFamily="49" charset="-122"/>
                <a:ea typeface="楷体" panose="02010609060101010101" pitchFamily="49" charset="-122"/>
                <a:sym typeface="楷体" panose="02010609060101010101" pitchFamily="49" charset="-122"/>
              </a:rPr>
              <a:t>二是</a:t>
            </a:r>
            <a:r>
              <a:rPr lang="zh-CN" altLang="en-US" sz="3600" b="1" dirty="0">
                <a:solidFill>
                  <a:srgbClr val="FF0000"/>
                </a:solidFill>
                <a:latin typeface="楷体" panose="02010609060101010101" pitchFamily="49" charset="-122"/>
                <a:ea typeface="楷体" panose="02010609060101010101" pitchFamily="49" charset="-122"/>
                <a:sym typeface="楷体" panose="02010609060101010101" pitchFamily="49" charset="-122"/>
              </a:rPr>
              <a:t>引导</a:t>
            </a:r>
            <a:r>
              <a:rPr lang="zh-CN" altLang="en-US" sz="3600" b="1" dirty="0" smtClean="0">
                <a:solidFill>
                  <a:srgbClr val="FF0000"/>
                </a:solidFill>
                <a:latin typeface="楷体" panose="02010609060101010101" pitchFamily="49" charset="-122"/>
                <a:ea typeface="楷体" panose="02010609060101010101" pitchFamily="49" charset="-122"/>
                <a:sym typeface="楷体" panose="02010609060101010101" pitchFamily="49" charset="-122"/>
              </a:rPr>
              <a:t>潮流</a:t>
            </a:r>
            <a:endParaRPr lang="zh-CN" altLang="en-US" sz="3600" b="1" dirty="0">
              <a:solidFill>
                <a:srgbClr val="FF0000"/>
              </a:solidFill>
              <a:latin typeface="楷体" panose="02010609060101010101" pitchFamily="49" charset="-122"/>
              <a:ea typeface="楷体" panose="02010609060101010101" pitchFamily="49" charset="-122"/>
              <a:sym typeface="楷体" panose="02010609060101010101" pitchFamily="49" charset="-122"/>
            </a:endParaRPr>
          </a:p>
          <a:p>
            <a:pPr>
              <a:lnSpc>
                <a:spcPct val="150000"/>
              </a:lnSpc>
            </a:pPr>
            <a:r>
              <a:rPr lang="zh-CN" altLang="en-US" sz="3600" b="1" dirty="0" smtClean="0">
                <a:solidFill>
                  <a:srgbClr val="FF0000"/>
                </a:solidFill>
                <a:latin typeface="楷体" panose="02010609060101010101" pitchFamily="49" charset="-122"/>
                <a:ea typeface="楷体" panose="02010609060101010101" pitchFamily="49" charset="-122"/>
                <a:sym typeface="楷体" panose="02010609060101010101" pitchFamily="49" charset="-122"/>
              </a:rPr>
              <a:t>选题立意的</a:t>
            </a:r>
            <a:r>
              <a:rPr lang="zh-CN" altLang="en-US" sz="3600" b="1" dirty="0">
                <a:solidFill>
                  <a:srgbClr val="FF0000"/>
                </a:solidFill>
                <a:latin typeface="楷体" panose="02010609060101010101" pitchFamily="49" charset="-122"/>
                <a:ea typeface="楷体" panose="02010609060101010101" pitchFamily="49" charset="-122"/>
                <a:sym typeface="楷体" panose="02010609060101010101" pitchFamily="49" charset="-122"/>
              </a:rPr>
              <a:t>个性化——题好一半</a:t>
            </a:r>
            <a:r>
              <a:rPr lang="zh-CN" altLang="en-US" sz="3600" b="1" dirty="0" smtClean="0">
                <a:solidFill>
                  <a:srgbClr val="FF0000"/>
                </a:solidFill>
                <a:latin typeface="楷体" panose="02010609060101010101" pitchFamily="49" charset="-122"/>
                <a:ea typeface="楷体" panose="02010609060101010101" pitchFamily="49" charset="-122"/>
                <a:sym typeface="楷体" panose="02010609060101010101" pitchFamily="49" charset="-122"/>
              </a:rPr>
              <a:t>文，意好整篇文</a:t>
            </a:r>
            <a:endParaRPr lang="zh-CN" altLang="en-US" sz="3600" b="1" dirty="0">
              <a:solidFill>
                <a:srgbClr val="FF0000"/>
              </a:solidFill>
              <a:latin typeface="楷体" panose="02010609060101010101" pitchFamily="49" charset="-122"/>
              <a:ea typeface="楷体" panose="02010609060101010101" pitchFamily="49" charset="-122"/>
              <a:sym typeface="楷体" panose="02010609060101010101" pitchFamily="49" charset="-122"/>
            </a:endParaRPr>
          </a:p>
          <a:p>
            <a:pPr>
              <a:lnSpc>
                <a:spcPct val="150000"/>
              </a:lnSpc>
            </a:pPr>
            <a:endParaRPr lang="zh-CN" altLang="en-US" sz="1800" dirty="0">
              <a:solidFill>
                <a:srgbClr val="262626"/>
              </a:solidFill>
              <a:latin typeface="楷体" panose="02010609060101010101" pitchFamily="49" charset="-122"/>
              <a:ea typeface="楷体" panose="02010609060101010101" pitchFamily="49" charset="-122"/>
              <a:sym typeface="楷体" panose="02010609060101010101" pitchFamily="49" charset="-122"/>
            </a:endParaRPr>
          </a:p>
          <a:p>
            <a:endParaRPr lang="zh-CN" altLang="en-US" dirty="0"/>
          </a:p>
        </p:txBody>
      </p:sp>
    </p:spTree>
    <p:extLst>
      <p:ext uri="{BB962C8B-B14F-4D97-AF65-F5344CB8AC3E}">
        <p14:creationId xmlns:p14="http://schemas.microsoft.com/office/powerpoint/2010/main" xmlns="" val="272550517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4000" b="1" dirty="0">
                <a:solidFill>
                  <a:srgbClr val="FF0000"/>
                </a:solidFill>
                <a:latin typeface="黑体" panose="02010609060101010101" pitchFamily="49" charset="-122"/>
                <a:ea typeface="黑体" panose="02010609060101010101" pitchFamily="49" charset="-122"/>
              </a:rPr>
              <a:t>四</a:t>
            </a:r>
            <a:r>
              <a:rPr lang="zh-CN" altLang="zh-CN" sz="4000" b="1" dirty="0">
                <a:solidFill>
                  <a:srgbClr val="FF0000"/>
                </a:solidFill>
                <a:latin typeface="黑体" panose="02010609060101010101" pitchFamily="49" charset="-122"/>
                <a:ea typeface="黑体" panose="02010609060101010101" pitchFamily="49" charset="-122"/>
              </a:rPr>
              <a:t>、修命题</a:t>
            </a:r>
            <a:r>
              <a:rPr lang="zh-CN" altLang="en-US" sz="4000" b="1" dirty="0">
                <a:solidFill>
                  <a:srgbClr val="FF0000"/>
                </a:solidFill>
                <a:latin typeface="黑体" panose="02010609060101010101" pitchFamily="49" charset="-122"/>
                <a:ea typeface="黑体" panose="02010609060101010101" pitchFamily="49" charset="-122"/>
              </a:rPr>
              <a:t>：结合论文立意修改一句话命题</a:t>
            </a:r>
            <a:endParaRPr lang="zh-CN" altLang="en-US" sz="4000" dirty="0"/>
          </a:p>
        </p:txBody>
      </p:sp>
      <p:sp>
        <p:nvSpPr>
          <p:cNvPr id="3" name="内容占位符 2"/>
          <p:cNvSpPr>
            <a:spLocks noGrp="1"/>
          </p:cNvSpPr>
          <p:nvPr>
            <p:ph idx="1"/>
          </p:nvPr>
        </p:nvSpPr>
        <p:spPr/>
        <p:txBody>
          <a:bodyPr>
            <a:normAutofit fontScale="77500" lnSpcReduction="20000"/>
          </a:bodyPr>
          <a:lstStyle/>
          <a:p>
            <a:pPr>
              <a:lnSpc>
                <a:spcPct val="120000"/>
              </a:lnSpc>
            </a:pPr>
            <a:r>
              <a:rPr lang="en-US" altLang="zh-CN" b="1" dirty="0">
                <a:solidFill>
                  <a:srgbClr val="FF0000"/>
                </a:solidFill>
                <a:latin typeface="宋体" panose="02010600030101010101" pitchFamily="2" charset="-122"/>
              </a:rPr>
              <a:t>1.</a:t>
            </a:r>
            <a:r>
              <a:rPr lang="zh-CN" altLang="en-US" b="1" dirty="0">
                <a:solidFill>
                  <a:srgbClr val="FF0000"/>
                </a:solidFill>
                <a:latin typeface="宋体" panose="02010600030101010101" pitchFamily="2" charset="-122"/>
              </a:rPr>
              <a:t>有研究价值。它是指法学论文题目有学术价值</a:t>
            </a:r>
            <a:r>
              <a:rPr lang="en-US" altLang="zh-CN" b="1" dirty="0">
                <a:solidFill>
                  <a:srgbClr val="FF0000"/>
                </a:solidFill>
                <a:latin typeface="Times New Roman" panose="02020603050405020304" pitchFamily="18" charset="0"/>
              </a:rPr>
              <a:t>,</a:t>
            </a:r>
            <a:r>
              <a:rPr lang="zh-CN" altLang="en-US" sz="3200" b="1" dirty="0">
                <a:solidFill>
                  <a:srgbClr val="FF0000"/>
                </a:solidFill>
                <a:latin typeface="宋体" panose="02010600030101010101" pitchFamily="2" charset="-122"/>
              </a:rPr>
              <a:t>即有助于法律专业和法学学科的发展</a:t>
            </a:r>
            <a:r>
              <a:rPr lang="zh-CN" altLang="en-US" sz="3200" b="1" dirty="0" smtClean="0">
                <a:solidFill>
                  <a:srgbClr val="FF0000"/>
                </a:solidFill>
                <a:latin typeface="宋体" panose="02010600030101010101" pitchFamily="2" charset="-122"/>
              </a:rPr>
              <a:t>。</a:t>
            </a:r>
            <a:endParaRPr lang="zh-CN" altLang="en-US" sz="3200" b="1" dirty="0">
              <a:solidFill>
                <a:srgbClr val="FF0000"/>
              </a:solidFill>
              <a:latin typeface="Times New Roman" panose="02020603050405020304" pitchFamily="18" charset="0"/>
            </a:endParaRPr>
          </a:p>
          <a:p>
            <a:pPr>
              <a:lnSpc>
                <a:spcPct val="120000"/>
              </a:lnSpc>
            </a:pPr>
            <a:r>
              <a:rPr lang="en-US" altLang="zh-CN" b="1" dirty="0">
                <a:solidFill>
                  <a:srgbClr val="FF0000"/>
                </a:solidFill>
                <a:latin typeface="宋体" panose="02010600030101010101" pitchFamily="2" charset="-122"/>
              </a:rPr>
              <a:t>2.</a:t>
            </a:r>
            <a:r>
              <a:rPr lang="zh-CN" altLang="en-US" b="1" dirty="0">
                <a:solidFill>
                  <a:srgbClr val="FF0000"/>
                </a:solidFill>
                <a:latin typeface="宋体" panose="02010600030101010101" pitchFamily="2" charset="-122"/>
              </a:rPr>
              <a:t>有重要的现实意义。它是指对依法治国</a:t>
            </a:r>
            <a:r>
              <a:rPr lang="en-US" altLang="zh-CN" b="1" dirty="0">
                <a:solidFill>
                  <a:srgbClr val="FF0000"/>
                </a:solidFill>
                <a:latin typeface="Times New Roman" panose="02020603050405020304" pitchFamily="18" charset="0"/>
              </a:rPr>
              <a:t>,</a:t>
            </a:r>
            <a:r>
              <a:rPr lang="zh-CN" altLang="en-US" b="1" dirty="0">
                <a:solidFill>
                  <a:srgbClr val="FF0000"/>
                </a:solidFill>
                <a:latin typeface="宋体" panose="02010600030101010101" pitchFamily="2" charset="-122"/>
              </a:rPr>
              <a:t>建设社会主义法治国家有指导或促进作用。法学论文题目</a:t>
            </a:r>
            <a:r>
              <a:rPr lang="en-US" altLang="zh-CN" b="1" dirty="0">
                <a:solidFill>
                  <a:srgbClr val="FF0000"/>
                </a:solidFill>
                <a:latin typeface="Times New Roman" panose="02020603050405020304" pitchFamily="18" charset="0"/>
              </a:rPr>
              <a:t>,</a:t>
            </a:r>
            <a:r>
              <a:rPr lang="zh-CN" altLang="en-US" b="1" dirty="0">
                <a:solidFill>
                  <a:srgbClr val="FF0000"/>
                </a:solidFill>
                <a:latin typeface="宋体" panose="02010600030101010101" pitchFamily="2" charset="-122"/>
              </a:rPr>
              <a:t>应当有助于立法司法和教育公民守法</a:t>
            </a:r>
            <a:r>
              <a:rPr lang="en-US" altLang="zh-CN" b="1" dirty="0">
                <a:solidFill>
                  <a:srgbClr val="FF0000"/>
                </a:solidFill>
                <a:latin typeface="Times New Roman" panose="02020603050405020304" pitchFamily="18" charset="0"/>
              </a:rPr>
              <a:t>,</a:t>
            </a:r>
            <a:r>
              <a:rPr lang="zh-CN" altLang="en-US" sz="3200" b="1" dirty="0">
                <a:solidFill>
                  <a:srgbClr val="FF0000"/>
                </a:solidFill>
                <a:latin typeface="宋体" panose="02010600030101010101" pitchFamily="2" charset="-122"/>
              </a:rPr>
              <a:t>对加强社会主义法制建设有推动作用</a:t>
            </a:r>
            <a:r>
              <a:rPr lang="zh-CN" altLang="en-US" sz="3200" b="1" dirty="0" smtClean="0">
                <a:solidFill>
                  <a:srgbClr val="FF0000"/>
                </a:solidFill>
                <a:latin typeface="宋体" panose="02010600030101010101" pitchFamily="2" charset="-122"/>
              </a:rPr>
              <a:t>。</a:t>
            </a:r>
            <a:endParaRPr lang="zh-CN" altLang="en-US" sz="3200" b="1" dirty="0">
              <a:solidFill>
                <a:srgbClr val="FF0000"/>
              </a:solidFill>
              <a:latin typeface="Times New Roman" panose="02020603050405020304" pitchFamily="18" charset="0"/>
            </a:endParaRPr>
          </a:p>
          <a:p>
            <a:pPr>
              <a:lnSpc>
                <a:spcPct val="120000"/>
              </a:lnSpc>
            </a:pPr>
            <a:r>
              <a:rPr lang="en-US" altLang="zh-CN" b="1" dirty="0">
                <a:solidFill>
                  <a:srgbClr val="FF0000"/>
                </a:solidFill>
                <a:latin typeface="宋体" panose="02010600030101010101" pitchFamily="2" charset="-122"/>
              </a:rPr>
              <a:t>3.</a:t>
            </a:r>
            <a:r>
              <a:rPr lang="zh-CN" altLang="en-US" b="1" dirty="0">
                <a:solidFill>
                  <a:srgbClr val="FF0000"/>
                </a:solidFill>
                <a:latin typeface="宋体" panose="02010600030101010101" pitchFamily="2" charset="-122"/>
              </a:rPr>
              <a:t>有创新性。它是指该题是前人没有研究过</a:t>
            </a:r>
            <a:r>
              <a:rPr lang="en-US" altLang="zh-CN" b="1" dirty="0">
                <a:solidFill>
                  <a:srgbClr val="FF0000"/>
                </a:solidFill>
                <a:latin typeface="Times New Roman" panose="02020603050405020304" pitchFamily="18" charset="0"/>
              </a:rPr>
              <a:t>,</a:t>
            </a:r>
            <a:r>
              <a:rPr lang="zh-CN" altLang="en-US" b="1" dirty="0">
                <a:solidFill>
                  <a:srgbClr val="FF0000"/>
                </a:solidFill>
                <a:latin typeface="宋体" panose="02010600030101010101" pitchFamily="2" charset="-122"/>
              </a:rPr>
              <a:t>根据这个题目写出来的法学学术论文</a:t>
            </a:r>
            <a:r>
              <a:rPr lang="en-US" altLang="zh-CN" b="1" dirty="0">
                <a:solidFill>
                  <a:srgbClr val="FF0000"/>
                </a:solidFill>
                <a:latin typeface="Times New Roman" panose="02020603050405020304" pitchFamily="18" charset="0"/>
              </a:rPr>
              <a:t>,</a:t>
            </a:r>
            <a:r>
              <a:rPr lang="zh-CN" altLang="en-US" sz="3200" b="1" dirty="0">
                <a:solidFill>
                  <a:srgbClr val="FF0000"/>
                </a:solidFill>
                <a:latin typeface="宋体" panose="02010600030101010101" pitchFamily="2" charset="-122"/>
              </a:rPr>
              <a:t>能填补本专业的空白。</a:t>
            </a:r>
          </a:p>
          <a:p>
            <a:pPr>
              <a:lnSpc>
                <a:spcPct val="120000"/>
              </a:lnSpc>
            </a:pPr>
            <a:r>
              <a:rPr lang="en-US" altLang="zh-CN" b="1" dirty="0" smtClean="0">
                <a:solidFill>
                  <a:srgbClr val="FF0000"/>
                </a:solidFill>
                <a:latin typeface="宋体" panose="02010600030101010101" pitchFamily="2" charset="-122"/>
              </a:rPr>
              <a:t>4</a:t>
            </a:r>
            <a:r>
              <a:rPr lang="en-US" altLang="zh-CN" b="1" dirty="0">
                <a:solidFill>
                  <a:srgbClr val="FF0000"/>
                </a:solidFill>
                <a:latin typeface="宋体" panose="02010600030101010101" pitchFamily="2" charset="-122"/>
              </a:rPr>
              <a:t>.</a:t>
            </a:r>
            <a:r>
              <a:rPr lang="zh-CN" altLang="en-US" b="1" dirty="0">
                <a:solidFill>
                  <a:srgbClr val="FF0000"/>
                </a:solidFill>
                <a:latin typeface="宋体" panose="02010600030101010101" pitchFamily="2" charset="-122"/>
              </a:rPr>
              <a:t>有深入研究的必要性。它是指自己选定的法学学术论文的题目虽然有人已经写过</a:t>
            </a:r>
            <a:r>
              <a:rPr lang="en-US" altLang="zh-CN" b="1" dirty="0">
                <a:solidFill>
                  <a:srgbClr val="FF0000"/>
                </a:solidFill>
                <a:latin typeface="Times New Roman" panose="02020603050405020304" pitchFamily="18" charset="0"/>
              </a:rPr>
              <a:t>,</a:t>
            </a:r>
            <a:r>
              <a:rPr lang="zh-CN" altLang="en-US" b="1" dirty="0">
                <a:solidFill>
                  <a:srgbClr val="FF0000"/>
                </a:solidFill>
                <a:latin typeface="宋体" panose="02010600030101010101" pitchFamily="2" charset="-122"/>
              </a:rPr>
              <a:t>但内容不深刻或不全面</a:t>
            </a:r>
            <a:r>
              <a:rPr lang="en-US" altLang="zh-CN" b="1" dirty="0">
                <a:solidFill>
                  <a:srgbClr val="FF0000"/>
                </a:solidFill>
                <a:latin typeface="Times New Roman" panose="02020603050405020304" pitchFamily="18" charset="0"/>
              </a:rPr>
              <a:t>,</a:t>
            </a:r>
            <a:r>
              <a:rPr lang="zh-CN" altLang="en-US" b="1" dirty="0">
                <a:solidFill>
                  <a:srgbClr val="FF0000"/>
                </a:solidFill>
                <a:latin typeface="宋体" panose="02010600030101010101" pitchFamily="2" charset="-122"/>
              </a:rPr>
              <a:t>或有疏漏甚至是谬误之处</a:t>
            </a:r>
            <a:r>
              <a:rPr lang="en-US" altLang="zh-CN" b="1" dirty="0">
                <a:solidFill>
                  <a:srgbClr val="FF0000"/>
                </a:solidFill>
                <a:latin typeface="Times New Roman" panose="02020603050405020304" pitchFamily="18" charset="0"/>
              </a:rPr>
              <a:t>,</a:t>
            </a:r>
            <a:r>
              <a:rPr lang="zh-CN" altLang="en-US" b="1" dirty="0">
                <a:solidFill>
                  <a:srgbClr val="FF0000"/>
                </a:solidFill>
                <a:latin typeface="宋体" panose="02010600030101010101" pitchFamily="2" charset="-122"/>
              </a:rPr>
              <a:t>自己选定的题目</a:t>
            </a:r>
            <a:r>
              <a:rPr lang="en-US" altLang="zh-CN" b="1" dirty="0">
                <a:solidFill>
                  <a:srgbClr val="FF0000"/>
                </a:solidFill>
                <a:latin typeface="Times New Roman" panose="02020603050405020304" pitchFamily="18" charset="0"/>
              </a:rPr>
              <a:t>,</a:t>
            </a:r>
            <a:r>
              <a:rPr lang="zh-CN" altLang="en-US" b="1" dirty="0">
                <a:solidFill>
                  <a:srgbClr val="FF0000"/>
                </a:solidFill>
                <a:latin typeface="宋体" panose="02010600030101010101" pitchFamily="2" charset="-122"/>
              </a:rPr>
              <a:t>角度比他们更新</a:t>
            </a:r>
            <a:r>
              <a:rPr lang="en-US" altLang="zh-CN" b="1" dirty="0">
                <a:solidFill>
                  <a:srgbClr val="FF0000"/>
                </a:solidFill>
                <a:latin typeface="Times New Roman" panose="02020603050405020304" pitchFamily="18" charset="0"/>
              </a:rPr>
              <a:t>,</a:t>
            </a:r>
            <a:r>
              <a:rPr lang="zh-CN" altLang="en-US" b="1" dirty="0">
                <a:solidFill>
                  <a:srgbClr val="FF0000"/>
                </a:solidFill>
                <a:latin typeface="宋体" panose="02010600030101010101" pitchFamily="2" charset="-122"/>
              </a:rPr>
              <a:t>写出来的内容有较多的创见和发展。</a:t>
            </a:r>
          </a:p>
          <a:p>
            <a:endParaRPr lang="zh-CN" altLang="en-US" dirty="0"/>
          </a:p>
        </p:txBody>
      </p:sp>
    </p:spTree>
    <p:extLst>
      <p:ext uri="{BB962C8B-B14F-4D97-AF65-F5344CB8AC3E}">
        <p14:creationId xmlns:p14="http://schemas.microsoft.com/office/powerpoint/2010/main" xmlns="" val="349125781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4000" b="1" dirty="0">
                <a:solidFill>
                  <a:srgbClr val="FF0000"/>
                </a:solidFill>
                <a:latin typeface="黑体" panose="02010609060101010101" pitchFamily="49" charset="-122"/>
                <a:ea typeface="黑体" panose="02010609060101010101" pitchFamily="49" charset="-122"/>
              </a:rPr>
              <a:t>四</a:t>
            </a:r>
            <a:r>
              <a:rPr lang="zh-CN" altLang="zh-CN" sz="4000" b="1" dirty="0">
                <a:solidFill>
                  <a:srgbClr val="FF0000"/>
                </a:solidFill>
                <a:latin typeface="黑体" panose="02010609060101010101" pitchFamily="49" charset="-122"/>
                <a:ea typeface="黑体" panose="02010609060101010101" pitchFamily="49" charset="-122"/>
              </a:rPr>
              <a:t>、修命题</a:t>
            </a:r>
            <a:r>
              <a:rPr lang="zh-CN" altLang="en-US" sz="4000" b="1" dirty="0">
                <a:solidFill>
                  <a:srgbClr val="FF0000"/>
                </a:solidFill>
                <a:latin typeface="黑体" panose="02010609060101010101" pitchFamily="49" charset="-122"/>
                <a:ea typeface="黑体" panose="02010609060101010101" pitchFamily="49" charset="-122"/>
              </a:rPr>
              <a:t>：结合论文立意修改一句话命题</a:t>
            </a:r>
            <a:endParaRPr lang="zh-CN" altLang="en-US" sz="4000" dirty="0"/>
          </a:p>
        </p:txBody>
      </p:sp>
      <p:sp>
        <p:nvSpPr>
          <p:cNvPr id="3" name="内容占位符 2"/>
          <p:cNvSpPr>
            <a:spLocks noGrp="1"/>
          </p:cNvSpPr>
          <p:nvPr>
            <p:ph idx="1"/>
          </p:nvPr>
        </p:nvSpPr>
        <p:spPr/>
        <p:txBody>
          <a:bodyPr/>
          <a:lstStyle/>
          <a:p>
            <a:pPr>
              <a:lnSpc>
                <a:spcPct val="150000"/>
              </a:lnSpc>
            </a:pPr>
            <a:r>
              <a:rPr lang="zh-CN" altLang="en-US" sz="3200" b="1" dirty="0">
                <a:solidFill>
                  <a:srgbClr val="FF0000"/>
                </a:solidFill>
                <a:latin typeface="黑体" panose="02010609060101010101" pitchFamily="49" charset="-122"/>
                <a:ea typeface="黑体" panose="02010609060101010101" pitchFamily="49" charset="-122"/>
                <a:sym typeface="楷体" panose="02010609060101010101" pitchFamily="49" charset="-122"/>
              </a:rPr>
              <a:t>收集资料与提纲草拟</a:t>
            </a:r>
          </a:p>
          <a:p>
            <a:pPr>
              <a:lnSpc>
                <a:spcPct val="150000"/>
              </a:lnSpc>
            </a:pPr>
            <a:r>
              <a:rPr lang="zh-CN" altLang="en-US" sz="3200" b="1" dirty="0">
                <a:solidFill>
                  <a:srgbClr val="FF0000"/>
                </a:solidFill>
                <a:latin typeface="黑体" panose="02010609060101010101" pitchFamily="49" charset="-122"/>
                <a:ea typeface="黑体" panose="02010609060101010101" pitchFamily="49" charset="-122"/>
                <a:sym typeface="楷体" panose="02010609060101010101" pitchFamily="49" charset="-122"/>
              </a:rPr>
              <a:t>研究的</a:t>
            </a:r>
            <a:r>
              <a:rPr lang="zh-CN" altLang="en-US" sz="3200" b="1" dirty="0" smtClean="0">
                <a:solidFill>
                  <a:srgbClr val="FF0000"/>
                </a:solidFill>
                <a:latin typeface="黑体" panose="02010609060101010101" pitchFamily="49" charset="-122"/>
                <a:ea typeface="黑体" panose="02010609060101010101" pitchFamily="49" charset="-122"/>
                <a:sym typeface="楷体" panose="02010609060101010101" pitchFamily="49" charset="-122"/>
              </a:rPr>
              <a:t>前沿</a:t>
            </a:r>
            <a:r>
              <a:rPr lang="en-US" altLang="zh-CN" sz="3200" b="1" dirty="0" smtClean="0">
                <a:solidFill>
                  <a:srgbClr val="FF0000"/>
                </a:solidFill>
                <a:latin typeface="黑体" panose="02010609060101010101" pitchFamily="49" charset="-122"/>
                <a:ea typeface="黑体" panose="02010609060101010101" pitchFamily="49" charset="-122"/>
                <a:sym typeface="楷体" panose="02010609060101010101" pitchFamily="49" charset="-122"/>
              </a:rPr>
              <a:t>——</a:t>
            </a:r>
            <a:r>
              <a:rPr lang="zh-CN" altLang="en-US" sz="3200" b="1" dirty="0">
                <a:solidFill>
                  <a:srgbClr val="FF0000"/>
                </a:solidFill>
                <a:latin typeface="黑体" panose="02010609060101010101" pitchFamily="49" charset="-122"/>
                <a:ea typeface="黑体" panose="02010609060101010101" pitchFamily="49" charset="-122"/>
              </a:rPr>
              <a:t>结合论文立意修改一句话命题</a:t>
            </a:r>
            <a:endParaRPr lang="zh-CN" altLang="en-US" sz="3200" b="1" dirty="0">
              <a:solidFill>
                <a:srgbClr val="FF0000"/>
              </a:solidFill>
              <a:latin typeface="黑体" panose="02010609060101010101" pitchFamily="49" charset="-122"/>
              <a:ea typeface="黑体" panose="02010609060101010101" pitchFamily="49" charset="-122"/>
              <a:sym typeface="楷体" panose="02010609060101010101" pitchFamily="49" charset="-122"/>
            </a:endParaRPr>
          </a:p>
          <a:p>
            <a:pPr>
              <a:lnSpc>
                <a:spcPct val="150000"/>
              </a:lnSpc>
            </a:pPr>
            <a:r>
              <a:rPr lang="zh-CN" altLang="en-US" sz="3200" b="1" dirty="0">
                <a:solidFill>
                  <a:srgbClr val="FF0000"/>
                </a:solidFill>
                <a:latin typeface="黑体" panose="02010609060101010101" pitchFamily="49" charset="-122"/>
                <a:ea typeface="黑体" panose="02010609060101010101" pitchFamily="49" charset="-122"/>
                <a:sym typeface="楷体" panose="02010609060101010101" pitchFamily="49" charset="-122"/>
              </a:rPr>
              <a:t>实证的</a:t>
            </a:r>
            <a:r>
              <a:rPr lang="zh-CN" altLang="en-US" sz="3200" b="1" dirty="0" smtClean="0">
                <a:solidFill>
                  <a:srgbClr val="FF0000"/>
                </a:solidFill>
                <a:latin typeface="黑体" panose="02010609060101010101" pitchFamily="49" charset="-122"/>
                <a:ea typeface="黑体" panose="02010609060101010101" pitchFamily="49" charset="-122"/>
                <a:sym typeface="楷体" panose="02010609060101010101" pitchFamily="49" charset="-122"/>
              </a:rPr>
              <a:t>前沿</a:t>
            </a:r>
            <a:r>
              <a:rPr lang="en-US" altLang="zh-CN" sz="3200" b="1" dirty="0" smtClean="0">
                <a:solidFill>
                  <a:srgbClr val="FF0000"/>
                </a:solidFill>
                <a:latin typeface="黑体" panose="02010609060101010101" pitchFamily="49" charset="-122"/>
                <a:ea typeface="黑体" panose="02010609060101010101" pitchFamily="49" charset="-122"/>
                <a:sym typeface="楷体" panose="02010609060101010101" pitchFamily="49" charset="-122"/>
              </a:rPr>
              <a:t>——</a:t>
            </a:r>
            <a:r>
              <a:rPr lang="zh-CN" altLang="en-US" sz="3200" b="1" dirty="0">
                <a:solidFill>
                  <a:srgbClr val="FF0000"/>
                </a:solidFill>
                <a:latin typeface="黑体" panose="02010609060101010101" pitchFamily="49" charset="-122"/>
                <a:ea typeface="黑体" panose="02010609060101010101" pitchFamily="49" charset="-122"/>
              </a:rPr>
              <a:t>结合论文立意修改一句话命题</a:t>
            </a:r>
            <a:endParaRPr lang="zh-CN" altLang="en-US" sz="3200" b="1" dirty="0">
              <a:solidFill>
                <a:srgbClr val="FF0000"/>
              </a:solidFill>
              <a:latin typeface="黑体" panose="02010609060101010101" pitchFamily="49" charset="-122"/>
              <a:ea typeface="黑体" panose="02010609060101010101" pitchFamily="49" charset="-122"/>
              <a:sym typeface="楷体" panose="02010609060101010101" pitchFamily="49" charset="-122"/>
            </a:endParaRPr>
          </a:p>
          <a:p>
            <a:pPr>
              <a:lnSpc>
                <a:spcPct val="150000"/>
              </a:lnSpc>
            </a:pPr>
            <a:r>
              <a:rPr lang="zh-CN" altLang="en-US" sz="3200" b="1" dirty="0">
                <a:solidFill>
                  <a:srgbClr val="FF0000"/>
                </a:solidFill>
                <a:latin typeface="黑体" panose="02010609060101010101" pitchFamily="49" charset="-122"/>
                <a:ea typeface="黑体" panose="02010609060101010101" pitchFamily="49" charset="-122"/>
                <a:sym typeface="楷体" panose="02010609060101010101" pitchFamily="49" charset="-122"/>
              </a:rPr>
              <a:t>整体的</a:t>
            </a:r>
            <a:r>
              <a:rPr lang="zh-CN" altLang="en-US" sz="3200" b="1" dirty="0" smtClean="0">
                <a:solidFill>
                  <a:srgbClr val="FF0000"/>
                </a:solidFill>
                <a:latin typeface="黑体" panose="02010609060101010101" pitchFamily="49" charset="-122"/>
                <a:ea typeface="黑体" panose="02010609060101010101" pitchFamily="49" charset="-122"/>
                <a:sym typeface="楷体" panose="02010609060101010101" pitchFamily="49" charset="-122"/>
              </a:rPr>
              <a:t>把握</a:t>
            </a:r>
            <a:r>
              <a:rPr lang="en-US" altLang="zh-CN" sz="3200" b="1" dirty="0" smtClean="0">
                <a:solidFill>
                  <a:srgbClr val="FF0000"/>
                </a:solidFill>
                <a:latin typeface="黑体" panose="02010609060101010101" pitchFamily="49" charset="-122"/>
                <a:ea typeface="黑体" panose="02010609060101010101" pitchFamily="49" charset="-122"/>
                <a:sym typeface="楷体" panose="02010609060101010101" pitchFamily="49" charset="-122"/>
              </a:rPr>
              <a:t>——</a:t>
            </a:r>
            <a:r>
              <a:rPr lang="zh-CN" altLang="en-US" sz="3200" b="1" dirty="0">
                <a:solidFill>
                  <a:srgbClr val="FF0000"/>
                </a:solidFill>
                <a:latin typeface="黑体" panose="02010609060101010101" pitchFamily="49" charset="-122"/>
                <a:ea typeface="黑体" panose="02010609060101010101" pitchFamily="49" charset="-122"/>
              </a:rPr>
              <a:t>结合论文立意修改一句话命题</a:t>
            </a:r>
            <a:endParaRPr lang="zh-CN" altLang="en-US" sz="3200" b="1" dirty="0">
              <a:solidFill>
                <a:srgbClr val="FF0000"/>
              </a:solidFill>
              <a:latin typeface="黑体" panose="02010609060101010101" pitchFamily="49" charset="-122"/>
              <a:ea typeface="黑体" panose="02010609060101010101" pitchFamily="49" charset="-122"/>
              <a:sym typeface="楷体" panose="02010609060101010101" pitchFamily="49" charset="-122"/>
            </a:endParaRPr>
          </a:p>
          <a:p>
            <a:pPr>
              <a:lnSpc>
                <a:spcPct val="150000"/>
              </a:lnSpc>
            </a:pPr>
            <a:r>
              <a:rPr lang="zh-CN" altLang="en-US" sz="3200" b="1" dirty="0">
                <a:solidFill>
                  <a:srgbClr val="FF0000"/>
                </a:solidFill>
                <a:latin typeface="黑体" panose="02010609060101010101" pitchFamily="49" charset="-122"/>
                <a:ea typeface="黑体" panose="02010609060101010101" pitchFamily="49" charset="-122"/>
                <a:sym typeface="楷体" panose="02010609060101010101" pitchFamily="49" charset="-122"/>
              </a:rPr>
              <a:t>点面的</a:t>
            </a:r>
            <a:r>
              <a:rPr lang="zh-CN" altLang="en-US" sz="3200" b="1" dirty="0" smtClean="0">
                <a:solidFill>
                  <a:srgbClr val="FF0000"/>
                </a:solidFill>
                <a:latin typeface="黑体" panose="02010609060101010101" pitchFamily="49" charset="-122"/>
                <a:ea typeface="黑体" panose="02010609060101010101" pitchFamily="49" charset="-122"/>
                <a:sym typeface="楷体" panose="02010609060101010101" pitchFamily="49" charset="-122"/>
              </a:rPr>
              <a:t>结合</a:t>
            </a:r>
            <a:r>
              <a:rPr lang="en-US" altLang="zh-CN" sz="3200" b="1" dirty="0" smtClean="0">
                <a:solidFill>
                  <a:srgbClr val="FF0000"/>
                </a:solidFill>
                <a:latin typeface="黑体" panose="02010609060101010101" pitchFamily="49" charset="-122"/>
                <a:ea typeface="黑体" panose="02010609060101010101" pitchFamily="49" charset="-122"/>
                <a:sym typeface="楷体" panose="02010609060101010101" pitchFamily="49" charset="-122"/>
              </a:rPr>
              <a:t>——</a:t>
            </a:r>
            <a:r>
              <a:rPr lang="zh-CN" altLang="en-US" sz="3200" b="1" dirty="0">
                <a:solidFill>
                  <a:srgbClr val="FF0000"/>
                </a:solidFill>
                <a:latin typeface="黑体" panose="02010609060101010101" pitchFamily="49" charset="-122"/>
                <a:ea typeface="黑体" panose="02010609060101010101" pitchFamily="49" charset="-122"/>
              </a:rPr>
              <a:t>结合论文立意修改一句话命题</a:t>
            </a:r>
            <a:endParaRPr lang="zh-CN" altLang="en-US" sz="3200" b="1" dirty="0">
              <a:solidFill>
                <a:srgbClr val="FF0000"/>
              </a:solidFill>
              <a:latin typeface="黑体" panose="02010609060101010101" pitchFamily="49" charset="-122"/>
              <a:ea typeface="黑体" panose="02010609060101010101" pitchFamily="49" charset="-122"/>
              <a:sym typeface="楷体" panose="02010609060101010101" pitchFamily="49" charset="-122"/>
            </a:endParaRPr>
          </a:p>
          <a:p>
            <a:pPr>
              <a:lnSpc>
                <a:spcPct val="150000"/>
              </a:lnSpc>
            </a:pPr>
            <a:endParaRPr lang="zh-CN" altLang="en-US" sz="2000" dirty="0">
              <a:solidFill>
                <a:srgbClr val="262626"/>
              </a:solidFill>
              <a:latin typeface="楷体" panose="02010609060101010101" pitchFamily="49" charset="-122"/>
              <a:ea typeface="楷体" panose="02010609060101010101" pitchFamily="49" charset="-122"/>
              <a:sym typeface="楷体" panose="02010609060101010101" pitchFamily="49" charset="-122"/>
            </a:endParaRPr>
          </a:p>
          <a:p>
            <a:endParaRPr lang="zh-CN" altLang="en-US" dirty="0"/>
          </a:p>
        </p:txBody>
      </p:sp>
    </p:spTree>
    <p:extLst>
      <p:ext uri="{BB962C8B-B14F-4D97-AF65-F5344CB8AC3E}">
        <p14:creationId xmlns:p14="http://schemas.microsoft.com/office/powerpoint/2010/main" xmlns="" val="64077580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4000" b="1" dirty="0">
                <a:solidFill>
                  <a:srgbClr val="FF0000"/>
                </a:solidFill>
                <a:latin typeface="黑体" panose="02010609060101010101" pitchFamily="49" charset="-122"/>
                <a:ea typeface="黑体" panose="02010609060101010101" pitchFamily="49" charset="-122"/>
              </a:rPr>
              <a:t>四</a:t>
            </a:r>
            <a:r>
              <a:rPr lang="zh-CN" altLang="zh-CN" sz="4000" b="1" dirty="0">
                <a:solidFill>
                  <a:srgbClr val="FF0000"/>
                </a:solidFill>
                <a:latin typeface="黑体" panose="02010609060101010101" pitchFamily="49" charset="-122"/>
                <a:ea typeface="黑体" panose="02010609060101010101" pitchFamily="49" charset="-122"/>
              </a:rPr>
              <a:t>、修命题</a:t>
            </a:r>
            <a:r>
              <a:rPr lang="zh-CN" altLang="en-US" sz="4000" b="1" dirty="0">
                <a:solidFill>
                  <a:srgbClr val="FF0000"/>
                </a:solidFill>
                <a:latin typeface="黑体" panose="02010609060101010101" pitchFamily="49" charset="-122"/>
                <a:ea typeface="黑体" panose="02010609060101010101" pitchFamily="49" charset="-122"/>
              </a:rPr>
              <a:t>：结合论文立意修改一句话命题</a:t>
            </a:r>
            <a:endParaRPr lang="zh-CN" altLang="en-US" sz="4000" dirty="0"/>
          </a:p>
        </p:txBody>
      </p:sp>
      <p:sp>
        <p:nvSpPr>
          <p:cNvPr id="3" name="内容占位符 2"/>
          <p:cNvSpPr>
            <a:spLocks noGrp="1"/>
          </p:cNvSpPr>
          <p:nvPr>
            <p:ph idx="1"/>
          </p:nvPr>
        </p:nvSpPr>
        <p:spPr/>
        <p:txBody>
          <a:bodyPr>
            <a:normAutofit/>
          </a:bodyPr>
          <a:lstStyle/>
          <a:p>
            <a:pPr>
              <a:lnSpc>
                <a:spcPct val="110000"/>
              </a:lnSpc>
            </a:pPr>
            <a:r>
              <a:rPr lang="zh-CN" altLang="en-US" sz="3200" b="1" dirty="0" smtClean="0">
                <a:solidFill>
                  <a:srgbClr val="FF0000"/>
                </a:solidFill>
                <a:latin typeface="黑体" panose="02010609060101010101" pitchFamily="49" charset="-122"/>
                <a:ea typeface="黑体" panose="02010609060101010101" pitchFamily="49" charset="-122"/>
              </a:rPr>
              <a:t>一句话命题与</a:t>
            </a:r>
            <a:r>
              <a:rPr lang="zh-CN" altLang="zh-CN" sz="3200" b="1" dirty="0" smtClean="0">
                <a:solidFill>
                  <a:srgbClr val="FF0000"/>
                </a:solidFill>
                <a:latin typeface="黑体" panose="02010609060101010101" pitchFamily="49" charset="-122"/>
                <a:ea typeface="黑体" panose="02010609060101010101" pitchFamily="49" charset="-122"/>
              </a:rPr>
              <a:t>草拟</a:t>
            </a:r>
            <a:r>
              <a:rPr lang="zh-CN" altLang="zh-CN" sz="3200" b="1" dirty="0">
                <a:solidFill>
                  <a:srgbClr val="FF0000"/>
                </a:solidFill>
                <a:latin typeface="黑体" panose="02010609060101010101" pitchFamily="49" charset="-122"/>
                <a:ea typeface="黑体" panose="02010609060101010101" pitchFamily="49" charset="-122"/>
              </a:rPr>
              <a:t>论文提纲</a:t>
            </a:r>
          </a:p>
          <a:p>
            <a:r>
              <a:rPr lang="zh-CN" altLang="zh-CN" sz="3200" b="1" dirty="0" smtClean="0">
                <a:solidFill>
                  <a:srgbClr val="FF0000"/>
                </a:solidFill>
              </a:rPr>
              <a:t>草拟论文提纲</a:t>
            </a:r>
            <a:r>
              <a:rPr lang="zh-CN" altLang="en-US" sz="3200" b="1" dirty="0" smtClean="0">
                <a:solidFill>
                  <a:srgbClr val="FF0000"/>
                </a:solidFill>
              </a:rPr>
              <a:t>就</a:t>
            </a:r>
            <a:r>
              <a:rPr lang="zh-CN" altLang="zh-CN" sz="3200" b="1" dirty="0" smtClean="0">
                <a:solidFill>
                  <a:srgbClr val="FF0000"/>
                </a:solidFill>
              </a:rPr>
              <a:t>是在</a:t>
            </a:r>
            <a:r>
              <a:rPr lang="zh-CN" altLang="zh-CN" sz="3200" b="1" dirty="0">
                <a:solidFill>
                  <a:srgbClr val="FF0000"/>
                </a:solidFill>
              </a:rPr>
              <a:t>收集到了大量材料的基础上,根据论证</a:t>
            </a:r>
            <a:r>
              <a:rPr lang="zh-CN" altLang="zh-CN" sz="3200" b="1" dirty="0" smtClean="0">
                <a:solidFill>
                  <a:srgbClr val="FF0000"/>
                </a:solidFill>
              </a:rPr>
              <a:t>论文</a:t>
            </a:r>
            <a:r>
              <a:rPr lang="zh-CN" altLang="en-US" sz="3200" b="1" dirty="0" smtClean="0">
                <a:solidFill>
                  <a:srgbClr val="FF0000"/>
                </a:solidFill>
              </a:rPr>
              <a:t>命题</a:t>
            </a:r>
            <a:r>
              <a:rPr lang="zh-CN" altLang="zh-CN" sz="3200" b="1" dirty="0" smtClean="0">
                <a:solidFill>
                  <a:srgbClr val="FF0000"/>
                </a:solidFill>
              </a:rPr>
              <a:t>的</a:t>
            </a:r>
            <a:r>
              <a:rPr lang="zh-CN" altLang="zh-CN" sz="3200" b="1" dirty="0">
                <a:solidFill>
                  <a:srgbClr val="FF0000"/>
                </a:solidFill>
              </a:rPr>
              <a:t>需要编写和制作该论文结构的框架和</a:t>
            </a:r>
            <a:r>
              <a:rPr lang="zh-CN" altLang="zh-CN" sz="3200" b="1" dirty="0" smtClean="0">
                <a:solidFill>
                  <a:srgbClr val="FF0000"/>
                </a:solidFill>
              </a:rPr>
              <a:t>体系</a:t>
            </a:r>
            <a:endParaRPr lang="en-US" altLang="zh-CN" sz="3200" b="1" dirty="0" smtClean="0">
              <a:solidFill>
                <a:srgbClr val="FF0000"/>
              </a:solidFill>
            </a:endParaRPr>
          </a:p>
          <a:p>
            <a:r>
              <a:rPr lang="zh-CN" altLang="zh-CN" sz="3200" b="1" dirty="0" smtClean="0">
                <a:solidFill>
                  <a:srgbClr val="FF0000"/>
                </a:solidFill>
              </a:rPr>
              <a:t>1</a:t>
            </a:r>
            <a:r>
              <a:rPr lang="zh-CN" altLang="zh-CN" sz="3200" b="1" dirty="0">
                <a:solidFill>
                  <a:srgbClr val="FF0000"/>
                </a:solidFill>
              </a:rPr>
              <a:t>.它能促使自己从宏观上对全文进行谋篇</a:t>
            </a:r>
            <a:r>
              <a:rPr lang="zh-CN" altLang="zh-CN" sz="3200" b="1" dirty="0" smtClean="0">
                <a:solidFill>
                  <a:srgbClr val="FF0000"/>
                </a:solidFill>
              </a:rPr>
              <a:t>布局</a:t>
            </a:r>
            <a:endParaRPr lang="en-US" altLang="zh-CN" sz="3200" b="1" dirty="0" smtClean="0">
              <a:solidFill>
                <a:srgbClr val="FF0000"/>
              </a:solidFill>
            </a:endParaRPr>
          </a:p>
          <a:p>
            <a:r>
              <a:rPr lang="zh-CN" altLang="zh-CN" sz="3200" b="1" dirty="0" smtClean="0">
                <a:solidFill>
                  <a:srgbClr val="FF0000"/>
                </a:solidFill>
              </a:rPr>
              <a:t>2</a:t>
            </a:r>
            <a:r>
              <a:rPr lang="zh-CN" altLang="zh-CN" sz="3200" b="1" dirty="0">
                <a:solidFill>
                  <a:srgbClr val="FF0000"/>
                </a:solidFill>
              </a:rPr>
              <a:t>.它能使论文的框架视觉</a:t>
            </a:r>
            <a:r>
              <a:rPr lang="zh-CN" altLang="zh-CN" sz="3200" b="1" dirty="0" smtClean="0">
                <a:solidFill>
                  <a:srgbClr val="FF0000"/>
                </a:solidFill>
              </a:rPr>
              <a:t>化</a:t>
            </a:r>
            <a:endParaRPr lang="en-US" altLang="zh-CN" sz="3200" b="1" dirty="0" smtClean="0">
              <a:solidFill>
                <a:srgbClr val="FF0000"/>
              </a:solidFill>
            </a:endParaRPr>
          </a:p>
          <a:p>
            <a:r>
              <a:rPr lang="zh-CN" altLang="zh-CN" sz="3200" b="1" dirty="0" smtClean="0">
                <a:solidFill>
                  <a:srgbClr val="FF0000"/>
                </a:solidFill>
              </a:rPr>
              <a:t>3</a:t>
            </a:r>
            <a:r>
              <a:rPr lang="zh-CN" altLang="zh-CN" sz="3200" b="1" dirty="0">
                <a:solidFill>
                  <a:srgbClr val="FF0000"/>
                </a:solidFill>
              </a:rPr>
              <a:t>.能帮助自己在写作时,按已定的论文框架沿着先后顺序行文和避免</a:t>
            </a:r>
            <a:r>
              <a:rPr lang="zh-CN" altLang="zh-CN" sz="3200" b="1" dirty="0" smtClean="0">
                <a:solidFill>
                  <a:srgbClr val="FF0000"/>
                </a:solidFill>
              </a:rPr>
              <a:t>重复</a:t>
            </a:r>
            <a:endParaRPr lang="zh-CN" altLang="zh-CN" sz="3200" b="1" dirty="0">
              <a:solidFill>
                <a:srgbClr val="FF0000"/>
              </a:solidFill>
            </a:endParaRPr>
          </a:p>
          <a:p>
            <a:endParaRPr lang="zh-CN" altLang="en-US" dirty="0"/>
          </a:p>
        </p:txBody>
      </p:sp>
    </p:spTree>
    <p:extLst>
      <p:ext uri="{BB962C8B-B14F-4D97-AF65-F5344CB8AC3E}">
        <p14:creationId xmlns:p14="http://schemas.microsoft.com/office/powerpoint/2010/main" xmlns="" val="95217075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4000" b="1" dirty="0">
                <a:solidFill>
                  <a:srgbClr val="FF0000"/>
                </a:solidFill>
                <a:latin typeface="黑体" panose="02010609060101010101" pitchFamily="49" charset="-122"/>
                <a:ea typeface="黑体" panose="02010609060101010101" pitchFamily="49" charset="-122"/>
              </a:rPr>
              <a:t>四</a:t>
            </a:r>
            <a:r>
              <a:rPr lang="zh-CN" altLang="zh-CN" sz="4000" b="1" dirty="0">
                <a:solidFill>
                  <a:srgbClr val="FF0000"/>
                </a:solidFill>
                <a:latin typeface="黑体" panose="02010609060101010101" pitchFamily="49" charset="-122"/>
                <a:ea typeface="黑体" panose="02010609060101010101" pitchFamily="49" charset="-122"/>
              </a:rPr>
              <a:t>、修命题</a:t>
            </a:r>
            <a:r>
              <a:rPr lang="zh-CN" altLang="en-US" sz="4000" b="1" dirty="0">
                <a:solidFill>
                  <a:srgbClr val="FF0000"/>
                </a:solidFill>
                <a:latin typeface="黑体" panose="02010609060101010101" pitchFamily="49" charset="-122"/>
                <a:ea typeface="黑体" panose="02010609060101010101" pitchFamily="49" charset="-122"/>
              </a:rPr>
              <a:t>：结合论文立意修改一句话命题</a:t>
            </a:r>
            <a:endParaRPr lang="zh-CN" altLang="en-US" sz="4000" dirty="0"/>
          </a:p>
        </p:txBody>
      </p:sp>
      <p:sp>
        <p:nvSpPr>
          <p:cNvPr id="3" name="内容占位符 2"/>
          <p:cNvSpPr>
            <a:spLocks noGrp="1"/>
          </p:cNvSpPr>
          <p:nvPr>
            <p:ph idx="1"/>
          </p:nvPr>
        </p:nvSpPr>
        <p:spPr/>
        <p:txBody>
          <a:bodyPr>
            <a:normAutofit/>
          </a:bodyPr>
          <a:lstStyle/>
          <a:p>
            <a:r>
              <a:rPr lang="zh-CN" altLang="zh-CN" sz="4000" b="1" dirty="0">
                <a:solidFill>
                  <a:srgbClr val="FF0000"/>
                </a:solidFill>
              </a:rPr>
              <a:t>如果</a:t>
            </a:r>
            <a:r>
              <a:rPr lang="zh-CN" altLang="zh-CN" sz="4000" b="1" dirty="0" smtClean="0">
                <a:solidFill>
                  <a:srgbClr val="FF0000"/>
                </a:solidFill>
              </a:rPr>
              <a:t>没有</a:t>
            </a:r>
            <a:r>
              <a:rPr lang="zh-CN" altLang="en-US" sz="4000" b="1" dirty="0" smtClean="0">
                <a:solidFill>
                  <a:srgbClr val="FF0000"/>
                </a:solidFill>
              </a:rPr>
              <a:t>根据一句话命题拟写</a:t>
            </a:r>
            <a:r>
              <a:rPr lang="zh-CN" altLang="zh-CN" sz="4000" b="1" dirty="0" smtClean="0">
                <a:solidFill>
                  <a:srgbClr val="FF0000"/>
                </a:solidFill>
              </a:rPr>
              <a:t>论文</a:t>
            </a:r>
            <a:r>
              <a:rPr lang="zh-CN" altLang="zh-CN" sz="4000" b="1" dirty="0">
                <a:solidFill>
                  <a:srgbClr val="FF0000"/>
                </a:solidFill>
              </a:rPr>
              <a:t>提纲,虽有腹稿,写作起来,由于写作时间较长,在论文写到中间或后半部时可能忘记前半部分已写的内容而又重复写上；或因时间长将应该写上的内容因遗忘而漏写,这样,就必定出现重复或漏写的情况,影响论文的质量。</a:t>
            </a:r>
          </a:p>
          <a:p>
            <a:endParaRPr lang="zh-CN" altLang="en-US" sz="4000" dirty="0">
              <a:solidFill>
                <a:srgbClr val="FF0000"/>
              </a:solidFill>
            </a:endParaRPr>
          </a:p>
        </p:txBody>
      </p:sp>
    </p:spTree>
    <p:extLst>
      <p:ext uri="{BB962C8B-B14F-4D97-AF65-F5344CB8AC3E}">
        <p14:creationId xmlns:p14="http://schemas.microsoft.com/office/powerpoint/2010/main" xmlns="" val="395729697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4000" b="1" dirty="0">
                <a:solidFill>
                  <a:srgbClr val="FF0000"/>
                </a:solidFill>
                <a:latin typeface="黑体" panose="02010609060101010101" pitchFamily="49" charset="-122"/>
                <a:ea typeface="黑体" panose="02010609060101010101" pitchFamily="49" charset="-122"/>
              </a:rPr>
              <a:t>四</a:t>
            </a:r>
            <a:r>
              <a:rPr lang="zh-CN" altLang="zh-CN" sz="4000" b="1" dirty="0">
                <a:solidFill>
                  <a:srgbClr val="FF0000"/>
                </a:solidFill>
                <a:latin typeface="黑体" panose="02010609060101010101" pitchFamily="49" charset="-122"/>
                <a:ea typeface="黑体" panose="02010609060101010101" pitchFamily="49" charset="-122"/>
              </a:rPr>
              <a:t>、修命题</a:t>
            </a:r>
            <a:r>
              <a:rPr lang="zh-CN" altLang="en-US" sz="4000" b="1" dirty="0">
                <a:solidFill>
                  <a:srgbClr val="FF0000"/>
                </a:solidFill>
                <a:latin typeface="黑体" panose="02010609060101010101" pitchFamily="49" charset="-122"/>
                <a:ea typeface="黑体" panose="02010609060101010101" pitchFamily="49" charset="-122"/>
              </a:rPr>
              <a:t>：结合论文立意修改一句话命题</a:t>
            </a:r>
            <a:endParaRPr lang="zh-CN" altLang="en-US" sz="4000" dirty="0"/>
          </a:p>
        </p:txBody>
      </p:sp>
      <p:sp>
        <p:nvSpPr>
          <p:cNvPr id="3" name="内容占位符 2"/>
          <p:cNvSpPr>
            <a:spLocks noGrp="1"/>
          </p:cNvSpPr>
          <p:nvPr>
            <p:ph idx="1"/>
          </p:nvPr>
        </p:nvSpPr>
        <p:spPr/>
        <p:txBody>
          <a:bodyPr>
            <a:normAutofit fontScale="55000" lnSpcReduction="20000"/>
          </a:bodyPr>
          <a:lstStyle/>
          <a:p>
            <a:pPr>
              <a:lnSpc>
                <a:spcPct val="120000"/>
              </a:lnSpc>
            </a:pPr>
            <a:r>
              <a:rPr lang="zh-CN" altLang="zh-CN" sz="3800" b="1" dirty="0">
                <a:solidFill>
                  <a:srgbClr val="FF0000"/>
                </a:solidFill>
              </a:rPr>
              <a:t>编制法学论文提纲应当做好两方面的准备</a:t>
            </a:r>
            <a:r>
              <a:rPr lang="zh-CN" altLang="zh-CN" sz="3800" b="1" dirty="0" smtClean="0">
                <a:solidFill>
                  <a:srgbClr val="FF0000"/>
                </a:solidFill>
              </a:rPr>
              <a:t>:</a:t>
            </a:r>
            <a:endParaRPr lang="en-US" altLang="zh-CN" sz="3800" b="1" dirty="0" smtClean="0">
              <a:solidFill>
                <a:srgbClr val="FF0000"/>
              </a:solidFill>
            </a:endParaRPr>
          </a:p>
          <a:p>
            <a:pPr>
              <a:lnSpc>
                <a:spcPct val="120000"/>
              </a:lnSpc>
            </a:pPr>
            <a:r>
              <a:rPr lang="zh-CN" altLang="zh-CN" sz="3800" b="1" dirty="0" smtClean="0">
                <a:solidFill>
                  <a:srgbClr val="FF0000"/>
                </a:solidFill>
              </a:rPr>
              <a:t>1</a:t>
            </a:r>
            <a:r>
              <a:rPr lang="zh-CN" altLang="zh-CN" sz="3800" b="1" dirty="0">
                <a:solidFill>
                  <a:srgbClr val="FF0000"/>
                </a:solidFill>
              </a:rPr>
              <a:t>.确定基本</a:t>
            </a:r>
            <a:r>
              <a:rPr lang="zh-CN" altLang="zh-CN" sz="3800" b="1" dirty="0" smtClean="0">
                <a:solidFill>
                  <a:srgbClr val="FF0000"/>
                </a:solidFill>
              </a:rPr>
              <a:t>论点</a:t>
            </a:r>
            <a:r>
              <a:rPr lang="en-US" altLang="zh-CN" sz="3800" b="1" dirty="0" smtClean="0">
                <a:solidFill>
                  <a:srgbClr val="FF0000"/>
                </a:solidFill>
              </a:rPr>
              <a:t>——</a:t>
            </a:r>
            <a:r>
              <a:rPr lang="zh-CN" altLang="en-US" sz="3800" b="1" dirty="0" smtClean="0">
                <a:solidFill>
                  <a:srgbClr val="FF0000"/>
                </a:solidFill>
              </a:rPr>
              <a:t>一句话命题</a:t>
            </a:r>
            <a:r>
              <a:rPr lang="zh-CN" altLang="zh-CN" sz="3800" b="1" dirty="0" smtClean="0">
                <a:solidFill>
                  <a:srgbClr val="FF0000"/>
                </a:solidFill>
              </a:rPr>
              <a:t>,</a:t>
            </a:r>
            <a:r>
              <a:rPr lang="zh-CN" altLang="zh-CN" sz="3800" b="1" dirty="0">
                <a:solidFill>
                  <a:srgbClr val="FF0000"/>
                </a:solidFill>
              </a:rPr>
              <a:t>就是确定全文的表达</a:t>
            </a:r>
            <a:r>
              <a:rPr lang="zh-CN" altLang="zh-CN" sz="3800" b="1" dirty="0" smtClean="0">
                <a:solidFill>
                  <a:srgbClr val="FF0000"/>
                </a:solidFill>
              </a:rPr>
              <a:t>中心</a:t>
            </a:r>
            <a:endParaRPr lang="en-US" altLang="zh-CN" sz="3800" b="1" dirty="0" smtClean="0">
              <a:solidFill>
                <a:srgbClr val="FF0000"/>
              </a:solidFill>
            </a:endParaRPr>
          </a:p>
          <a:p>
            <a:pPr>
              <a:lnSpc>
                <a:spcPct val="120000"/>
              </a:lnSpc>
            </a:pPr>
            <a:r>
              <a:rPr lang="zh-CN" altLang="zh-CN" sz="3800" b="1" dirty="0" smtClean="0">
                <a:solidFill>
                  <a:srgbClr val="FF0000"/>
                </a:solidFill>
              </a:rPr>
              <a:t>在此</a:t>
            </a:r>
            <a:r>
              <a:rPr lang="zh-CN" altLang="zh-CN" sz="3800" b="1" dirty="0">
                <a:solidFill>
                  <a:srgbClr val="FF0000"/>
                </a:solidFill>
              </a:rPr>
              <a:t>之后,再确定下位论点,即阐发基本论点的若干个小的论点。下位论点最好写出论点句子,使其固定下来。确定下位论点时,应根据论证基本论点(上位论点)的需要选用与上位论点逻辑关系最密切、说服力最强的论据。</a:t>
            </a:r>
          </a:p>
          <a:p>
            <a:pPr marL="0" indent="0">
              <a:lnSpc>
                <a:spcPct val="120000"/>
              </a:lnSpc>
              <a:buNone/>
            </a:pPr>
            <a:r>
              <a:rPr lang="zh-CN" altLang="zh-CN" sz="3800" b="1" dirty="0" smtClean="0">
                <a:solidFill>
                  <a:srgbClr val="FF0000"/>
                </a:solidFill>
              </a:rPr>
              <a:t>2</a:t>
            </a:r>
            <a:r>
              <a:rPr lang="zh-CN" altLang="zh-CN" sz="3800" b="1" dirty="0">
                <a:solidFill>
                  <a:srgbClr val="FF0000"/>
                </a:solidFill>
              </a:rPr>
              <a:t>.选定</a:t>
            </a:r>
            <a:r>
              <a:rPr lang="zh-CN" altLang="zh-CN" sz="3800" b="1" dirty="0" smtClean="0">
                <a:solidFill>
                  <a:srgbClr val="FF0000"/>
                </a:solidFill>
              </a:rPr>
              <a:t>材料</a:t>
            </a:r>
            <a:endParaRPr lang="en-US" altLang="zh-CN" sz="3800" b="1" dirty="0" smtClean="0">
              <a:solidFill>
                <a:srgbClr val="FF0000"/>
              </a:solidFill>
            </a:endParaRPr>
          </a:p>
          <a:p>
            <a:pPr>
              <a:lnSpc>
                <a:spcPct val="120000"/>
              </a:lnSpc>
            </a:pPr>
            <a:r>
              <a:rPr lang="zh-CN" altLang="zh-CN" sz="3800" b="1" dirty="0" smtClean="0">
                <a:solidFill>
                  <a:srgbClr val="FF0000"/>
                </a:solidFill>
              </a:rPr>
              <a:t>选定</a:t>
            </a:r>
            <a:r>
              <a:rPr lang="zh-CN" altLang="zh-CN" sz="3800" b="1" dirty="0">
                <a:solidFill>
                  <a:srgbClr val="FF0000"/>
                </a:solidFill>
              </a:rPr>
              <a:t>材料,就是选定将要写入论文中的材料。此项工作应从收集到的大量材料中选出最能证明观点(上位论点、下位论点)的材料,并将它们作为立论的依据。这些材料,应当少而精。选择和整理材料应当分清主次。在选定材料的过程中,可采取如下几种办法:把选好的材料按问题分开；将证明每个问题的材料划分为一组；每一组的材料按使用的先后次序排列好。经过对材料作上述整理,又使其与论点连在一起,就便于下一步编制提纲</a:t>
            </a:r>
            <a:r>
              <a:rPr lang="zh-CN" altLang="zh-CN" sz="3200" b="1" dirty="0">
                <a:solidFill>
                  <a:srgbClr val="FF0000"/>
                </a:solidFill>
              </a:rPr>
              <a:t>。</a:t>
            </a:r>
          </a:p>
          <a:p>
            <a:pPr>
              <a:lnSpc>
                <a:spcPct val="120000"/>
              </a:lnSpc>
            </a:pPr>
            <a:endParaRPr lang="zh-CN" altLang="en-US" dirty="0"/>
          </a:p>
        </p:txBody>
      </p:sp>
    </p:spTree>
    <p:extLst>
      <p:ext uri="{BB962C8B-B14F-4D97-AF65-F5344CB8AC3E}">
        <p14:creationId xmlns:p14="http://schemas.microsoft.com/office/powerpoint/2010/main" xmlns="" val="385109903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4000" b="1" dirty="0">
                <a:solidFill>
                  <a:srgbClr val="FF0000"/>
                </a:solidFill>
                <a:latin typeface="黑体" panose="02010609060101010101" pitchFamily="49" charset="-122"/>
                <a:ea typeface="黑体" panose="02010609060101010101" pitchFamily="49" charset="-122"/>
              </a:rPr>
              <a:t>四</a:t>
            </a:r>
            <a:r>
              <a:rPr lang="zh-CN" altLang="zh-CN" sz="4000" b="1" dirty="0">
                <a:solidFill>
                  <a:srgbClr val="FF0000"/>
                </a:solidFill>
                <a:latin typeface="黑体" panose="02010609060101010101" pitchFamily="49" charset="-122"/>
                <a:ea typeface="黑体" panose="02010609060101010101" pitchFamily="49" charset="-122"/>
              </a:rPr>
              <a:t>、修命题</a:t>
            </a:r>
            <a:r>
              <a:rPr lang="zh-CN" altLang="en-US" sz="4000" b="1" dirty="0">
                <a:solidFill>
                  <a:srgbClr val="FF0000"/>
                </a:solidFill>
                <a:latin typeface="黑体" panose="02010609060101010101" pitchFamily="49" charset="-122"/>
                <a:ea typeface="黑体" panose="02010609060101010101" pitchFamily="49" charset="-122"/>
              </a:rPr>
              <a:t>：结合论文立意修改一句话命题</a:t>
            </a:r>
            <a:endParaRPr lang="zh-CN" altLang="en-US" sz="4000" dirty="0"/>
          </a:p>
        </p:txBody>
      </p:sp>
      <p:sp>
        <p:nvSpPr>
          <p:cNvPr id="3" name="内容占位符 2"/>
          <p:cNvSpPr>
            <a:spLocks noGrp="1"/>
          </p:cNvSpPr>
          <p:nvPr>
            <p:ph idx="1"/>
          </p:nvPr>
        </p:nvSpPr>
        <p:sp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r>
              <a:rPr lang="zh-CN" altLang="zh-CN" b="1" dirty="0">
                <a:solidFill>
                  <a:srgbClr val="FF0000"/>
                </a:solidFill>
              </a:rPr>
              <a:t>编制提纲</a:t>
            </a:r>
            <a:r>
              <a:rPr lang="zh-CN" altLang="zh-CN" b="1" dirty="0" smtClean="0">
                <a:solidFill>
                  <a:srgbClr val="FF0000"/>
                </a:solidFill>
              </a:rPr>
              <a:t>：</a:t>
            </a:r>
            <a:endParaRPr lang="en-US" altLang="zh-CN" b="1" dirty="0" smtClean="0">
              <a:solidFill>
                <a:srgbClr val="FF0000"/>
              </a:solidFill>
            </a:endParaRPr>
          </a:p>
          <a:p>
            <a:r>
              <a:rPr lang="zh-CN" altLang="zh-CN" b="1" dirty="0" smtClean="0">
                <a:solidFill>
                  <a:srgbClr val="FF0000"/>
                </a:solidFill>
              </a:rPr>
              <a:t>要</a:t>
            </a:r>
            <a:r>
              <a:rPr lang="zh-CN" altLang="zh-CN" b="1" dirty="0">
                <a:solidFill>
                  <a:srgbClr val="FF0000"/>
                </a:solidFill>
              </a:rPr>
              <a:t>编制一份好的一万字左右的法学学术论文提纲,应当注意三个问题</a:t>
            </a:r>
            <a:r>
              <a:rPr lang="zh-CN" altLang="zh-CN" b="1" dirty="0" smtClean="0">
                <a:solidFill>
                  <a:srgbClr val="FF0000"/>
                </a:solidFill>
              </a:rPr>
              <a:t>:</a:t>
            </a:r>
            <a:endParaRPr lang="en-US" altLang="zh-CN" b="1" dirty="0" smtClean="0">
              <a:solidFill>
                <a:srgbClr val="FF0000"/>
              </a:solidFill>
            </a:endParaRPr>
          </a:p>
          <a:p>
            <a:r>
              <a:rPr lang="zh-CN" altLang="zh-CN" b="1" dirty="0" smtClean="0">
                <a:solidFill>
                  <a:srgbClr val="FF0000"/>
                </a:solidFill>
              </a:rPr>
              <a:t>1</a:t>
            </a:r>
            <a:r>
              <a:rPr lang="zh-CN" altLang="zh-CN" b="1" dirty="0">
                <a:solidFill>
                  <a:srgbClr val="FF0000"/>
                </a:solidFill>
              </a:rPr>
              <a:t>.有合理的项目</a:t>
            </a:r>
          </a:p>
          <a:p>
            <a:pPr marL="0" indent="0">
              <a:buNone/>
            </a:pPr>
            <a:r>
              <a:rPr lang="zh-CN" altLang="zh-CN" b="1" dirty="0" smtClean="0">
                <a:solidFill>
                  <a:srgbClr val="FF0000"/>
                </a:solidFill>
              </a:rPr>
              <a:t>一般</a:t>
            </a:r>
            <a:r>
              <a:rPr lang="zh-CN" altLang="zh-CN" b="1" dirty="0">
                <a:solidFill>
                  <a:srgbClr val="FF0000"/>
                </a:solidFill>
              </a:rPr>
              <a:t>在法学论文题目之下,编制出两个或三个层次的小项目。例如,写明:第一,题目(中心论点)；第二,三至四个分论点(下位论点)；第三,一至四个论据。第二和第三项的写法,既可用标题写法,即用简要语言,以标题的形式把该部分内容概括出来；又可用句子的写法,即用一个比较能表达完整意思的句式把该部分的内容概括出来。两者各有所长,各人可视自己的需要择一。</a:t>
            </a:r>
          </a:p>
          <a:p>
            <a:endParaRPr lang="zh-CN" altLang="en-US" dirty="0"/>
          </a:p>
        </p:txBody>
      </p:sp>
    </p:spTree>
    <p:extLst>
      <p:ext uri="{BB962C8B-B14F-4D97-AF65-F5344CB8AC3E}">
        <p14:creationId xmlns:p14="http://schemas.microsoft.com/office/powerpoint/2010/main" xmlns="" val="15585857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en-US" altLang="zh-CN" b="1" dirty="0" smtClean="0"/>
              <a:t/>
            </a:r>
            <a:br>
              <a:rPr lang="en-US" altLang="zh-CN" b="1" dirty="0" smtClean="0"/>
            </a:br>
            <a:r>
              <a:rPr lang="zh-CN" altLang="zh-CN" b="1" dirty="0" smtClean="0">
                <a:solidFill>
                  <a:srgbClr val="FF0000"/>
                </a:solidFill>
                <a:latin typeface="黑体" panose="02010609060101010101" pitchFamily="49" charset="-122"/>
                <a:ea typeface="黑体" panose="02010609060101010101" pitchFamily="49" charset="-122"/>
              </a:rPr>
              <a:t>好的</a:t>
            </a:r>
            <a:r>
              <a:rPr lang="zh-CN" altLang="zh-CN" b="1" dirty="0">
                <a:solidFill>
                  <a:srgbClr val="FF0000"/>
                </a:solidFill>
                <a:latin typeface="黑体" panose="02010609060101010101" pitchFamily="49" charset="-122"/>
                <a:ea typeface="黑体" panose="02010609060101010101" pitchFamily="49" charset="-122"/>
              </a:rPr>
              <a:t>文章都是改出来的！</a:t>
            </a:r>
            <a:br>
              <a:rPr lang="zh-CN" altLang="zh-CN" b="1" dirty="0">
                <a:solidFill>
                  <a:srgbClr val="FF0000"/>
                </a:solidFill>
                <a:latin typeface="黑体" panose="02010609060101010101" pitchFamily="49" charset="-122"/>
                <a:ea typeface="黑体" panose="02010609060101010101" pitchFamily="49" charset="-122"/>
              </a:rPr>
            </a:br>
            <a:r>
              <a:rPr lang="zh-CN" altLang="zh-CN" b="1" dirty="0" smtClean="0">
                <a:solidFill>
                  <a:srgbClr val="FF0000"/>
                </a:solidFill>
                <a:latin typeface="黑体" panose="02010609060101010101" pitchFamily="49" charset="-122"/>
                <a:ea typeface="黑体" panose="02010609060101010101" pitchFamily="49" charset="-122"/>
              </a:rPr>
              <a:t>修改</a:t>
            </a:r>
            <a:r>
              <a:rPr lang="zh-CN" altLang="en-US" b="1" dirty="0" smtClean="0">
                <a:solidFill>
                  <a:srgbClr val="FF0000"/>
                </a:solidFill>
                <a:latin typeface="黑体" panose="02010609060101010101" pitchFamily="49" charset="-122"/>
                <a:ea typeface="黑体" panose="02010609060101010101" pitchFamily="49" charset="-122"/>
              </a:rPr>
              <a:t>的</a:t>
            </a:r>
            <a:r>
              <a:rPr lang="zh-CN" altLang="zh-CN" b="1" dirty="0" smtClean="0">
                <a:solidFill>
                  <a:srgbClr val="FF0000"/>
                </a:solidFill>
                <a:latin typeface="黑体" panose="02010609060101010101" pitchFamily="49" charset="-122"/>
                <a:ea typeface="黑体" panose="02010609060101010101" pitchFamily="49" charset="-122"/>
              </a:rPr>
              <a:t>重要</a:t>
            </a:r>
            <a:r>
              <a:rPr lang="zh-CN" altLang="zh-CN" b="1" dirty="0">
                <a:solidFill>
                  <a:srgbClr val="FF0000"/>
                </a:solidFill>
                <a:latin typeface="黑体" panose="02010609060101010101" pitchFamily="49" charset="-122"/>
                <a:ea typeface="黑体" panose="02010609060101010101" pitchFamily="49" charset="-122"/>
              </a:rPr>
              <a:t>意义</a:t>
            </a:r>
            <a:r>
              <a:rPr lang="en-US" altLang="zh-CN" b="1" dirty="0">
                <a:solidFill>
                  <a:srgbClr val="FF0000"/>
                </a:solidFill>
                <a:latin typeface="黑体" panose="02010609060101010101" pitchFamily="49" charset="-122"/>
                <a:ea typeface="黑体" panose="02010609060101010101" pitchFamily="49" charset="-122"/>
              </a:rPr>
              <a:t>:</a:t>
            </a:r>
            <a:r>
              <a:rPr lang="zh-CN" altLang="zh-CN" b="1" dirty="0">
                <a:solidFill>
                  <a:srgbClr val="FF0000"/>
                </a:solidFill>
                <a:latin typeface="黑体" panose="02010609060101010101" pitchFamily="49" charset="-122"/>
                <a:ea typeface="黑体" panose="02010609060101010101" pitchFamily="49" charset="-122"/>
              </a:rPr>
              <a:t/>
            </a:r>
            <a:br>
              <a:rPr lang="zh-CN" altLang="zh-CN" b="1" dirty="0">
                <a:solidFill>
                  <a:srgbClr val="FF0000"/>
                </a:solidFill>
                <a:latin typeface="黑体" panose="02010609060101010101" pitchFamily="49" charset="-122"/>
                <a:ea typeface="黑体" panose="02010609060101010101" pitchFamily="49" charset="-122"/>
              </a:rPr>
            </a:br>
            <a:endParaRPr lang="zh-CN" altLang="en-US" b="1" dirty="0">
              <a:solidFill>
                <a:srgbClr val="FF0000"/>
              </a:solidFill>
              <a:latin typeface="黑体" panose="02010609060101010101" pitchFamily="49" charset="-122"/>
              <a:ea typeface="黑体" panose="02010609060101010101" pitchFamily="49" charset="-122"/>
            </a:endParaRPr>
          </a:p>
        </p:txBody>
      </p:sp>
      <p:sp>
        <p:nvSpPr>
          <p:cNvPr id="3" name="内容占位符 2"/>
          <p:cNvSpPr>
            <a:spLocks noGrp="1"/>
          </p:cNvSpPr>
          <p:nvPr>
            <p:ph sz="half" idx="1"/>
          </p:nvPr>
        </p:nvSpPr>
        <p:spPr/>
        <p:txBody>
          <a:bodyPr>
            <a:normAutofit/>
          </a:bodyPr>
          <a:lstStyle/>
          <a:p>
            <a:r>
              <a:rPr lang="en-US" altLang="zh-CN" sz="4000" b="1" dirty="0">
                <a:solidFill>
                  <a:srgbClr val="FF0000"/>
                </a:solidFill>
              </a:rPr>
              <a:t>1.</a:t>
            </a:r>
            <a:r>
              <a:rPr lang="zh-CN" altLang="zh-CN" sz="4000" b="1" dirty="0">
                <a:solidFill>
                  <a:srgbClr val="FF0000"/>
                </a:solidFill>
              </a:rPr>
              <a:t>能更加深刻地反映自己对客观事物的认识</a:t>
            </a:r>
            <a:r>
              <a:rPr lang="en-US" altLang="zh-CN" sz="4000" b="1" dirty="0">
                <a:solidFill>
                  <a:srgbClr val="FF0000"/>
                </a:solidFill>
              </a:rPr>
              <a:t>,</a:t>
            </a:r>
            <a:r>
              <a:rPr lang="zh-CN" altLang="zh-CN" sz="4000" b="1" dirty="0">
                <a:solidFill>
                  <a:srgbClr val="FF0000"/>
                </a:solidFill>
              </a:rPr>
              <a:t>经过修改</a:t>
            </a:r>
            <a:r>
              <a:rPr lang="en-US" altLang="zh-CN" sz="4000" b="1" dirty="0">
                <a:solidFill>
                  <a:srgbClr val="FF0000"/>
                </a:solidFill>
              </a:rPr>
              <a:t>,</a:t>
            </a:r>
            <a:r>
              <a:rPr lang="zh-CN" altLang="zh-CN" sz="4000" b="1" dirty="0">
                <a:solidFill>
                  <a:srgbClr val="FF0000"/>
                </a:solidFill>
              </a:rPr>
              <a:t>能促使自己一次或多次地讨论文中的某个或某几个问题</a:t>
            </a:r>
            <a:r>
              <a:rPr lang="en-US" altLang="zh-CN" sz="4000" b="1" dirty="0">
                <a:solidFill>
                  <a:srgbClr val="FF0000"/>
                </a:solidFill>
              </a:rPr>
              <a:t>,</a:t>
            </a:r>
            <a:r>
              <a:rPr lang="zh-CN" altLang="zh-CN" sz="4000" b="1" dirty="0">
                <a:solidFill>
                  <a:srgbClr val="FF0000"/>
                </a:solidFill>
              </a:rPr>
              <a:t>进行思索</a:t>
            </a:r>
            <a:r>
              <a:rPr lang="en-US" altLang="zh-CN" sz="4000" b="1" dirty="0">
                <a:solidFill>
                  <a:srgbClr val="FF0000"/>
                </a:solidFill>
              </a:rPr>
              <a:t>,</a:t>
            </a:r>
            <a:r>
              <a:rPr lang="zh-CN" altLang="zh-CN" sz="4000" b="1" dirty="0">
                <a:solidFill>
                  <a:srgbClr val="FF0000"/>
                </a:solidFill>
              </a:rPr>
              <a:t>使认识进一步深化。</a:t>
            </a:r>
            <a:endParaRPr lang="zh-CN" altLang="zh-CN" sz="4000" dirty="0">
              <a:solidFill>
                <a:srgbClr val="FF0000"/>
              </a:solidFill>
            </a:endParaRPr>
          </a:p>
          <a:p>
            <a:endParaRPr lang="zh-CN" altLang="en-US" sz="4000" dirty="0"/>
          </a:p>
        </p:txBody>
      </p:sp>
      <p:sp>
        <p:nvSpPr>
          <p:cNvPr id="4" name="内容占位符 3"/>
          <p:cNvSpPr>
            <a:spLocks noGrp="1"/>
          </p:cNvSpPr>
          <p:nvPr>
            <p:ph sz="half" idx="2"/>
          </p:nvPr>
        </p:nvSpPr>
        <p:spPr/>
        <p:txBody>
          <a:bodyPr>
            <a:normAutofit/>
          </a:bodyPr>
          <a:lstStyle/>
          <a:p>
            <a:r>
              <a:rPr lang="en-US" altLang="zh-CN" sz="3600" b="1" dirty="0">
                <a:solidFill>
                  <a:srgbClr val="FF0000"/>
                </a:solidFill>
              </a:rPr>
              <a:t>2.</a:t>
            </a:r>
            <a:r>
              <a:rPr lang="zh-CN" altLang="zh-CN" sz="3600" b="1" dirty="0">
                <a:solidFill>
                  <a:srgbClr val="FF0000"/>
                </a:solidFill>
              </a:rPr>
              <a:t>能更准确地表达自己对事物的认识。因为</a:t>
            </a:r>
            <a:r>
              <a:rPr lang="en-US" altLang="zh-CN" sz="3600" b="1" dirty="0">
                <a:solidFill>
                  <a:srgbClr val="FF0000"/>
                </a:solidFill>
              </a:rPr>
              <a:t>,</a:t>
            </a:r>
            <a:r>
              <a:rPr lang="zh-CN" altLang="zh-CN" sz="3600" b="1" dirty="0">
                <a:solidFill>
                  <a:srgbClr val="FF0000"/>
                </a:solidFill>
              </a:rPr>
              <a:t>在修改过程中</a:t>
            </a:r>
            <a:r>
              <a:rPr lang="en-US" altLang="zh-CN" sz="3600" b="1" dirty="0">
                <a:solidFill>
                  <a:srgbClr val="FF0000"/>
                </a:solidFill>
              </a:rPr>
              <a:t>,</a:t>
            </a:r>
            <a:r>
              <a:rPr lang="zh-CN" altLang="zh-CN" sz="3600" b="1" dirty="0">
                <a:solidFill>
                  <a:srgbClr val="FF0000"/>
                </a:solidFill>
              </a:rPr>
              <a:t>自己对草稿中的某些字、句、段进行推敲和修改</a:t>
            </a:r>
            <a:r>
              <a:rPr lang="en-US" altLang="zh-CN" sz="3600" b="1" dirty="0">
                <a:solidFill>
                  <a:srgbClr val="FF0000"/>
                </a:solidFill>
              </a:rPr>
              <a:t>,</a:t>
            </a:r>
            <a:r>
              <a:rPr lang="zh-CN" altLang="zh-CN" sz="3600" b="1" dirty="0">
                <a:solidFill>
                  <a:srgbClr val="FF0000"/>
                </a:solidFill>
              </a:rPr>
              <a:t>使论文表达的意思更准确</a:t>
            </a:r>
            <a:r>
              <a:rPr lang="en-US" altLang="zh-CN" sz="3600" b="1" dirty="0">
                <a:solidFill>
                  <a:srgbClr val="FF0000"/>
                </a:solidFill>
              </a:rPr>
              <a:t>,</a:t>
            </a:r>
            <a:r>
              <a:rPr lang="zh-CN" altLang="zh-CN" sz="3600" b="1" dirty="0">
                <a:solidFill>
                  <a:srgbClr val="FF0000"/>
                </a:solidFill>
              </a:rPr>
              <a:t>亦即更准确地表达了自己对客观事物的认识。</a:t>
            </a:r>
            <a:endParaRPr lang="zh-CN" altLang="en-US" sz="3600" dirty="0">
              <a:solidFill>
                <a:srgbClr val="FF0000"/>
              </a:solidFill>
            </a:endParaRPr>
          </a:p>
        </p:txBody>
      </p:sp>
    </p:spTree>
    <p:extLst>
      <p:ext uri="{BB962C8B-B14F-4D97-AF65-F5344CB8AC3E}">
        <p14:creationId xmlns:p14="http://schemas.microsoft.com/office/powerpoint/2010/main" xmlns="" val="86519735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4000" b="1" dirty="0">
                <a:solidFill>
                  <a:srgbClr val="FF0000"/>
                </a:solidFill>
                <a:latin typeface="黑体" panose="02010609060101010101" pitchFamily="49" charset="-122"/>
                <a:ea typeface="黑体" panose="02010609060101010101" pitchFamily="49" charset="-122"/>
              </a:rPr>
              <a:t>四</a:t>
            </a:r>
            <a:r>
              <a:rPr lang="zh-CN" altLang="zh-CN" sz="4000" b="1" dirty="0">
                <a:solidFill>
                  <a:srgbClr val="FF0000"/>
                </a:solidFill>
                <a:latin typeface="黑体" panose="02010609060101010101" pitchFamily="49" charset="-122"/>
                <a:ea typeface="黑体" panose="02010609060101010101" pitchFamily="49" charset="-122"/>
              </a:rPr>
              <a:t>、修命题</a:t>
            </a:r>
            <a:r>
              <a:rPr lang="zh-CN" altLang="en-US" sz="4000" b="1" dirty="0">
                <a:solidFill>
                  <a:srgbClr val="FF0000"/>
                </a:solidFill>
                <a:latin typeface="黑体" panose="02010609060101010101" pitchFamily="49" charset="-122"/>
                <a:ea typeface="黑体" panose="02010609060101010101" pitchFamily="49" charset="-122"/>
              </a:rPr>
              <a:t>：结合论文立意修改一句话命题</a:t>
            </a:r>
            <a:endParaRPr lang="zh-CN" altLang="en-US" sz="4000" dirty="0"/>
          </a:p>
        </p:txBody>
      </p:sp>
      <p:sp>
        <p:nvSpPr>
          <p:cNvPr id="3" name="内容占位符 2"/>
          <p:cNvSpPr>
            <a:spLocks noGrp="1"/>
          </p:cNvSpPr>
          <p:nvPr>
            <p:ph idx="1"/>
          </p:nvPr>
        </p:nvSpPr>
        <p:spPr/>
        <p:txBody>
          <a:bodyPr>
            <a:normAutofit fontScale="92500"/>
          </a:bodyPr>
          <a:lstStyle/>
          <a:p>
            <a:r>
              <a:rPr lang="zh-CN" altLang="zh-CN" sz="3200" b="1" dirty="0">
                <a:solidFill>
                  <a:srgbClr val="FF0000"/>
                </a:solidFill>
              </a:rPr>
              <a:t>2.采用有效地编制论文提纲的</a:t>
            </a:r>
            <a:r>
              <a:rPr lang="zh-CN" altLang="zh-CN" sz="3200" b="1" dirty="0" smtClean="0">
                <a:solidFill>
                  <a:srgbClr val="FF0000"/>
                </a:solidFill>
              </a:rPr>
              <a:t>方法</a:t>
            </a:r>
            <a:r>
              <a:rPr lang="zh-CN" altLang="en-US" sz="3200" b="1" dirty="0" smtClean="0">
                <a:solidFill>
                  <a:srgbClr val="FF0000"/>
                </a:solidFill>
              </a:rPr>
              <a:t>，</a:t>
            </a:r>
            <a:r>
              <a:rPr lang="zh-CN" altLang="zh-CN" sz="3200" b="1" dirty="0" smtClean="0">
                <a:solidFill>
                  <a:srgbClr val="FF0000"/>
                </a:solidFill>
              </a:rPr>
              <a:t>其</a:t>
            </a:r>
            <a:r>
              <a:rPr lang="zh-CN" altLang="zh-CN" sz="3200" b="1" dirty="0">
                <a:solidFill>
                  <a:srgbClr val="FF0000"/>
                </a:solidFill>
              </a:rPr>
              <a:t>方法主要是</a:t>
            </a:r>
            <a:r>
              <a:rPr lang="zh-CN" altLang="zh-CN" sz="3200" b="1" dirty="0" smtClean="0">
                <a:solidFill>
                  <a:srgbClr val="FF0000"/>
                </a:solidFill>
              </a:rPr>
              <a:t>:</a:t>
            </a:r>
            <a:endParaRPr lang="en-US" altLang="zh-CN" sz="3200" b="1" dirty="0" smtClean="0">
              <a:solidFill>
                <a:srgbClr val="FF0000"/>
              </a:solidFill>
            </a:endParaRPr>
          </a:p>
          <a:p>
            <a:r>
              <a:rPr lang="zh-CN" altLang="zh-CN" sz="3200" b="1" dirty="0" smtClean="0">
                <a:solidFill>
                  <a:srgbClr val="FF0000"/>
                </a:solidFill>
              </a:rPr>
              <a:t>(</a:t>
            </a:r>
            <a:r>
              <a:rPr lang="zh-CN" altLang="zh-CN" sz="3200" b="1" dirty="0">
                <a:solidFill>
                  <a:srgbClr val="FF0000"/>
                </a:solidFill>
              </a:rPr>
              <a:t>1</a:t>
            </a:r>
            <a:r>
              <a:rPr lang="zh-CN" altLang="zh-CN" sz="3200" b="1" dirty="0" smtClean="0">
                <a:solidFill>
                  <a:srgbClr val="FF0000"/>
                </a:solidFill>
              </a:rPr>
              <a:t>)</a:t>
            </a:r>
            <a:r>
              <a:rPr lang="zh-CN" altLang="en-US" sz="3200" b="1" dirty="0" smtClean="0">
                <a:solidFill>
                  <a:srgbClr val="FF0000"/>
                </a:solidFill>
              </a:rPr>
              <a:t>根据命题</a:t>
            </a:r>
            <a:r>
              <a:rPr lang="zh-CN" altLang="zh-CN" sz="3200" b="1" dirty="0" smtClean="0">
                <a:solidFill>
                  <a:srgbClr val="FF0000"/>
                </a:solidFill>
              </a:rPr>
              <a:t>拟定</a:t>
            </a:r>
            <a:r>
              <a:rPr lang="zh-CN" altLang="zh-CN" sz="3200" b="1" dirty="0">
                <a:solidFill>
                  <a:srgbClr val="FF0000"/>
                </a:solidFill>
              </a:rPr>
              <a:t>标题,即自己给论文起名字。它要求标题能传内容之神,名副其实,使读者看了一眼便知:论文所概括的全文主要内容。</a:t>
            </a:r>
          </a:p>
          <a:p>
            <a:r>
              <a:rPr lang="zh-CN" altLang="zh-CN" sz="3200" b="1" dirty="0">
                <a:solidFill>
                  <a:srgbClr val="FF0000"/>
                </a:solidFill>
              </a:rPr>
              <a:t>(2</a:t>
            </a:r>
            <a:r>
              <a:rPr lang="zh-CN" altLang="zh-CN" sz="3200" b="1" dirty="0" smtClean="0">
                <a:solidFill>
                  <a:srgbClr val="FF0000"/>
                </a:solidFill>
              </a:rPr>
              <a:t>)</a:t>
            </a:r>
            <a:r>
              <a:rPr lang="zh-CN" altLang="en-US" sz="3200" b="1" dirty="0" smtClean="0">
                <a:solidFill>
                  <a:srgbClr val="FF0000"/>
                </a:solidFill>
              </a:rPr>
              <a:t>根据命题</a:t>
            </a:r>
            <a:r>
              <a:rPr lang="zh-CN" altLang="zh-CN" sz="3200" b="1" dirty="0" smtClean="0">
                <a:solidFill>
                  <a:srgbClr val="FF0000"/>
                </a:solidFill>
              </a:rPr>
              <a:t>考虑</a:t>
            </a:r>
            <a:r>
              <a:rPr lang="zh-CN" altLang="zh-CN" sz="3200" b="1" dirty="0">
                <a:solidFill>
                  <a:srgbClr val="FF0000"/>
                </a:solidFill>
              </a:rPr>
              <a:t>构篇大小和顺序安排,既考虑全篇从哪几个方面,或按什么顺序展开、阐述基本论点(全文的逻辑结构框架)；又逐个安排每个下位论点,再依次考虑每个段的安排,把准备使用的材料按构思的顺序标上序码并排列好,以备行文时使用。</a:t>
            </a:r>
          </a:p>
          <a:p>
            <a:r>
              <a:rPr lang="zh-CN" altLang="zh-CN" sz="3200" b="1" dirty="0">
                <a:solidFill>
                  <a:srgbClr val="FF0000"/>
                </a:solidFill>
              </a:rPr>
              <a:t>(3</a:t>
            </a:r>
            <a:r>
              <a:rPr lang="zh-CN" altLang="zh-CN" sz="3200" b="1" dirty="0" smtClean="0">
                <a:solidFill>
                  <a:srgbClr val="FF0000"/>
                </a:solidFill>
              </a:rPr>
              <a:t>)</a:t>
            </a:r>
            <a:r>
              <a:rPr lang="zh-CN" altLang="en-US" sz="3200" b="1" dirty="0" smtClean="0">
                <a:solidFill>
                  <a:srgbClr val="FF0000"/>
                </a:solidFill>
              </a:rPr>
              <a:t>根据命题</a:t>
            </a:r>
            <a:r>
              <a:rPr lang="zh-CN" altLang="zh-CN" sz="3200" b="1" dirty="0" smtClean="0">
                <a:solidFill>
                  <a:srgbClr val="FF0000"/>
                </a:solidFill>
              </a:rPr>
              <a:t>全面</a:t>
            </a:r>
            <a:r>
              <a:rPr lang="zh-CN" altLang="zh-CN" sz="3200" b="1" dirty="0">
                <a:solidFill>
                  <a:srgbClr val="FF0000"/>
                </a:solidFill>
              </a:rPr>
              <a:t>、反复地检查提纲,作必要的增、减或调整。</a:t>
            </a:r>
          </a:p>
          <a:p>
            <a:endParaRPr lang="zh-CN" altLang="zh-CN" sz="3200" b="1" dirty="0">
              <a:solidFill>
                <a:srgbClr val="FF0000"/>
              </a:solidFill>
            </a:endParaRPr>
          </a:p>
          <a:p>
            <a:endParaRPr lang="zh-CN" altLang="en-US" dirty="0"/>
          </a:p>
        </p:txBody>
      </p:sp>
    </p:spTree>
    <p:extLst>
      <p:ext uri="{BB962C8B-B14F-4D97-AF65-F5344CB8AC3E}">
        <p14:creationId xmlns:p14="http://schemas.microsoft.com/office/powerpoint/2010/main" xmlns="" val="216927832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4000" b="1" dirty="0">
                <a:solidFill>
                  <a:srgbClr val="FF0000"/>
                </a:solidFill>
                <a:latin typeface="黑体" panose="02010609060101010101" pitchFamily="49" charset="-122"/>
                <a:ea typeface="黑体" panose="02010609060101010101" pitchFamily="49" charset="-122"/>
              </a:rPr>
              <a:t>四</a:t>
            </a:r>
            <a:r>
              <a:rPr lang="zh-CN" altLang="zh-CN" sz="4000" b="1" dirty="0">
                <a:solidFill>
                  <a:srgbClr val="FF0000"/>
                </a:solidFill>
                <a:latin typeface="黑体" panose="02010609060101010101" pitchFamily="49" charset="-122"/>
                <a:ea typeface="黑体" panose="02010609060101010101" pitchFamily="49" charset="-122"/>
              </a:rPr>
              <a:t>、修命题</a:t>
            </a:r>
            <a:r>
              <a:rPr lang="zh-CN" altLang="en-US" sz="4000" b="1" dirty="0">
                <a:solidFill>
                  <a:srgbClr val="FF0000"/>
                </a:solidFill>
                <a:latin typeface="黑体" panose="02010609060101010101" pitchFamily="49" charset="-122"/>
                <a:ea typeface="黑体" panose="02010609060101010101" pitchFamily="49" charset="-122"/>
              </a:rPr>
              <a:t>：结合论文立意修改一句话命题</a:t>
            </a:r>
            <a:endParaRPr lang="zh-CN" altLang="en-US" sz="4000" dirty="0"/>
          </a:p>
        </p:txBody>
      </p:sp>
      <p:sp>
        <p:nvSpPr>
          <p:cNvPr id="3" name="内容占位符 2"/>
          <p:cNvSpPr>
            <a:spLocks noGrp="1"/>
          </p:cNvSpPr>
          <p:nvPr>
            <p:ph idx="1"/>
          </p:nvPr>
        </p:nvSpPr>
        <p:spPr/>
        <p:txBody>
          <a:bodyPr/>
          <a:lstStyle/>
          <a:p>
            <a:r>
              <a:rPr lang="zh-CN" altLang="zh-CN" sz="4000" b="1" dirty="0">
                <a:solidFill>
                  <a:srgbClr val="FF0000"/>
                </a:solidFill>
              </a:rPr>
              <a:t>3.编写内容详简适当的论文</a:t>
            </a:r>
            <a:r>
              <a:rPr lang="zh-CN" altLang="zh-CN" sz="4000" b="1" dirty="0" smtClean="0">
                <a:solidFill>
                  <a:srgbClr val="FF0000"/>
                </a:solidFill>
              </a:rPr>
              <a:t>提纲</a:t>
            </a:r>
            <a:endParaRPr lang="en-US" altLang="zh-CN" sz="4000" b="1" dirty="0" smtClean="0">
              <a:solidFill>
                <a:srgbClr val="FF0000"/>
              </a:solidFill>
            </a:endParaRPr>
          </a:p>
          <a:p>
            <a:r>
              <a:rPr lang="zh-CN" altLang="zh-CN" sz="4000" b="1" dirty="0" smtClean="0">
                <a:solidFill>
                  <a:srgbClr val="FF0000"/>
                </a:solidFill>
              </a:rPr>
              <a:t>提纲</a:t>
            </a:r>
            <a:r>
              <a:rPr lang="zh-CN" altLang="zh-CN" sz="4000" b="1" dirty="0">
                <a:solidFill>
                  <a:srgbClr val="FF0000"/>
                </a:solidFill>
              </a:rPr>
              <a:t>分简单提纲和详细提纲两种。简单提纲的内容只包括论文题目、下位论点,详细提纲除此之外还包括论证下位论点的各种证据。一般说来,宜编制详细提纲。因为编制这种提纲,一则能帮助自己全面地进行谋篇布局,二则能帮助自己在写作过程中有条不紊地进行。</a:t>
            </a:r>
          </a:p>
          <a:p>
            <a:endParaRPr lang="zh-CN" altLang="en-US" dirty="0"/>
          </a:p>
        </p:txBody>
      </p:sp>
    </p:spTree>
    <p:extLst>
      <p:ext uri="{BB962C8B-B14F-4D97-AF65-F5344CB8AC3E}">
        <p14:creationId xmlns:p14="http://schemas.microsoft.com/office/powerpoint/2010/main" xmlns="" val="281738102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en-US" altLang="zh-CN" b="1" dirty="0" smtClean="0">
                <a:solidFill>
                  <a:srgbClr val="FF0000"/>
                </a:solidFill>
                <a:latin typeface="黑体" panose="02010609060101010101" pitchFamily="49" charset="-122"/>
                <a:ea typeface="黑体" panose="02010609060101010101" pitchFamily="49" charset="-122"/>
              </a:rPr>
              <a:t/>
            </a:r>
            <a:br>
              <a:rPr lang="en-US" altLang="zh-CN" b="1" dirty="0" smtClean="0">
                <a:solidFill>
                  <a:srgbClr val="FF0000"/>
                </a:solidFill>
                <a:latin typeface="黑体" panose="02010609060101010101" pitchFamily="49" charset="-122"/>
                <a:ea typeface="黑体" panose="02010609060101010101" pitchFamily="49" charset="-122"/>
              </a:rPr>
            </a:br>
            <a:r>
              <a:rPr lang="zh-CN" altLang="en-US" b="1" dirty="0" smtClean="0">
                <a:solidFill>
                  <a:srgbClr val="FF0000"/>
                </a:solidFill>
                <a:latin typeface="黑体" panose="02010609060101010101" pitchFamily="49" charset="-122"/>
                <a:ea typeface="黑体" panose="02010609060101010101" pitchFamily="49" charset="-122"/>
              </a:rPr>
              <a:t>五</a:t>
            </a:r>
            <a:r>
              <a:rPr lang="zh-CN" altLang="zh-CN" b="1" dirty="0">
                <a:solidFill>
                  <a:srgbClr val="FF0000"/>
                </a:solidFill>
                <a:latin typeface="黑体" panose="02010609060101010101" pitchFamily="49" charset="-122"/>
                <a:ea typeface="黑体" panose="02010609060101010101" pitchFamily="49" charset="-122"/>
              </a:rPr>
              <a:t>、修</a:t>
            </a:r>
            <a:r>
              <a:rPr lang="zh-CN" altLang="en-US" b="1" dirty="0" smtClean="0">
                <a:solidFill>
                  <a:srgbClr val="FF0000"/>
                </a:solidFill>
                <a:latin typeface="黑体" panose="02010609060101010101" pitchFamily="49" charset="-122"/>
                <a:ea typeface="黑体" panose="02010609060101010101" pitchFamily="49" charset="-122"/>
              </a:rPr>
              <a:t>逻辑：修改论文论证逻辑理路和自洽性</a:t>
            </a:r>
            <a:r>
              <a:rPr lang="en-US" altLang="zh-CN" b="1" dirty="0">
                <a:solidFill>
                  <a:srgbClr val="FF0000"/>
                </a:solidFill>
                <a:latin typeface="黑体" panose="02010609060101010101" pitchFamily="49" charset="-122"/>
                <a:ea typeface="黑体" panose="02010609060101010101" pitchFamily="49" charset="-122"/>
              </a:rPr>
              <a:t/>
            </a:r>
            <a:br>
              <a:rPr lang="en-US" altLang="zh-CN" b="1" dirty="0">
                <a:solidFill>
                  <a:srgbClr val="FF0000"/>
                </a:solidFill>
                <a:latin typeface="黑体" panose="02010609060101010101" pitchFamily="49" charset="-122"/>
                <a:ea typeface="黑体" panose="02010609060101010101" pitchFamily="49" charset="-122"/>
              </a:rPr>
            </a:br>
            <a:endParaRPr lang="zh-CN" altLang="en-US" dirty="0"/>
          </a:p>
        </p:txBody>
      </p:sp>
      <p:sp>
        <p:nvSpPr>
          <p:cNvPr id="3" name="内容占位符 2"/>
          <p:cNvSpPr>
            <a:spLocks noGrp="1"/>
          </p:cNvSpPr>
          <p:nvPr>
            <p:ph idx="1"/>
          </p:nvPr>
        </p:nvSpPr>
        <p:spPr/>
        <p:txBody>
          <a:bodyPr/>
          <a:lstStyle/>
          <a:p>
            <a:pPr>
              <a:lnSpc>
                <a:spcPct val="100000"/>
              </a:lnSpc>
              <a:spcBef>
                <a:spcPct val="0"/>
              </a:spcBef>
              <a:buNone/>
            </a:pPr>
            <a:r>
              <a:rPr lang="zh-CN" altLang="zh-CN" b="1" dirty="0">
                <a:solidFill>
                  <a:srgbClr val="FF0000"/>
                </a:solidFill>
                <a:latin typeface="Arial" panose="020B0604020202020204" pitchFamily="34" charset="0"/>
              </a:rPr>
              <a:t>文笔的要求与逻辑一致性</a:t>
            </a:r>
          </a:p>
          <a:p>
            <a:pPr>
              <a:lnSpc>
                <a:spcPct val="100000"/>
              </a:lnSpc>
              <a:spcBef>
                <a:spcPct val="0"/>
              </a:spcBef>
              <a:buNone/>
            </a:pPr>
            <a:r>
              <a:rPr lang="zh-CN" altLang="zh-CN" b="1" dirty="0">
                <a:solidFill>
                  <a:srgbClr val="FF0000"/>
                </a:solidFill>
                <a:latin typeface="Arial" panose="020B0604020202020204" pitchFamily="34" charset="0"/>
              </a:rPr>
              <a:t>    辩证法的体现——论文的论证逻辑</a:t>
            </a:r>
          </a:p>
          <a:p>
            <a:pPr>
              <a:lnSpc>
                <a:spcPct val="100000"/>
              </a:lnSpc>
              <a:spcBef>
                <a:spcPct val="0"/>
              </a:spcBef>
              <a:buNone/>
            </a:pPr>
            <a:r>
              <a:rPr lang="zh-CN" altLang="zh-CN" b="1" dirty="0">
                <a:solidFill>
                  <a:srgbClr val="FF0000"/>
                </a:solidFill>
                <a:latin typeface="Arial" panose="020B0604020202020204" pitchFamily="34" charset="0"/>
              </a:rPr>
              <a:t>　　</a:t>
            </a:r>
          </a:p>
          <a:p>
            <a:pPr>
              <a:lnSpc>
                <a:spcPct val="100000"/>
              </a:lnSpc>
              <a:spcBef>
                <a:spcPct val="0"/>
              </a:spcBef>
              <a:buNone/>
            </a:pPr>
            <a:r>
              <a:rPr lang="zh-CN" altLang="zh-CN" b="1" dirty="0">
                <a:solidFill>
                  <a:srgbClr val="FF0000"/>
                </a:solidFill>
                <a:latin typeface="Arial" panose="020B0604020202020204" pitchFamily="34" charset="0"/>
              </a:rPr>
              <a:t>文章是写给正常人看的，应该符合正常人的思维方式。</a:t>
            </a:r>
          </a:p>
          <a:p>
            <a:pPr>
              <a:lnSpc>
                <a:spcPct val="100000"/>
              </a:lnSpc>
              <a:spcBef>
                <a:spcPct val="0"/>
              </a:spcBef>
              <a:buNone/>
            </a:pPr>
            <a:r>
              <a:rPr lang="zh-CN" altLang="zh-CN" b="1" dirty="0">
                <a:solidFill>
                  <a:srgbClr val="FF0000"/>
                </a:solidFill>
                <a:latin typeface="Arial" panose="020B0604020202020204" pitchFamily="34" charset="0"/>
              </a:rPr>
              <a:t>　　1、文笔的要求：简洁明快，读来一气呵成，注重突显个人表述方式的个性。可以略有修饰，但不必强求。</a:t>
            </a:r>
          </a:p>
          <a:p>
            <a:pPr>
              <a:lnSpc>
                <a:spcPct val="100000"/>
              </a:lnSpc>
              <a:spcBef>
                <a:spcPct val="0"/>
              </a:spcBef>
              <a:buNone/>
            </a:pPr>
            <a:r>
              <a:rPr lang="zh-CN" altLang="zh-CN" b="1" dirty="0">
                <a:solidFill>
                  <a:srgbClr val="FF0000"/>
                </a:solidFill>
                <a:latin typeface="Arial" panose="020B0604020202020204" pitchFamily="34" charset="0"/>
              </a:rPr>
              <a:t>　　2、逻辑一致性：不前后矛盾、没有逻辑断裂。</a:t>
            </a:r>
          </a:p>
          <a:p>
            <a:pPr>
              <a:lnSpc>
                <a:spcPct val="100000"/>
              </a:lnSpc>
              <a:spcBef>
                <a:spcPct val="0"/>
              </a:spcBef>
              <a:buNone/>
            </a:pPr>
            <a:r>
              <a:rPr lang="zh-CN" altLang="zh-CN" b="1" dirty="0">
                <a:solidFill>
                  <a:srgbClr val="FF0000"/>
                </a:solidFill>
                <a:latin typeface="Arial" panose="020B0604020202020204" pitchFamily="34" charset="0"/>
              </a:rPr>
              <a:t>　　3、实现好的文笔与逻辑一致性的重要途径之一，同学之间互相修订对方的论文。</a:t>
            </a:r>
          </a:p>
          <a:p>
            <a:endParaRPr lang="zh-CN" altLang="en-US" dirty="0">
              <a:solidFill>
                <a:srgbClr val="FF0000"/>
              </a:solidFill>
            </a:endParaRPr>
          </a:p>
        </p:txBody>
      </p:sp>
    </p:spTree>
    <p:extLst>
      <p:ext uri="{BB962C8B-B14F-4D97-AF65-F5344CB8AC3E}">
        <p14:creationId xmlns:p14="http://schemas.microsoft.com/office/powerpoint/2010/main" xmlns="" val="187792747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4000" b="1" dirty="0">
                <a:solidFill>
                  <a:srgbClr val="FF0000"/>
                </a:solidFill>
                <a:latin typeface="黑体" panose="02010609060101010101" pitchFamily="49" charset="-122"/>
                <a:ea typeface="黑体" panose="02010609060101010101" pitchFamily="49" charset="-122"/>
              </a:rPr>
              <a:t>五</a:t>
            </a:r>
            <a:r>
              <a:rPr lang="zh-CN" altLang="zh-CN" sz="4000" b="1" dirty="0">
                <a:solidFill>
                  <a:srgbClr val="FF0000"/>
                </a:solidFill>
                <a:latin typeface="黑体" panose="02010609060101010101" pitchFamily="49" charset="-122"/>
                <a:ea typeface="黑体" panose="02010609060101010101" pitchFamily="49" charset="-122"/>
              </a:rPr>
              <a:t>、修</a:t>
            </a:r>
            <a:r>
              <a:rPr lang="zh-CN" altLang="en-US" sz="4000" b="1" dirty="0">
                <a:solidFill>
                  <a:srgbClr val="FF0000"/>
                </a:solidFill>
                <a:latin typeface="黑体" panose="02010609060101010101" pitchFamily="49" charset="-122"/>
                <a:ea typeface="黑体" panose="02010609060101010101" pitchFamily="49" charset="-122"/>
              </a:rPr>
              <a:t>逻辑：修改论文论证逻辑理路和自洽性</a:t>
            </a:r>
            <a:endParaRPr lang="zh-CN" altLang="en-US" sz="4000" dirty="0"/>
          </a:p>
        </p:txBody>
      </p:sp>
      <p:sp>
        <p:nvSpPr>
          <p:cNvPr id="3" name="内容占位符 2"/>
          <p:cNvSpPr>
            <a:spLocks noGrp="1"/>
          </p:cNvSpPr>
          <p:nvPr>
            <p:ph idx="1"/>
          </p:nvPr>
        </p:nvSpPr>
        <p:spPr/>
        <p:txBody>
          <a:bodyPr>
            <a:normAutofit/>
          </a:bodyPr>
          <a:lstStyle/>
          <a:p>
            <a:pPr>
              <a:lnSpc>
                <a:spcPct val="100000"/>
              </a:lnSpc>
              <a:spcBef>
                <a:spcPct val="0"/>
              </a:spcBef>
              <a:buNone/>
            </a:pPr>
            <a:r>
              <a:rPr lang="zh-CN" altLang="zh-CN" sz="4400" b="1" dirty="0">
                <a:solidFill>
                  <a:srgbClr val="FF0000"/>
                </a:solidFill>
                <a:latin typeface="Arial" panose="020B0604020202020204" pitchFamily="34" charset="0"/>
              </a:rPr>
              <a:t>论文写作也是人生一次</a:t>
            </a:r>
            <a:r>
              <a:rPr lang="zh-CN" altLang="zh-CN" sz="4400" b="1" dirty="0" smtClean="0">
                <a:solidFill>
                  <a:srgbClr val="FF0000"/>
                </a:solidFill>
                <a:latin typeface="Arial" panose="020B0604020202020204" pitchFamily="34" charset="0"/>
              </a:rPr>
              <a:t>宝贵</a:t>
            </a:r>
            <a:r>
              <a:rPr lang="zh-CN" altLang="en-US" sz="4400" b="1" dirty="0" smtClean="0">
                <a:solidFill>
                  <a:srgbClr val="FF0000"/>
                </a:solidFill>
                <a:latin typeface="Arial" panose="020B0604020202020204" pitchFamily="34" charset="0"/>
              </a:rPr>
              <a:t>的思辨</a:t>
            </a:r>
            <a:r>
              <a:rPr lang="zh-CN" altLang="zh-CN" sz="4400" b="1" dirty="0" smtClean="0">
                <a:solidFill>
                  <a:srgbClr val="FF0000"/>
                </a:solidFill>
                <a:latin typeface="Arial" panose="020B0604020202020204" pitchFamily="34" charset="0"/>
              </a:rPr>
              <a:t>体验。</a:t>
            </a:r>
            <a:endParaRPr lang="en-US" altLang="zh-CN" sz="4400" b="1" dirty="0" smtClean="0">
              <a:solidFill>
                <a:srgbClr val="FF0000"/>
              </a:solidFill>
              <a:latin typeface="Arial" panose="020B0604020202020204" pitchFamily="34" charset="0"/>
            </a:endParaRPr>
          </a:p>
          <a:p>
            <a:pPr>
              <a:lnSpc>
                <a:spcPct val="100000"/>
              </a:lnSpc>
              <a:spcBef>
                <a:spcPct val="0"/>
              </a:spcBef>
              <a:buNone/>
            </a:pPr>
            <a:r>
              <a:rPr lang="en-US" altLang="zh-CN" sz="4400" b="1" dirty="0">
                <a:solidFill>
                  <a:srgbClr val="FF0000"/>
                </a:solidFill>
                <a:latin typeface="Arial" panose="020B0604020202020204" pitchFamily="34" charset="0"/>
              </a:rPr>
              <a:t> </a:t>
            </a:r>
            <a:r>
              <a:rPr lang="en-US" altLang="zh-CN" sz="4400" b="1" dirty="0" smtClean="0">
                <a:solidFill>
                  <a:srgbClr val="FF0000"/>
                </a:solidFill>
                <a:latin typeface="Arial" panose="020B0604020202020204" pitchFamily="34" charset="0"/>
              </a:rPr>
              <a:t>  </a:t>
            </a:r>
            <a:r>
              <a:rPr lang="zh-CN" altLang="zh-CN" sz="4400" b="1" dirty="0" smtClean="0">
                <a:solidFill>
                  <a:srgbClr val="FF0000"/>
                </a:solidFill>
                <a:latin typeface="Arial" panose="020B0604020202020204" pitchFamily="34" charset="0"/>
              </a:rPr>
              <a:t>通过</a:t>
            </a:r>
            <a:r>
              <a:rPr lang="zh-CN" altLang="zh-CN" sz="4400" b="1" dirty="0">
                <a:solidFill>
                  <a:srgbClr val="FF0000"/>
                </a:solidFill>
                <a:latin typeface="Arial" panose="020B0604020202020204" pitchFamily="34" charset="0"/>
              </a:rPr>
              <a:t>撰写论文，将使自己的理论思维能力步上一个新的台阶，对人生的许多道理也会有豁然开朗之感，对世界观和方法论都会有所改进和提升。</a:t>
            </a:r>
          </a:p>
          <a:p>
            <a:endParaRPr lang="zh-CN" altLang="en-US" sz="4400" dirty="0">
              <a:solidFill>
                <a:srgbClr val="FF0000"/>
              </a:solidFill>
            </a:endParaRPr>
          </a:p>
        </p:txBody>
      </p:sp>
    </p:spTree>
    <p:extLst>
      <p:ext uri="{BB962C8B-B14F-4D97-AF65-F5344CB8AC3E}">
        <p14:creationId xmlns:p14="http://schemas.microsoft.com/office/powerpoint/2010/main" xmlns="" val="95105989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4000" b="1" dirty="0">
                <a:solidFill>
                  <a:srgbClr val="FF0000"/>
                </a:solidFill>
                <a:latin typeface="黑体" panose="02010609060101010101" pitchFamily="49" charset="-122"/>
                <a:ea typeface="黑体" panose="02010609060101010101" pitchFamily="49" charset="-122"/>
              </a:rPr>
              <a:t>五</a:t>
            </a:r>
            <a:r>
              <a:rPr lang="zh-CN" altLang="zh-CN" sz="4000" b="1" dirty="0">
                <a:solidFill>
                  <a:srgbClr val="FF0000"/>
                </a:solidFill>
                <a:latin typeface="黑体" panose="02010609060101010101" pitchFamily="49" charset="-122"/>
                <a:ea typeface="黑体" panose="02010609060101010101" pitchFamily="49" charset="-122"/>
              </a:rPr>
              <a:t>、修</a:t>
            </a:r>
            <a:r>
              <a:rPr lang="zh-CN" altLang="en-US" sz="4000" b="1" dirty="0">
                <a:solidFill>
                  <a:srgbClr val="FF0000"/>
                </a:solidFill>
                <a:latin typeface="黑体" panose="02010609060101010101" pitchFamily="49" charset="-122"/>
                <a:ea typeface="黑体" panose="02010609060101010101" pitchFamily="49" charset="-122"/>
              </a:rPr>
              <a:t>逻辑：修改论文论证逻辑理路和自洽性</a:t>
            </a:r>
            <a:endParaRPr lang="zh-CN" altLang="en-US" sz="4000" dirty="0"/>
          </a:p>
        </p:txBody>
      </p:sp>
      <p:sp>
        <p:nvSpPr>
          <p:cNvPr id="3" name="内容占位符 2"/>
          <p:cNvSpPr>
            <a:spLocks noGrp="1"/>
          </p:cNvSpPr>
          <p:nvPr>
            <p:ph idx="1"/>
          </p:nvPr>
        </p:nvSpPr>
        <p:sp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r>
              <a:rPr lang="zh-CN" altLang="zh-CN" sz="4000" b="1" dirty="0">
                <a:solidFill>
                  <a:srgbClr val="FF0000"/>
                </a:solidFill>
                <a:latin typeface="Arial" panose="020B0604020202020204" pitchFamily="34" charset="0"/>
              </a:rPr>
              <a:t>法学知识是一种理性知识，它是一种讲道理的有实用价值的知识，是我们日常生活中经常要运用到的知识，所以通过写法学论文获取法学知识，明白法律道理，对人生而言无疑是一种理性升华，人生的真谛由此更加集中地展示出来。</a:t>
            </a:r>
          </a:p>
          <a:p>
            <a:endParaRPr lang="zh-CN" altLang="en-US" sz="4000" dirty="0">
              <a:solidFill>
                <a:srgbClr val="FF0000"/>
              </a:solidFill>
            </a:endParaRPr>
          </a:p>
        </p:txBody>
      </p:sp>
    </p:spTree>
    <p:extLst>
      <p:ext uri="{BB962C8B-B14F-4D97-AF65-F5344CB8AC3E}">
        <p14:creationId xmlns:p14="http://schemas.microsoft.com/office/powerpoint/2010/main" xmlns="" val="249504092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3600" b="1" dirty="0">
                <a:solidFill>
                  <a:srgbClr val="FF0000"/>
                </a:solidFill>
                <a:latin typeface="黑体" panose="02010609060101010101" pitchFamily="49" charset="-122"/>
                <a:ea typeface="黑体" panose="02010609060101010101" pitchFamily="49" charset="-122"/>
              </a:rPr>
              <a:t>五</a:t>
            </a:r>
            <a:r>
              <a:rPr lang="zh-CN" altLang="zh-CN" sz="3600" b="1" dirty="0">
                <a:solidFill>
                  <a:srgbClr val="FF0000"/>
                </a:solidFill>
                <a:latin typeface="黑体" panose="02010609060101010101" pitchFamily="49" charset="-122"/>
                <a:ea typeface="黑体" panose="02010609060101010101" pitchFamily="49" charset="-122"/>
              </a:rPr>
              <a:t>、修</a:t>
            </a:r>
            <a:r>
              <a:rPr lang="zh-CN" altLang="en-US" sz="3600" b="1" dirty="0">
                <a:solidFill>
                  <a:srgbClr val="FF0000"/>
                </a:solidFill>
                <a:latin typeface="黑体" panose="02010609060101010101" pitchFamily="49" charset="-122"/>
                <a:ea typeface="黑体" panose="02010609060101010101" pitchFamily="49" charset="-122"/>
              </a:rPr>
              <a:t>逻辑：修改论文论证逻辑理路和自洽性</a:t>
            </a:r>
            <a:endParaRPr lang="zh-CN" altLang="en-US" sz="3600" dirty="0"/>
          </a:p>
        </p:txBody>
      </p:sp>
      <p:sp>
        <p:nvSpPr>
          <p:cNvPr id="3" name="内容占位符 2"/>
          <p:cNvSpPr>
            <a:spLocks noGrp="1"/>
          </p:cNvSpPr>
          <p:nvPr>
            <p:ph idx="1"/>
          </p:nvPr>
        </p:nvSpPr>
        <p:spPr/>
        <p:txBody>
          <a:bodyPr/>
          <a:lstStyle/>
          <a:p>
            <a:pPr>
              <a:lnSpc>
                <a:spcPct val="100000"/>
              </a:lnSpc>
              <a:spcBef>
                <a:spcPct val="0"/>
              </a:spcBef>
              <a:buNone/>
            </a:pPr>
            <a:r>
              <a:rPr lang="zh-CN" altLang="zh-CN" b="1" dirty="0">
                <a:solidFill>
                  <a:srgbClr val="FF0000"/>
                </a:solidFill>
                <a:latin typeface="Arial" panose="020B0604020202020204" pitchFamily="34" charset="0"/>
                <a:sym typeface="宋体" panose="02010600030101010101" pitchFamily="2" charset="-122"/>
              </a:rPr>
              <a:t>逻辑思维和直觉思维的关系。</a:t>
            </a:r>
          </a:p>
          <a:p>
            <a:pPr>
              <a:lnSpc>
                <a:spcPct val="100000"/>
              </a:lnSpc>
              <a:spcBef>
                <a:spcPct val="0"/>
              </a:spcBef>
              <a:buNone/>
            </a:pPr>
            <a:endParaRPr lang="zh-CN" altLang="zh-CN" b="1" dirty="0">
              <a:solidFill>
                <a:srgbClr val="FF0000"/>
              </a:solidFill>
              <a:latin typeface="Arial" panose="020B0604020202020204" pitchFamily="34" charset="0"/>
              <a:sym typeface="宋体" panose="02010600030101010101" pitchFamily="2" charset="-122"/>
            </a:endParaRPr>
          </a:p>
          <a:p>
            <a:pPr>
              <a:lnSpc>
                <a:spcPct val="100000"/>
              </a:lnSpc>
              <a:spcBef>
                <a:spcPct val="0"/>
              </a:spcBef>
              <a:buNone/>
            </a:pPr>
            <a:r>
              <a:rPr lang="zh-CN" altLang="zh-CN" b="1" dirty="0">
                <a:solidFill>
                  <a:srgbClr val="FF0000"/>
                </a:solidFill>
                <a:latin typeface="Arial" panose="020B0604020202020204" pitchFamily="34" charset="0"/>
                <a:sym typeface="宋体" panose="02010600030101010101" pitchFamily="2" charset="-122"/>
              </a:rPr>
              <a:t>从思维类型看，科学研究（包括论文写作）主要借助于逻辑思维，运用概念、判断、推理以及语言文字表达的方式进行思维操作，从而把握事物的本质和规律。但有时直觉思维（灵感思维）也起作用，甚至重要作用。所谓直觉思维，是指不经过从感性到理性的逻辑思维过程，而是依靠深层的心理体验作用，把埋藏在潜意识中的思维成果调动出来，同显意识中所要解决的问题相沟通，从而使问题得到领悟。</a:t>
            </a:r>
          </a:p>
          <a:p>
            <a:pPr>
              <a:lnSpc>
                <a:spcPct val="100000"/>
              </a:lnSpc>
              <a:spcBef>
                <a:spcPct val="0"/>
              </a:spcBef>
              <a:buNone/>
            </a:pPr>
            <a:endParaRPr lang="zh-CN" altLang="zh-CN" b="1" dirty="0">
              <a:solidFill>
                <a:srgbClr val="FF0000"/>
              </a:solidFill>
              <a:latin typeface="Arial" panose="020B0604020202020204" pitchFamily="34" charset="0"/>
              <a:sym typeface="宋体" panose="02010600030101010101" pitchFamily="2" charset="-122"/>
            </a:endParaRPr>
          </a:p>
          <a:p>
            <a:endParaRPr lang="zh-CN" altLang="en-US" dirty="0"/>
          </a:p>
        </p:txBody>
      </p:sp>
    </p:spTree>
    <p:extLst>
      <p:ext uri="{BB962C8B-B14F-4D97-AF65-F5344CB8AC3E}">
        <p14:creationId xmlns:p14="http://schemas.microsoft.com/office/powerpoint/2010/main" xmlns="" val="298186625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3600" b="1" dirty="0">
                <a:solidFill>
                  <a:srgbClr val="FF0000"/>
                </a:solidFill>
                <a:latin typeface="黑体" panose="02010609060101010101" pitchFamily="49" charset="-122"/>
                <a:ea typeface="黑体" panose="02010609060101010101" pitchFamily="49" charset="-122"/>
              </a:rPr>
              <a:t>五</a:t>
            </a:r>
            <a:r>
              <a:rPr lang="zh-CN" altLang="zh-CN" sz="3600" b="1" dirty="0">
                <a:solidFill>
                  <a:srgbClr val="FF0000"/>
                </a:solidFill>
                <a:latin typeface="黑体" panose="02010609060101010101" pitchFamily="49" charset="-122"/>
                <a:ea typeface="黑体" panose="02010609060101010101" pitchFamily="49" charset="-122"/>
              </a:rPr>
              <a:t>、修</a:t>
            </a:r>
            <a:r>
              <a:rPr lang="zh-CN" altLang="en-US" sz="3600" b="1" dirty="0">
                <a:solidFill>
                  <a:srgbClr val="FF0000"/>
                </a:solidFill>
                <a:latin typeface="黑体" panose="02010609060101010101" pitchFamily="49" charset="-122"/>
                <a:ea typeface="黑体" panose="02010609060101010101" pitchFamily="49" charset="-122"/>
              </a:rPr>
              <a:t>逻辑：修改论文论证逻辑理路和自洽性</a:t>
            </a:r>
            <a:endParaRPr lang="zh-CN" altLang="en-US" sz="3600" dirty="0"/>
          </a:p>
        </p:txBody>
      </p:sp>
      <p:sp>
        <p:nvSpPr>
          <p:cNvPr id="3" name="内容占位符 2"/>
          <p:cNvSpPr>
            <a:spLocks noGrp="1"/>
          </p:cNvSpPr>
          <p:nvPr>
            <p:ph idx="1"/>
          </p:nvPr>
        </p:nvSpPr>
        <p:spPr/>
        <p:txBody>
          <a:bodyPr/>
          <a:lstStyle/>
          <a:p>
            <a:pPr>
              <a:lnSpc>
                <a:spcPct val="100000"/>
              </a:lnSpc>
              <a:spcBef>
                <a:spcPct val="0"/>
              </a:spcBef>
              <a:buNone/>
            </a:pPr>
            <a:r>
              <a:rPr lang="zh-CN" altLang="zh-CN" sz="3600" b="1" dirty="0">
                <a:solidFill>
                  <a:srgbClr val="FF0000"/>
                </a:solidFill>
                <a:latin typeface="Arial" panose="020B0604020202020204" pitchFamily="34" charset="0"/>
                <a:sym typeface="宋体" panose="02010600030101010101" pitchFamily="2" charset="-122"/>
              </a:rPr>
              <a:t>其出现有两个条件：</a:t>
            </a:r>
          </a:p>
          <a:p>
            <a:pPr>
              <a:lnSpc>
                <a:spcPct val="100000"/>
              </a:lnSpc>
              <a:spcBef>
                <a:spcPct val="0"/>
              </a:spcBef>
              <a:buNone/>
            </a:pPr>
            <a:r>
              <a:rPr lang="zh-CN" altLang="zh-CN" sz="3600" b="1" dirty="0">
                <a:solidFill>
                  <a:srgbClr val="FF0000"/>
                </a:solidFill>
                <a:latin typeface="Arial" panose="020B0604020202020204" pitchFamily="34" charset="0"/>
                <a:sym typeface="宋体" panose="02010600030101010101" pitchFamily="2" charset="-122"/>
              </a:rPr>
              <a:t>一是勤于思索，对问题长久沉思，掌握问题的症结所在；</a:t>
            </a:r>
          </a:p>
          <a:p>
            <a:pPr>
              <a:lnSpc>
                <a:spcPct val="100000"/>
              </a:lnSpc>
              <a:spcBef>
                <a:spcPct val="0"/>
              </a:spcBef>
              <a:buNone/>
            </a:pPr>
            <a:r>
              <a:rPr lang="zh-CN" altLang="zh-CN" sz="3600" b="1" dirty="0">
                <a:solidFill>
                  <a:srgbClr val="FF0000"/>
                </a:solidFill>
                <a:latin typeface="Arial" panose="020B0604020202020204" pitchFamily="34" charset="0"/>
                <a:sym typeface="宋体" panose="02010600030101010101" pitchFamily="2" charset="-122"/>
              </a:rPr>
              <a:t>二是富有知识，潜意识中有大量的知识储备[22].法学论文的创作有不同与其他文体创作的显著特征，这就是它非常强调“说理性”</a:t>
            </a:r>
            <a:r>
              <a:rPr lang="zh-CN" altLang="zh-CN" b="1" dirty="0">
                <a:latin typeface="Arial" panose="020B0604020202020204" pitchFamily="34" charset="0"/>
                <a:sym typeface="宋体" panose="02010600030101010101" pitchFamily="2" charset="-122"/>
              </a:rPr>
              <a:t>。</a:t>
            </a:r>
          </a:p>
          <a:p>
            <a:endParaRPr lang="zh-CN" altLang="en-US" dirty="0"/>
          </a:p>
        </p:txBody>
      </p:sp>
    </p:spTree>
    <p:extLst>
      <p:ext uri="{BB962C8B-B14F-4D97-AF65-F5344CB8AC3E}">
        <p14:creationId xmlns:p14="http://schemas.microsoft.com/office/powerpoint/2010/main" xmlns="" val="12498514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3600" b="1" dirty="0">
                <a:solidFill>
                  <a:srgbClr val="FF0000"/>
                </a:solidFill>
                <a:latin typeface="黑体" panose="02010609060101010101" pitchFamily="49" charset="-122"/>
                <a:ea typeface="黑体" panose="02010609060101010101" pitchFamily="49" charset="-122"/>
              </a:rPr>
              <a:t>五</a:t>
            </a:r>
            <a:r>
              <a:rPr lang="zh-CN" altLang="zh-CN" sz="3600" b="1" dirty="0">
                <a:solidFill>
                  <a:srgbClr val="FF0000"/>
                </a:solidFill>
                <a:latin typeface="黑体" panose="02010609060101010101" pitchFamily="49" charset="-122"/>
                <a:ea typeface="黑体" panose="02010609060101010101" pitchFamily="49" charset="-122"/>
              </a:rPr>
              <a:t>、修</a:t>
            </a:r>
            <a:r>
              <a:rPr lang="zh-CN" altLang="en-US" sz="3600" b="1" dirty="0">
                <a:solidFill>
                  <a:srgbClr val="FF0000"/>
                </a:solidFill>
                <a:latin typeface="黑体" panose="02010609060101010101" pitchFamily="49" charset="-122"/>
                <a:ea typeface="黑体" panose="02010609060101010101" pitchFamily="49" charset="-122"/>
              </a:rPr>
              <a:t>逻辑：修改论文论证逻辑理路和自洽性</a:t>
            </a:r>
            <a:endParaRPr lang="zh-CN" altLang="en-US" sz="3600" dirty="0"/>
          </a:p>
        </p:txBody>
      </p:sp>
      <p:sp>
        <p:nvSpPr>
          <p:cNvPr id="3" name="内容占位符 2"/>
          <p:cNvSpPr>
            <a:spLocks noGrp="1"/>
          </p:cNvSpPr>
          <p:nvPr>
            <p:ph idx="1"/>
          </p:nvPr>
        </p:nvSpPr>
        <p:spPr/>
        <p:txBody>
          <a:bodyPr>
            <a:normAutofit fontScale="92500" lnSpcReduction="10000"/>
          </a:bodyPr>
          <a:lstStyle/>
          <a:p>
            <a:pPr>
              <a:lnSpc>
                <a:spcPct val="110000"/>
              </a:lnSpc>
              <a:spcBef>
                <a:spcPct val="0"/>
              </a:spcBef>
              <a:buNone/>
            </a:pPr>
            <a:r>
              <a:rPr lang="zh-CN" altLang="zh-CN" b="1" dirty="0">
                <a:solidFill>
                  <a:srgbClr val="FF0000"/>
                </a:solidFill>
                <a:latin typeface="Arial" panose="020B0604020202020204" pitchFamily="34" charset="0"/>
                <a:sym typeface="宋体" panose="02010600030101010101" pitchFamily="2" charset="-122"/>
              </a:rPr>
              <a:t>一</a:t>
            </a:r>
            <a:r>
              <a:rPr lang="zh-CN" altLang="zh-CN" b="1" dirty="0" smtClean="0">
                <a:solidFill>
                  <a:srgbClr val="FF0000"/>
                </a:solidFill>
                <a:latin typeface="Arial" panose="020B0604020202020204" pitchFamily="34" charset="0"/>
                <a:sym typeface="宋体" panose="02010600030101010101" pitchFamily="2" charset="-122"/>
              </a:rPr>
              <a:t>篇论文就是</a:t>
            </a:r>
            <a:r>
              <a:rPr lang="zh-CN" altLang="zh-CN" b="1" dirty="0">
                <a:solidFill>
                  <a:srgbClr val="FF0000"/>
                </a:solidFill>
                <a:latin typeface="Arial" panose="020B0604020202020204" pitchFamily="34" charset="0"/>
                <a:sym typeface="宋体" panose="02010600030101010101" pitchFamily="2" charset="-122"/>
              </a:rPr>
              <a:t>利用这个平台，在向不特定的多数人，述说你所理解和把握的法学道理。所以，一篇文章款款写出，实际上就是一串道理，娓娓道来</a:t>
            </a:r>
            <a:r>
              <a:rPr lang="zh-CN" altLang="zh-CN" b="1" dirty="0" smtClean="0">
                <a:solidFill>
                  <a:srgbClr val="FF0000"/>
                </a:solidFill>
                <a:latin typeface="Arial" panose="020B0604020202020204" pitchFamily="34" charset="0"/>
                <a:sym typeface="宋体" panose="02010600030101010101" pitchFamily="2" charset="-122"/>
              </a:rPr>
              <a:t>。</a:t>
            </a:r>
            <a:endParaRPr lang="en-US" altLang="zh-CN" b="1" dirty="0" smtClean="0">
              <a:solidFill>
                <a:srgbClr val="FF0000"/>
              </a:solidFill>
              <a:latin typeface="Arial" panose="020B0604020202020204" pitchFamily="34" charset="0"/>
              <a:sym typeface="宋体" panose="02010600030101010101" pitchFamily="2" charset="-122"/>
            </a:endParaRPr>
          </a:p>
          <a:p>
            <a:pPr>
              <a:lnSpc>
                <a:spcPct val="110000"/>
              </a:lnSpc>
              <a:spcBef>
                <a:spcPct val="0"/>
              </a:spcBef>
              <a:buNone/>
            </a:pPr>
            <a:r>
              <a:rPr lang="zh-CN" altLang="zh-CN" b="1" dirty="0" smtClean="0">
                <a:solidFill>
                  <a:srgbClr val="FF0000"/>
                </a:solidFill>
                <a:latin typeface="Arial" panose="020B0604020202020204" pitchFamily="34" charset="0"/>
                <a:sym typeface="宋体" panose="02010600030101010101" pitchFamily="2" charset="-122"/>
              </a:rPr>
              <a:t>说</a:t>
            </a:r>
            <a:r>
              <a:rPr lang="zh-CN" altLang="zh-CN" b="1" dirty="0">
                <a:solidFill>
                  <a:srgbClr val="FF0000"/>
                </a:solidFill>
                <a:latin typeface="Arial" panose="020B0604020202020204" pitchFamily="34" charset="0"/>
                <a:sym typeface="宋体" panose="02010600030101010101" pitchFamily="2" charset="-122"/>
              </a:rPr>
              <a:t>道理就是要讲逻辑，不能想当然；讲逻辑，要讲辩证逻辑，而不是形而上学的逻辑；讲辩证逻辑，就是要讲事实根据，而不能凭想象。</a:t>
            </a:r>
          </a:p>
          <a:p>
            <a:pPr>
              <a:lnSpc>
                <a:spcPct val="110000"/>
              </a:lnSpc>
              <a:spcBef>
                <a:spcPct val="0"/>
              </a:spcBef>
              <a:buNone/>
            </a:pPr>
            <a:r>
              <a:rPr lang="zh-CN" altLang="zh-CN" b="1" dirty="0" smtClean="0">
                <a:solidFill>
                  <a:srgbClr val="FF0000"/>
                </a:solidFill>
                <a:latin typeface="Arial" panose="020B0604020202020204" pitchFamily="34" charset="0"/>
                <a:sym typeface="宋体" panose="02010600030101010101" pitchFamily="2" charset="-122"/>
              </a:rPr>
              <a:t>在</a:t>
            </a:r>
            <a:r>
              <a:rPr lang="zh-CN" altLang="zh-CN" b="1" dirty="0">
                <a:solidFill>
                  <a:srgbClr val="FF0000"/>
                </a:solidFill>
                <a:latin typeface="Arial" panose="020B0604020202020204" pitchFamily="34" charset="0"/>
                <a:sym typeface="宋体" panose="02010600030101010101" pitchFamily="2" charset="-122"/>
              </a:rPr>
              <a:t>法学论文中，每一句话都要有根有据，前后逻辑严密，犹如编织鱼网一样，丝丝入扣，按部就班，不能跳跃式地偷工减料；到最后，就是浑然天成的一篇好文章。</a:t>
            </a:r>
          </a:p>
          <a:p>
            <a:pPr>
              <a:lnSpc>
                <a:spcPct val="110000"/>
              </a:lnSpc>
              <a:spcBef>
                <a:spcPct val="0"/>
              </a:spcBef>
              <a:buNone/>
            </a:pPr>
            <a:r>
              <a:rPr lang="zh-CN" altLang="zh-CN" b="1" dirty="0" smtClean="0">
                <a:solidFill>
                  <a:srgbClr val="FF0000"/>
                </a:solidFill>
                <a:latin typeface="Arial" panose="020B0604020202020204" pitchFamily="34" charset="0"/>
                <a:sym typeface="宋体" panose="02010600030101010101" pitchFamily="2" charset="-122"/>
              </a:rPr>
              <a:t>灵感</a:t>
            </a:r>
            <a:r>
              <a:rPr lang="zh-CN" altLang="zh-CN" b="1" dirty="0">
                <a:solidFill>
                  <a:srgbClr val="FF0000"/>
                </a:solidFill>
                <a:latin typeface="Arial" panose="020B0604020202020204" pitchFamily="34" charset="0"/>
                <a:sym typeface="宋体" panose="02010600030101010101" pitchFamily="2" charset="-122"/>
              </a:rPr>
              <a:t>思维，表现在法学论文中，主要是指观点的形成。</a:t>
            </a:r>
          </a:p>
          <a:p>
            <a:pPr>
              <a:lnSpc>
                <a:spcPct val="110000"/>
              </a:lnSpc>
              <a:spcBef>
                <a:spcPct val="0"/>
              </a:spcBef>
              <a:buNone/>
            </a:pPr>
            <a:r>
              <a:rPr lang="zh-CN" altLang="zh-CN" b="1" dirty="0" smtClean="0">
                <a:solidFill>
                  <a:srgbClr val="FF0000"/>
                </a:solidFill>
                <a:latin typeface="Arial" panose="020B0604020202020204" pitchFamily="34" charset="0"/>
                <a:sym typeface="宋体" panose="02010600030101010101" pitchFamily="2" charset="-122"/>
              </a:rPr>
              <a:t>在</a:t>
            </a:r>
            <a:r>
              <a:rPr lang="zh-CN" altLang="zh-CN" b="1" dirty="0">
                <a:solidFill>
                  <a:srgbClr val="FF0000"/>
                </a:solidFill>
                <a:latin typeface="Arial" panose="020B0604020202020204" pitchFamily="34" charset="0"/>
                <a:sym typeface="宋体" panose="02010600030101010101" pitchFamily="2" charset="-122"/>
              </a:rPr>
              <a:t>具体写作的过程中，主要采用的是逻辑思维。</a:t>
            </a:r>
          </a:p>
          <a:p>
            <a:endParaRPr lang="zh-CN" altLang="en-US" dirty="0"/>
          </a:p>
        </p:txBody>
      </p:sp>
    </p:spTree>
    <p:extLst>
      <p:ext uri="{BB962C8B-B14F-4D97-AF65-F5344CB8AC3E}">
        <p14:creationId xmlns:p14="http://schemas.microsoft.com/office/powerpoint/2010/main" xmlns="" val="94845831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pPr lvl="0"/>
            <a:r>
              <a:rPr lang="en-US" altLang="zh-CN" b="1" dirty="0" smtClean="0">
                <a:solidFill>
                  <a:srgbClr val="FF0000"/>
                </a:solidFill>
                <a:latin typeface="黑体" panose="02010609060101010101" pitchFamily="49" charset="-122"/>
                <a:ea typeface="黑体" panose="02010609060101010101" pitchFamily="49" charset="-122"/>
              </a:rPr>
              <a:t/>
            </a:r>
            <a:br>
              <a:rPr lang="en-US" altLang="zh-CN" b="1" dirty="0" smtClean="0">
                <a:solidFill>
                  <a:srgbClr val="FF0000"/>
                </a:solidFill>
                <a:latin typeface="黑体" panose="02010609060101010101" pitchFamily="49" charset="-122"/>
                <a:ea typeface="黑体" panose="02010609060101010101" pitchFamily="49" charset="-122"/>
              </a:rPr>
            </a:br>
            <a:r>
              <a:rPr lang="zh-CN" altLang="en-US" b="1" dirty="0" smtClean="0">
                <a:solidFill>
                  <a:srgbClr val="FF0000"/>
                </a:solidFill>
                <a:latin typeface="黑体" panose="02010609060101010101" pitchFamily="49" charset="-122"/>
                <a:ea typeface="黑体" panose="02010609060101010101" pitchFamily="49" charset="-122"/>
              </a:rPr>
              <a:t>六</a:t>
            </a:r>
            <a:r>
              <a:rPr lang="zh-CN" altLang="zh-CN" b="1" dirty="0">
                <a:solidFill>
                  <a:srgbClr val="FF0000"/>
                </a:solidFill>
                <a:latin typeface="黑体" panose="02010609060101010101" pitchFamily="49" charset="-122"/>
                <a:ea typeface="黑体" panose="02010609060101010101" pitchFamily="49" charset="-122"/>
              </a:rPr>
              <a:t>、修</a:t>
            </a:r>
            <a:r>
              <a:rPr lang="zh-CN" altLang="zh-CN" b="1" dirty="0" smtClean="0">
                <a:solidFill>
                  <a:srgbClr val="FF0000"/>
                </a:solidFill>
                <a:latin typeface="黑体" panose="02010609060101010101" pitchFamily="49" charset="-122"/>
                <a:ea typeface="黑体" panose="02010609060101010101" pitchFamily="49" charset="-122"/>
              </a:rPr>
              <a:t>结构</a:t>
            </a:r>
            <a:r>
              <a:rPr lang="zh-CN" altLang="en-US" b="1" dirty="0" smtClean="0">
                <a:solidFill>
                  <a:srgbClr val="FF0000"/>
                </a:solidFill>
                <a:latin typeface="黑体" panose="02010609060101010101" pitchFamily="49" charset="-122"/>
                <a:ea typeface="黑体" panose="02010609060101010101" pitchFamily="49" charset="-122"/>
              </a:rPr>
              <a:t>：修整论文的论证架构和体例编排</a:t>
            </a:r>
            <a:r>
              <a:rPr lang="zh-CN" altLang="zh-CN" b="1" dirty="0">
                <a:solidFill>
                  <a:srgbClr val="FF0000"/>
                </a:solidFill>
                <a:latin typeface="黑体" panose="02010609060101010101" pitchFamily="49" charset="-122"/>
                <a:ea typeface="黑体" panose="02010609060101010101" pitchFamily="49" charset="-122"/>
              </a:rPr>
              <a:t/>
            </a:r>
            <a:br>
              <a:rPr lang="zh-CN" altLang="zh-CN" b="1" dirty="0">
                <a:solidFill>
                  <a:srgbClr val="FF0000"/>
                </a:solidFill>
                <a:latin typeface="黑体" panose="02010609060101010101" pitchFamily="49" charset="-122"/>
                <a:ea typeface="黑体" panose="02010609060101010101" pitchFamily="49" charset="-122"/>
              </a:rPr>
            </a:br>
            <a:endParaRPr lang="zh-CN" altLang="en-US" dirty="0"/>
          </a:p>
        </p:txBody>
      </p:sp>
      <p:sp>
        <p:nvSpPr>
          <p:cNvPr id="3" name="内容占位符 2"/>
          <p:cNvSpPr>
            <a:spLocks noGrp="1"/>
          </p:cNvSpPr>
          <p:nvPr>
            <p:ph idx="1"/>
          </p:nvPr>
        </p:nvSpPr>
        <p:spPr/>
        <p:txBody>
          <a:bodyPr/>
          <a:lstStyle/>
          <a:p>
            <a:pPr>
              <a:lnSpc>
                <a:spcPct val="100000"/>
              </a:lnSpc>
              <a:spcBef>
                <a:spcPct val="0"/>
              </a:spcBef>
              <a:buNone/>
            </a:pPr>
            <a:r>
              <a:rPr lang="zh-CN" altLang="en-US" b="1" dirty="0">
                <a:solidFill>
                  <a:srgbClr val="FF0000"/>
                </a:solidFill>
                <a:latin typeface="宋体" panose="02010600030101010101" pitchFamily="2" charset="-122"/>
              </a:rPr>
              <a:t>一篇文章限一个论题。法学论文一般是为了论述一个问题，这与史学研究的特征，即描述一个事实有区别</a:t>
            </a:r>
            <a:r>
              <a:rPr lang="en-US" altLang="zh-CN" b="1" dirty="0">
                <a:solidFill>
                  <a:srgbClr val="FF0000"/>
                </a:solidFill>
                <a:latin typeface="宋体" panose="02010600030101010101" pitchFamily="2" charset="-122"/>
              </a:rPr>
              <a:t>(</a:t>
            </a:r>
            <a:r>
              <a:rPr lang="zh-CN" altLang="en-US" b="1" dirty="0">
                <a:solidFill>
                  <a:srgbClr val="FF0000"/>
                </a:solidFill>
                <a:latin typeface="宋体" panose="02010600030101010101" pitchFamily="2" charset="-122"/>
              </a:rPr>
              <a:t>比如考证性文章</a:t>
            </a:r>
            <a:r>
              <a:rPr lang="en-US" altLang="zh-CN" b="1" dirty="0">
                <a:solidFill>
                  <a:srgbClr val="FF0000"/>
                </a:solidFill>
                <a:latin typeface="Times New Roman" panose="02020603050405020304" pitchFamily="18" charset="0"/>
              </a:rPr>
              <a:t>)</a:t>
            </a:r>
            <a:r>
              <a:rPr lang="zh-CN" altLang="en-US" sz="3200" b="1" dirty="0">
                <a:solidFill>
                  <a:srgbClr val="FF0000"/>
                </a:solidFill>
                <a:latin typeface="宋体" panose="02010600030101010101" pitchFamily="2" charset="-122"/>
              </a:rPr>
              <a:t>。</a:t>
            </a:r>
          </a:p>
          <a:p>
            <a:pPr>
              <a:lnSpc>
                <a:spcPct val="100000"/>
              </a:lnSpc>
              <a:spcBef>
                <a:spcPct val="0"/>
              </a:spcBef>
              <a:buNone/>
            </a:pPr>
            <a:r>
              <a:rPr lang="zh-CN" altLang="en-US" b="1" dirty="0">
                <a:solidFill>
                  <a:srgbClr val="FF0000"/>
                </a:solidFill>
                <a:latin typeface="Times New Roman" panose="02020603050405020304" pitchFamily="18" charset="0"/>
              </a:rPr>
              <a:t> </a:t>
            </a:r>
            <a:endParaRPr lang="zh-CN" altLang="en-US" sz="2400" b="1" dirty="0">
              <a:solidFill>
                <a:srgbClr val="FF0000"/>
              </a:solidFill>
              <a:latin typeface="Times New Roman" panose="02020603050405020304" pitchFamily="18" charset="0"/>
            </a:endParaRPr>
          </a:p>
          <a:p>
            <a:pPr>
              <a:lnSpc>
                <a:spcPct val="100000"/>
              </a:lnSpc>
              <a:spcBef>
                <a:spcPct val="0"/>
              </a:spcBef>
              <a:buNone/>
            </a:pPr>
            <a:r>
              <a:rPr lang="zh-CN" altLang="en-US" sz="3200" b="1" dirty="0">
                <a:solidFill>
                  <a:srgbClr val="FF0000"/>
                </a:solidFill>
                <a:latin typeface="宋体" panose="02010600030101010101" pitchFamily="2" charset="-122"/>
              </a:rPr>
              <a:t>　　论证的方式：不拘一格，层层递进。</a:t>
            </a:r>
          </a:p>
          <a:p>
            <a:pPr>
              <a:lnSpc>
                <a:spcPct val="100000"/>
              </a:lnSpc>
              <a:spcBef>
                <a:spcPct val="0"/>
              </a:spcBef>
              <a:buNone/>
            </a:pPr>
            <a:r>
              <a:rPr lang="zh-CN" altLang="en-US" b="1" dirty="0">
                <a:solidFill>
                  <a:srgbClr val="FF0000"/>
                </a:solidFill>
                <a:latin typeface="Times New Roman" panose="02020603050405020304" pitchFamily="18" charset="0"/>
              </a:rPr>
              <a:t> </a:t>
            </a:r>
            <a:endParaRPr lang="zh-CN" altLang="en-US" sz="2400" b="1" dirty="0">
              <a:solidFill>
                <a:srgbClr val="FF0000"/>
              </a:solidFill>
              <a:latin typeface="Times New Roman" panose="02020603050405020304" pitchFamily="18" charset="0"/>
            </a:endParaRPr>
          </a:p>
          <a:p>
            <a:pPr>
              <a:lnSpc>
                <a:spcPct val="100000"/>
              </a:lnSpc>
              <a:spcBef>
                <a:spcPct val="0"/>
              </a:spcBef>
              <a:buNone/>
            </a:pPr>
            <a:r>
              <a:rPr lang="zh-CN" altLang="en-US" b="1" dirty="0">
                <a:solidFill>
                  <a:srgbClr val="FF0000"/>
                </a:solidFill>
                <a:latin typeface="宋体" panose="02010600030101010101" pitchFamily="2" charset="-122"/>
              </a:rPr>
              <a:t>　 “结论”适用于全文经论证得出一个明确结果这样的文章。</a:t>
            </a:r>
          </a:p>
          <a:p>
            <a:pPr>
              <a:lnSpc>
                <a:spcPct val="100000"/>
              </a:lnSpc>
              <a:spcBef>
                <a:spcPct val="0"/>
              </a:spcBef>
              <a:buNone/>
            </a:pPr>
            <a:r>
              <a:rPr lang="zh-CN" altLang="en-US" b="1" dirty="0">
                <a:solidFill>
                  <a:srgbClr val="FF0000"/>
                </a:solidFill>
                <a:latin typeface="宋体" panose="02010600030101010101" pitchFamily="2" charset="-122"/>
              </a:rPr>
              <a:t>结语，适用于侧重说明性的法学论文。</a:t>
            </a:r>
          </a:p>
          <a:p>
            <a:pPr>
              <a:lnSpc>
                <a:spcPct val="100000"/>
              </a:lnSpc>
              <a:spcBef>
                <a:spcPct val="0"/>
              </a:spcBef>
              <a:buNone/>
            </a:pPr>
            <a:r>
              <a:rPr lang="zh-CN" altLang="en-US" b="1" dirty="0">
                <a:solidFill>
                  <a:srgbClr val="FF0000"/>
                </a:solidFill>
                <a:latin typeface="宋体" panose="02010600030101010101" pitchFamily="2" charset="-122"/>
              </a:rPr>
              <a:t>余论</a:t>
            </a:r>
            <a:r>
              <a:rPr lang="en-US" altLang="zh-CN" b="1" dirty="0">
                <a:solidFill>
                  <a:srgbClr val="FF0000"/>
                </a:solidFill>
                <a:latin typeface="Arial" panose="020B0604020202020204" pitchFamily="34" charset="0"/>
              </a:rPr>
              <a:t>——</a:t>
            </a:r>
            <a:r>
              <a:rPr lang="zh-CN" altLang="en-US" b="1" dirty="0">
                <a:solidFill>
                  <a:srgbClr val="FF0000"/>
                </a:solidFill>
                <a:latin typeface="宋体" panose="02010600030101010101" pitchFamily="2" charset="-122"/>
              </a:rPr>
              <a:t>留下问题</a:t>
            </a:r>
            <a:r>
              <a:rPr lang="en-US" altLang="zh-CN" b="1" dirty="0">
                <a:solidFill>
                  <a:srgbClr val="FF0000"/>
                </a:solidFill>
                <a:latin typeface="Arial" panose="020B0604020202020204" pitchFamily="34" charset="0"/>
              </a:rPr>
              <a:t>——</a:t>
            </a:r>
            <a:r>
              <a:rPr lang="zh-CN" altLang="en-US" b="1" dirty="0">
                <a:solidFill>
                  <a:srgbClr val="FF0000"/>
                </a:solidFill>
                <a:latin typeface="宋体" panose="02010600030101010101" pitchFamily="2" charset="-122"/>
              </a:rPr>
              <a:t>引申问题</a:t>
            </a:r>
            <a:r>
              <a:rPr lang="en-US" altLang="zh-CN" b="1" dirty="0">
                <a:solidFill>
                  <a:srgbClr val="FF0000"/>
                </a:solidFill>
                <a:latin typeface="Arial" panose="020B0604020202020204" pitchFamily="34" charset="0"/>
              </a:rPr>
              <a:t>——</a:t>
            </a:r>
            <a:r>
              <a:rPr lang="zh-CN" altLang="en-US" b="1" dirty="0">
                <a:solidFill>
                  <a:srgbClr val="FF0000"/>
                </a:solidFill>
                <a:latin typeface="宋体" panose="02010600030101010101" pitchFamily="2" charset="-122"/>
              </a:rPr>
              <a:t>交代没有说清楚的问题</a:t>
            </a:r>
            <a:r>
              <a:rPr lang="en-US" altLang="zh-CN" b="1" dirty="0">
                <a:solidFill>
                  <a:srgbClr val="FF0000"/>
                </a:solidFill>
                <a:latin typeface="Arial" panose="020B0604020202020204" pitchFamily="34" charset="0"/>
              </a:rPr>
              <a:t>——</a:t>
            </a:r>
            <a:r>
              <a:rPr lang="zh-CN" altLang="en-US" b="1" dirty="0">
                <a:solidFill>
                  <a:srgbClr val="FF0000"/>
                </a:solidFill>
                <a:latin typeface="宋体" panose="02010600030101010101" pitchFamily="2" charset="-122"/>
              </a:rPr>
              <a:t>引发思考</a:t>
            </a:r>
          </a:p>
          <a:p>
            <a:endParaRPr lang="zh-CN" altLang="en-US" dirty="0"/>
          </a:p>
        </p:txBody>
      </p:sp>
    </p:spTree>
    <p:extLst>
      <p:ext uri="{BB962C8B-B14F-4D97-AF65-F5344CB8AC3E}">
        <p14:creationId xmlns:p14="http://schemas.microsoft.com/office/powerpoint/2010/main" xmlns="" val="216728772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en-US" altLang="zh-CN" b="1" dirty="0" smtClean="0">
                <a:solidFill>
                  <a:srgbClr val="FF0000"/>
                </a:solidFill>
                <a:latin typeface="黑体" panose="02010609060101010101" pitchFamily="49" charset="-122"/>
                <a:ea typeface="黑体" panose="02010609060101010101" pitchFamily="49" charset="-122"/>
              </a:rPr>
              <a:t/>
            </a:r>
            <a:br>
              <a:rPr lang="en-US" altLang="zh-CN" b="1" dirty="0" smtClean="0">
                <a:solidFill>
                  <a:srgbClr val="FF0000"/>
                </a:solidFill>
                <a:latin typeface="黑体" panose="02010609060101010101" pitchFamily="49" charset="-122"/>
                <a:ea typeface="黑体" panose="02010609060101010101" pitchFamily="49" charset="-122"/>
              </a:rPr>
            </a:br>
            <a:r>
              <a:rPr lang="zh-CN" altLang="en-US" b="1" dirty="0" smtClean="0">
                <a:solidFill>
                  <a:srgbClr val="FF0000"/>
                </a:solidFill>
                <a:latin typeface="黑体" panose="02010609060101010101" pitchFamily="49" charset="-122"/>
                <a:ea typeface="黑体" panose="02010609060101010101" pitchFamily="49" charset="-122"/>
              </a:rPr>
              <a:t>六</a:t>
            </a:r>
            <a:r>
              <a:rPr lang="zh-CN" altLang="zh-CN" b="1" dirty="0">
                <a:solidFill>
                  <a:srgbClr val="FF0000"/>
                </a:solidFill>
                <a:latin typeface="黑体" panose="02010609060101010101" pitchFamily="49" charset="-122"/>
                <a:ea typeface="黑体" panose="02010609060101010101" pitchFamily="49" charset="-122"/>
              </a:rPr>
              <a:t>、修结构</a:t>
            </a:r>
            <a:r>
              <a:rPr lang="zh-CN" altLang="en-US" b="1" dirty="0">
                <a:solidFill>
                  <a:srgbClr val="FF0000"/>
                </a:solidFill>
                <a:latin typeface="黑体" panose="02010609060101010101" pitchFamily="49" charset="-122"/>
                <a:ea typeface="黑体" panose="02010609060101010101" pitchFamily="49" charset="-122"/>
              </a:rPr>
              <a:t>：修整论文的论证架构和体例编排</a:t>
            </a:r>
            <a:r>
              <a:rPr lang="zh-CN" altLang="zh-CN" b="1" dirty="0">
                <a:solidFill>
                  <a:srgbClr val="FF0000"/>
                </a:solidFill>
                <a:latin typeface="黑体" panose="02010609060101010101" pitchFamily="49" charset="-122"/>
                <a:ea typeface="黑体" panose="02010609060101010101" pitchFamily="49" charset="-122"/>
              </a:rPr>
              <a:t/>
            </a:r>
            <a:br>
              <a:rPr lang="zh-CN" altLang="zh-CN" b="1" dirty="0">
                <a:solidFill>
                  <a:srgbClr val="FF0000"/>
                </a:solidFill>
                <a:latin typeface="黑体" panose="02010609060101010101" pitchFamily="49" charset="-122"/>
                <a:ea typeface="黑体" panose="02010609060101010101" pitchFamily="49" charset="-122"/>
              </a:rPr>
            </a:br>
            <a:endParaRPr lang="zh-CN" altLang="en-US" dirty="0"/>
          </a:p>
        </p:txBody>
      </p:sp>
      <p:sp>
        <p:nvSpPr>
          <p:cNvPr id="3" name="内容占位符 2"/>
          <p:cNvSpPr>
            <a:spLocks noGrp="1"/>
          </p:cNvSpPr>
          <p:nvPr>
            <p:ph idx="1"/>
          </p:nvPr>
        </p:nvSpPr>
        <p:spPr/>
        <p:txBody>
          <a:bodyPr>
            <a:normAutofit/>
          </a:bodyPr>
          <a:lstStyle/>
          <a:p>
            <a:r>
              <a:rPr lang="zh-CN" altLang="en-US" sz="4000" dirty="0" smtClean="0">
                <a:solidFill>
                  <a:srgbClr val="FF0000"/>
                </a:solidFill>
              </a:rPr>
              <a:t>一等奖论文的结构比例分析</a:t>
            </a:r>
            <a:endParaRPr lang="en-US" altLang="zh-CN" sz="4000" dirty="0" smtClean="0">
              <a:solidFill>
                <a:srgbClr val="FF0000"/>
              </a:solidFill>
            </a:endParaRPr>
          </a:p>
          <a:p>
            <a:r>
              <a:rPr lang="zh-CN" altLang="en-US" sz="4000" dirty="0" smtClean="0">
                <a:solidFill>
                  <a:srgbClr val="FF0000"/>
                </a:solidFill>
              </a:rPr>
              <a:t>核心期刊论文的结构比例分析</a:t>
            </a:r>
            <a:endParaRPr lang="en-US" altLang="zh-CN" sz="4000" dirty="0" smtClean="0">
              <a:solidFill>
                <a:srgbClr val="FF0000"/>
              </a:solidFill>
            </a:endParaRPr>
          </a:p>
          <a:p>
            <a:r>
              <a:rPr lang="zh-CN" altLang="en-US" sz="4000" dirty="0" smtClean="0">
                <a:solidFill>
                  <a:srgbClr val="FF0000"/>
                </a:solidFill>
              </a:rPr>
              <a:t>八股文的结构优势</a:t>
            </a:r>
            <a:endParaRPr lang="en-US" altLang="zh-CN" sz="4000" dirty="0" smtClean="0">
              <a:solidFill>
                <a:srgbClr val="FF0000"/>
              </a:solidFill>
            </a:endParaRPr>
          </a:p>
          <a:p>
            <a:r>
              <a:rPr lang="zh-CN" altLang="en-US" sz="4000" dirty="0" smtClean="0">
                <a:solidFill>
                  <a:srgbClr val="FF0000"/>
                </a:solidFill>
              </a:rPr>
              <a:t>学术论文的结构安排</a:t>
            </a:r>
            <a:r>
              <a:rPr lang="en-US" altLang="zh-CN" sz="4000" dirty="0" smtClean="0">
                <a:solidFill>
                  <a:srgbClr val="FF0000"/>
                </a:solidFill>
              </a:rPr>
              <a:t>——</a:t>
            </a:r>
            <a:r>
              <a:rPr lang="zh-CN" altLang="en-US" sz="4000" dirty="0" smtClean="0">
                <a:solidFill>
                  <a:srgbClr val="FF0000"/>
                </a:solidFill>
              </a:rPr>
              <a:t>合理性</a:t>
            </a:r>
            <a:endParaRPr lang="en-US" altLang="zh-CN" sz="4000" dirty="0" smtClean="0">
              <a:solidFill>
                <a:srgbClr val="FF0000"/>
              </a:solidFill>
            </a:endParaRPr>
          </a:p>
          <a:p>
            <a:r>
              <a:rPr lang="zh-CN" altLang="en-US" sz="4000" dirty="0" smtClean="0">
                <a:solidFill>
                  <a:srgbClr val="FF0000"/>
                </a:solidFill>
              </a:rPr>
              <a:t>学术论文的论证构架与程式</a:t>
            </a:r>
            <a:endParaRPr lang="zh-CN" altLang="en-US" sz="4000" dirty="0">
              <a:solidFill>
                <a:srgbClr val="FF0000"/>
              </a:solidFill>
            </a:endParaRPr>
          </a:p>
        </p:txBody>
      </p:sp>
    </p:spTree>
    <p:extLst>
      <p:ext uri="{BB962C8B-B14F-4D97-AF65-F5344CB8AC3E}">
        <p14:creationId xmlns:p14="http://schemas.microsoft.com/office/powerpoint/2010/main" xmlns="" val="7175854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blipFill>
            <a:blip r:embed="rId2"/>
            <a:tile tx="0" ty="0" sx="100000" sy="100000" flip="none" algn="tl"/>
          </a:blipFill>
        </p:spPr>
        <p:txBody>
          <a:bodyPr/>
          <a:lstStyle/>
          <a:p>
            <a:pPr algn="ctr"/>
            <a:r>
              <a:rPr lang="zh-CN" altLang="en-US" b="1" dirty="0" smtClean="0">
                <a:solidFill>
                  <a:srgbClr val="FF0000"/>
                </a:solidFill>
                <a:latin typeface="黑体" panose="02010609060101010101" pitchFamily="49" charset="-122"/>
                <a:ea typeface="黑体" panose="02010609060101010101" pitchFamily="49" charset="-122"/>
              </a:rPr>
              <a:t>好的文章是改出来的！</a:t>
            </a:r>
            <a:endParaRPr lang="zh-CN" altLang="en-US" b="1" dirty="0">
              <a:solidFill>
                <a:srgbClr val="FF0000"/>
              </a:solidFill>
              <a:latin typeface="黑体" panose="02010609060101010101" pitchFamily="49" charset="-122"/>
              <a:ea typeface="黑体" panose="02010609060101010101" pitchFamily="49" charset="-122"/>
            </a:endParaRPr>
          </a:p>
        </p:txBody>
      </p:sp>
      <p:sp>
        <p:nvSpPr>
          <p:cNvPr id="3" name="内容占位符 2"/>
          <p:cNvSpPr>
            <a:spLocks noGrp="1"/>
          </p:cNvSpPr>
          <p:nvPr>
            <p:ph idx="1"/>
          </p:nvPr>
        </p:nvSpPr>
        <p:spPr>
          <a:blipFill>
            <a:blip r:embed="rId2"/>
            <a:tile tx="0" ty="0" sx="100000" sy="100000" flip="none" algn="tl"/>
          </a:blipFill>
        </p:spPr>
        <p:txBody>
          <a:bodyPr>
            <a:normAutofit lnSpcReduction="10000"/>
          </a:bodyPr>
          <a:lstStyle/>
          <a:p>
            <a:r>
              <a:rPr lang="zh-CN" altLang="en-US" sz="3200" b="1" dirty="0" smtClean="0">
                <a:solidFill>
                  <a:srgbClr val="FF0000"/>
                </a:solidFill>
              </a:rPr>
              <a:t>论文写作过程</a:t>
            </a:r>
            <a:r>
              <a:rPr lang="en-US" altLang="zh-CN" sz="3200" b="1" dirty="0" smtClean="0">
                <a:solidFill>
                  <a:srgbClr val="FF0000"/>
                </a:solidFill>
              </a:rPr>
              <a:t>——</a:t>
            </a:r>
            <a:r>
              <a:rPr lang="zh-CN" altLang="en-US" sz="3200" b="1" dirty="0" smtClean="0">
                <a:solidFill>
                  <a:srgbClr val="FF0000"/>
                </a:solidFill>
              </a:rPr>
              <a:t>是一个</a:t>
            </a:r>
            <a:r>
              <a:rPr lang="zh-CN" altLang="zh-CN" sz="3200" b="1" dirty="0" smtClean="0">
                <a:solidFill>
                  <a:srgbClr val="FF0000"/>
                </a:solidFill>
              </a:rPr>
              <a:t>艰难</a:t>
            </a:r>
            <a:r>
              <a:rPr lang="zh-CN" altLang="en-US" sz="3200" b="1" dirty="0" smtClean="0">
                <a:solidFill>
                  <a:srgbClr val="FF0000"/>
                </a:solidFill>
              </a:rPr>
              <a:t>的深入思考</a:t>
            </a:r>
            <a:r>
              <a:rPr lang="zh-CN" altLang="zh-CN" sz="3200" b="1" dirty="0" smtClean="0">
                <a:solidFill>
                  <a:srgbClr val="FF0000"/>
                </a:solidFill>
              </a:rPr>
              <a:t>过程</a:t>
            </a:r>
            <a:endParaRPr lang="en-US" altLang="zh-CN" sz="3200" b="1" dirty="0" smtClean="0">
              <a:solidFill>
                <a:srgbClr val="FF0000"/>
              </a:solidFill>
            </a:endParaRPr>
          </a:p>
          <a:p>
            <a:r>
              <a:rPr lang="zh-CN" altLang="en-US" sz="3200" b="1" dirty="0" smtClean="0">
                <a:solidFill>
                  <a:srgbClr val="FF0000"/>
                </a:solidFill>
              </a:rPr>
              <a:t>初稿写作</a:t>
            </a:r>
            <a:r>
              <a:rPr lang="zh-CN" altLang="zh-CN" sz="3200" b="1" dirty="0" smtClean="0">
                <a:solidFill>
                  <a:srgbClr val="FF0000"/>
                </a:solidFill>
              </a:rPr>
              <a:t>——</a:t>
            </a:r>
            <a:r>
              <a:rPr lang="zh-CN" altLang="zh-CN" sz="3200" b="1" dirty="0">
                <a:solidFill>
                  <a:srgbClr val="FF0000"/>
                </a:solidFill>
              </a:rPr>
              <a:t>修改——再思考——深入思考——升华</a:t>
            </a:r>
            <a:endParaRPr lang="zh-CN" altLang="zh-CN" sz="3200" dirty="0">
              <a:solidFill>
                <a:srgbClr val="FF0000"/>
              </a:solidFill>
            </a:endParaRPr>
          </a:p>
          <a:p>
            <a:r>
              <a:rPr lang="zh-CN" altLang="zh-CN" sz="3200" b="1" dirty="0">
                <a:solidFill>
                  <a:srgbClr val="FF0000"/>
                </a:solidFill>
              </a:rPr>
              <a:t>论文的修改</a:t>
            </a:r>
            <a:endParaRPr lang="zh-CN" altLang="zh-CN" sz="3200" dirty="0">
              <a:solidFill>
                <a:srgbClr val="FF0000"/>
              </a:solidFill>
            </a:endParaRPr>
          </a:p>
          <a:p>
            <a:r>
              <a:rPr lang="zh-CN" altLang="zh-CN" sz="3200" b="1" dirty="0">
                <a:solidFill>
                  <a:srgbClr val="FF0000"/>
                </a:solidFill>
              </a:rPr>
              <a:t>修改就是改正论文草稿中的缺点或错误。修改是一项艰苦的劳动</a:t>
            </a:r>
            <a:r>
              <a:rPr lang="en-US" altLang="zh-CN" sz="3200" b="1" dirty="0">
                <a:solidFill>
                  <a:srgbClr val="FF0000"/>
                </a:solidFill>
              </a:rPr>
              <a:t>,</a:t>
            </a:r>
            <a:r>
              <a:rPr lang="zh-CN" altLang="zh-CN" sz="3200" b="1" dirty="0">
                <a:solidFill>
                  <a:srgbClr val="FF0000"/>
                </a:solidFill>
              </a:rPr>
              <a:t>古人云</a:t>
            </a:r>
            <a:r>
              <a:rPr lang="en-US" altLang="zh-CN" sz="3200" b="1" dirty="0">
                <a:solidFill>
                  <a:srgbClr val="FF0000"/>
                </a:solidFill>
              </a:rPr>
              <a:t>:</a:t>
            </a:r>
            <a:r>
              <a:rPr lang="zh-CN" altLang="zh-CN" sz="3200" b="1" dirty="0">
                <a:solidFill>
                  <a:srgbClr val="FF0000"/>
                </a:solidFill>
              </a:rPr>
              <a:t>“改章难于造篇”</a:t>
            </a:r>
            <a:r>
              <a:rPr lang="en-US" altLang="zh-CN" sz="3200" b="1" dirty="0">
                <a:solidFill>
                  <a:srgbClr val="FF0000"/>
                </a:solidFill>
              </a:rPr>
              <a:t>,</a:t>
            </a:r>
            <a:r>
              <a:rPr lang="zh-CN" altLang="zh-CN" sz="3200" b="1" dirty="0">
                <a:solidFill>
                  <a:srgbClr val="FF0000"/>
                </a:solidFill>
              </a:rPr>
              <a:t>其理就在于此</a:t>
            </a:r>
            <a:r>
              <a:rPr lang="zh-CN" altLang="zh-CN" sz="3200" b="1" dirty="0" smtClean="0">
                <a:solidFill>
                  <a:srgbClr val="FF0000"/>
                </a:solidFill>
              </a:rPr>
              <a:t>。</a:t>
            </a:r>
            <a:endParaRPr lang="en-US" altLang="zh-CN" sz="3200" b="1" dirty="0" smtClean="0">
              <a:solidFill>
                <a:srgbClr val="FF0000"/>
              </a:solidFill>
            </a:endParaRPr>
          </a:p>
          <a:p>
            <a:r>
              <a:rPr lang="zh-CN" altLang="zh-CN" sz="3200" b="1" dirty="0" smtClean="0">
                <a:solidFill>
                  <a:srgbClr val="FF0000"/>
                </a:solidFill>
              </a:rPr>
              <a:t>正</a:t>
            </a:r>
            <a:r>
              <a:rPr lang="zh-CN" altLang="zh-CN" sz="3200" b="1" dirty="0">
                <a:solidFill>
                  <a:srgbClr val="FF0000"/>
                </a:solidFill>
              </a:rPr>
              <a:t>因为如此</a:t>
            </a:r>
            <a:r>
              <a:rPr lang="en-US" altLang="zh-CN" sz="3200" b="1" dirty="0">
                <a:solidFill>
                  <a:srgbClr val="FF0000"/>
                </a:solidFill>
              </a:rPr>
              <a:t>,</a:t>
            </a:r>
            <a:r>
              <a:rPr lang="zh-CN" altLang="zh-CN" sz="3200" b="1" dirty="0">
                <a:solidFill>
                  <a:srgbClr val="FF0000"/>
                </a:solidFill>
              </a:rPr>
              <a:t>法学论文的作者应当把修改当作一项再创造。要有责任心和耐心</a:t>
            </a:r>
            <a:r>
              <a:rPr lang="en-US" altLang="zh-CN" sz="3200" b="1" dirty="0">
                <a:solidFill>
                  <a:srgbClr val="FF0000"/>
                </a:solidFill>
              </a:rPr>
              <a:t>,</a:t>
            </a:r>
            <a:r>
              <a:rPr lang="zh-CN" altLang="zh-CN" sz="3200" b="1" dirty="0">
                <a:solidFill>
                  <a:srgbClr val="FF0000"/>
                </a:solidFill>
              </a:rPr>
              <a:t>决不可有凑合和厌烦情绪</a:t>
            </a:r>
            <a:r>
              <a:rPr lang="zh-CN" altLang="zh-CN" sz="3200" b="1" dirty="0" smtClean="0">
                <a:solidFill>
                  <a:srgbClr val="FF0000"/>
                </a:solidFill>
              </a:rPr>
              <a:t>。</a:t>
            </a:r>
            <a:endParaRPr lang="en-US" altLang="zh-CN" sz="3200" b="1" dirty="0" smtClean="0">
              <a:solidFill>
                <a:srgbClr val="FF0000"/>
              </a:solidFill>
            </a:endParaRPr>
          </a:p>
          <a:p>
            <a:r>
              <a:rPr lang="zh-CN" altLang="zh-CN" sz="3200" b="1" dirty="0" smtClean="0">
                <a:solidFill>
                  <a:srgbClr val="FF0000"/>
                </a:solidFill>
              </a:rPr>
              <a:t>只有</a:t>
            </a:r>
            <a:r>
              <a:rPr lang="zh-CN" altLang="zh-CN" sz="3200" b="1" dirty="0">
                <a:solidFill>
                  <a:srgbClr val="FF0000"/>
                </a:solidFill>
              </a:rPr>
              <a:t>有了这种认识</a:t>
            </a:r>
            <a:r>
              <a:rPr lang="en-US" altLang="zh-CN" sz="3200" b="1" dirty="0">
                <a:solidFill>
                  <a:srgbClr val="FF0000"/>
                </a:solidFill>
              </a:rPr>
              <a:t>,</a:t>
            </a:r>
            <a:r>
              <a:rPr lang="zh-CN" altLang="zh-CN" sz="3200" b="1" dirty="0">
                <a:solidFill>
                  <a:srgbClr val="FF0000"/>
                </a:solidFill>
              </a:rPr>
              <a:t>才会有对论文草稿进行反复修改的决心和恒心</a:t>
            </a:r>
            <a:r>
              <a:rPr lang="en-US" altLang="zh-CN" sz="3200" b="1" dirty="0">
                <a:solidFill>
                  <a:srgbClr val="FF0000"/>
                </a:solidFill>
              </a:rPr>
              <a:t>,</a:t>
            </a:r>
            <a:r>
              <a:rPr lang="zh-CN" altLang="zh-CN" sz="3200" b="1" dirty="0">
                <a:solidFill>
                  <a:srgbClr val="FF0000"/>
                </a:solidFill>
              </a:rPr>
              <a:t>才能把论文修改好。</a:t>
            </a:r>
            <a:endParaRPr lang="zh-CN" altLang="zh-CN" sz="3200" dirty="0">
              <a:solidFill>
                <a:srgbClr val="FF0000"/>
              </a:solidFill>
            </a:endParaRPr>
          </a:p>
          <a:p>
            <a:endParaRPr lang="zh-CN" altLang="en-US" dirty="0"/>
          </a:p>
        </p:txBody>
      </p:sp>
    </p:spTree>
    <p:extLst>
      <p:ext uri="{BB962C8B-B14F-4D97-AF65-F5344CB8AC3E}">
        <p14:creationId xmlns:p14="http://schemas.microsoft.com/office/powerpoint/2010/main" xmlns="" val="25975019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en-US" altLang="zh-CN" b="1" dirty="0" smtClean="0">
                <a:solidFill>
                  <a:srgbClr val="FF0000"/>
                </a:solidFill>
                <a:latin typeface="黑体" panose="02010609060101010101" pitchFamily="49" charset="-122"/>
                <a:ea typeface="黑体" panose="02010609060101010101" pitchFamily="49" charset="-122"/>
              </a:rPr>
              <a:t/>
            </a:r>
            <a:br>
              <a:rPr lang="en-US" altLang="zh-CN" b="1" dirty="0" smtClean="0">
                <a:solidFill>
                  <a:srgbClr val="FF0000"/>
                </a:solidFill>
                <a:latin typeface="黑体" panose="02010609060101010101" pitchFamily="49" charset="-122"/>
                <a:ea typeface="黑体" panose="02010609060101010101" pitchFamily="49" charset="-122"/>
              </a:rPr>
            </a:br>
            <a:r>
              <a:rPr lang="zh-CN" altLang="en-US" b="1" dirty="0" smtClean="0">
                <a:solidFill>
                  <a:srgbClr val="FF0000"/>
                </a:solidFill>
                <a:latin typeface="黑体" panose="02010609060101010101" pitchFamily="49" charset="-122"/>
                <a:ea typeface="黑体" panose="02010609060101010101" pitchFamily="49" charset="-122"/>
              </a:rPr>
              <a:t>六</a:t>
            </a:r>
            <a:r>
              <a:rPr lang="zh-CN" altLang="zh-CN" b="1" dirty="0">
                <a:solidFill>
                  <a:srgbClr val="FF0000"/>
                </a:solidFill>
                <a:latin typeface="黑体" panose="02010609060101010101" pitchFamily="49" charset="-122"/>
                <a:ea typeface="黑体" panose="02010609060101010101" pitchFamily="49" charset="-122"/>
              </a:rPr>
              <a:t>、修结构</a:t>
            </a:r>
            <a:r>
              <a:rPr lang="zh-CN" altLang="en-US" b="1" dirty="0">
                <a:solidFill>
                  <a:srgbClr val="FF0000"/>
                </a:solidFill>
                <a:latin typeface="黑体" panose="02010609060101010101" pitchFamily="49" charset="-122"/>
                <a:ea typeface="黑体" panose="02010609060101010101" pitchFamily="49" charset="-122"/>
              </a:rPr>
              <a:t>：修整论文的论证架构和体例编排</a:t>
            </a:r>
            <a:r>
              <a:rPr lang="zh-CN" altLang="zh-CN" b="1" dirty="0">
                <a:solidFill>
                  <a:srgbClr val="FF0000"/>
                </a:solidFill>
                <a:latin typeface="黑体" panose="02010609060101010101" pitchFamily="49" charset="-122"/>
                <a:ea typeface="黑体" panose="02010609060101010101" pitchFamily="49" charset="-122"/>
              </a:rPr>
              <a:t/>
            </a:r>
            <a:br>
              <a:rPr lang="zh-CN" altLang="zh-CN" b="1" dirty="0">
                <a:solidFill>
                  <a:srgbClr val="FF0000"/>
                </a:solidFill>
                <a:latin typeface="黑体" panose="02010609060101010101" pitchFamily="49" charset="-122"/>
                <a:ea typeface="黑体" panose="02010609060101010101" pitchFamily="49" charset="-122"/>
              </a:rPr>
            </a:br>
            <a:endParaRPr lang="zh-CN" altLang="en-US" dirty="0"/>
          </a:p>
        </p:txBody>
      </p:sp>
      <p:sp>
        <p:nvSpPr>
          <p:cNvPr id="3" name="内容占位符 2"/>
          <p:cNvSpPr>
            <a:spLocks noGrp="1"/>
          </p:cNvSpPr>
          <p:nvPr>
            <p:ph idx="1"/>
          </p:nvPr>
        </p:nvSpPr>
        <p:spPr/>
        <p:txBody>
          <a:bodyPr>
            <a:normAutofit/>
          </a:bodyPr>
          <a:lstStyle/>
          <a:p>
            <a:r>
              <a:rPr lang="zh-CN" altLang="en-US" sz="4400" dirty="0" smtClean="0">
                <a:solidFill>
                  <a:srgbClr val="FF0000"/>
                </a:solidFill>
              </a:rPr>
              <a:t>引言</a:t>
            </a:r>
            <a:endParaRPr lang="en-US" altLang="zh-CN" sz="4400" dirty="0" smtClean="0">
              <a:solidFill>
                <a:srgbClr val="FF0000"/>
              </a:solidFill>
            </a:endParaRPr>
          </a:p>
          <a:p>
            <a:r>
              <a:rPr lang="zh-CN" altLang="en-US" sz="4400" dirty="0" smtClean="0">
                <a:solidFill>
                  <a:srgbClr val="FF0000"/>
                </a:solidFill>
              </a:rPr>
              <a:t>三段式</a:t>
            </a:r>
            <a:endParaRPr lang="en-US" altLang="zh-CN" sz="4400" dirty="0" smtClean="0">
              <a:solidFill>
                <a:srgbClr val="FF0000"/>
              </a:solidFill>
            </a:endParaRPr>
          </a:p>
          <a:p>
            <a:r>
              <a:rPr lang="zh-CN" altLang="en-US" sz="4400" dirty="0" smtClean="0">
                <a:solidFill>
                  <a:srgbClr val="FF0000"/>
                </a:solidFill>
              </a:rPr>
              <a:t>四段式</a:t>
            </a:r>
            <a:endParaRPr lang="en-US" altLang="zh-CN" sz="4400" dirty="0" smtClean="0">
              <a:solidFill>
                <a:srgbClr val="FF0000"/>
              </a:solidFill>
            </a:endParaRPr>
          </a:p>
          <a:p>
            <a:r>
              <a:rPr lang="zh-CN" altLang="en-US" sz="4400" dirty="0" smtClean="0">
                <a:solidFill>
                  <a:srgbClr val="FF0000"/>
                </a:solidFill>
              </a:rPr>
              <a:t>五段式</a:t>
            </a:r>
            <a:endParaRPr lang="en-US" altLang="zh-CN" sz="4400" dirty="0" smtClean="0">
              <a:solidFill>
                <a:srgbClr val="FF0000"/>
              </a:solidFill>
            </a:endParaRPr>
          </a:p>
          <a:p>
            <a:r>
              <a:rPr lang="zh-CN" altLang="en-US" sz="4400" dirty="0" smtClean="0">
                <a:solidFill>
                  <a:srgbClr val="FF0000"/>
                </a:solidFill>
              </a:rPr>
              <a:t>结语</a:t>
            </a:r>
            <a:endParaRPr lang="en-US" altLang="zh-CN" sz="4400" dirty="0" smtClean="0">
              <a:solidFill>
                <a:srgbClr val="FF0000"/>
              </a:solidFill>
            </a:endParaRPr>
          </a:p>
          <a:p>
            <a:r>
              <a:rPr lang="zh-CN" altLang="en-US" sz="4400" dirty="0" smtClean="0">
                <a:solidFill>
                  <a:srgbClr val="FF0000"/>
                </a:solidFill>
              </a:rPr>
              <a:t>余论</a:t>
            </a:r>
            <a:endParaRPr lang="zh-CN" altLang="en-US" sz="4400" dirty="0">
              <a:solidFill>
                <a:srgbClr val="FF0000"/>
              </a:solidFill>
            </a:endParaRPr>
          </a:p>
        </p:txBody>
      </p:sp>
    </p:spTree>
    <p:extLst>
      <p:ext uri="{BB962C8B-B14F-4D97-AF65-F5344CB8AC3E}">
        <p14:creationId xmlns:p14="http://schemas.microsoft.com/office/powerpoint/2010/main" xmlns="" val="126023613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en-US" altLang="zh-CN" b="1" dirty="0" smtClean="0">
                <a:solidFill>
                  <a:srgbClr val="FF0000"/>
                </a:solidFill>
                <a:latin typeface="黑体" panose="02010609060101010101" pitchFamily="49" charset="-122"/>
                <a:ea typeface="黑体" panose="02010609060101010101" pitchFamily="49" charset="-122"/>
              </a:rPr>
              <a:t/>
            </a:r>
            <a:br>
              <a:rPr lang="en-US" altLang="zh-CN" b="1" dirty="0" smtClean="0">
                <a:solidFill>
                  <a:srgbClr val="FF0000"/>
                </a:solidFill>
                <a:latin typeface="黑体" panose="02010609060101010101" pitchFamily="49" charset="-122"/>
                <a:ea typeface="黑体" panose="02010609060101010101" pitchFamily="49" charset="-122"/>
              </a:rPr>
            </a:br>
            <a:r>
              <a:rPr lang="zh-CN" altLang="en-US" b="1" dirty="0" smtClean="0">
                <a:solidFill>
                  <a:srgbClr val="FF0000"/>
                </a:solidFill>
                <a:latin typeface="黑体" panose="02010609060101010101" pitchFamily="49" charset="-122"/>
                <a:ea typeface="黑体" panose="02010609060101010101" pitchFamily="49" charset="-122"/>
              </a:rPr>
              <a:t>六</a:t>
            </a:r>
            <a:r>
              <a:rPr lang="zh-CN" altLang="zh-CN" b="1" dirty="0">
                <a:solidFill>
                  <a:srgbClr val="FF0000"/>
                </a:solidFill>
                <a:latin typeface="黑体" panose="02010609060101010101" pitchFamily="49" charset="-122"/>
                <a:ea typeface="黑体" panose="02010609060101010101" pitchFamily="49" charset="-122"/>
              </a:rPr>
              <a:t>、修结构</a:t>
            </a:r>
            <a:r>
              <a:rPr lang="zh-CN" altLang="en-US" b="1" dirty="0">
                <a:solidFill>
                  <a:srgbClr val="FF0000"/>
                </a:solidFill>
                <a:latin typeface="黑体" panose="02010609060101010101" pitchFamily="49" charset="-122"/>
                <a:ea typeface="黑体" panose="02010609060101010101" pitchFamily="49" charset="-122"/>
              </a:rPr>
              <a:t>：修整论文的论证架构和体例编排</a:t>
            </a:r>
            <a:r>
              <a:rPr lang="zh-CN" altLang="zh-CN" b="1" dirty="0">
                <a:solidFill>
                  <a:srgbClr val="FF0000"/>
                </a:solidFill>
                <a:latin typeface="黑体" panose="02010609060101010101" pitchFamily="49" charset="-122"/>
                <a:ea typeface="黑体" panose="02010609060101010101" pitchFamily="49" charset="-122"/>
              </a:rPr>
              <a:t/>
            </a:r>
            <a:br>
              <a:rPr lang="zh-CN" altLang="zh-CN" b="1" dirty="0">
                <a:solidFill>
                  <a:srgbClr val="FF0000"/>
                </a:solidFill>
                <a:latin typeface="黑体" panose="02010609060101010101" pitchFamily="49" charset="-122"/>
                <a:ea typeface="黑体" panose="02010609060101010101" pitchFamily="49" charset="-122"/>
              </a:rPr>
            </a:br>
            <a:endParaRPr lang="zh-CN" altLang="en-US" dirty="0"/>
          </a:p>
        </p:txBody>
      </p:sp>
      <p:sp>
        <p:nvSpPr>
          <p:cNvPr id="3" name="内容占位符 2"/>
          <p:cNvSpPr>
            <a:spLocks noGrp="1"/>
          </p:cNvSpPr>
          <p:nvPr>
            <p:ph idx="1"/>
          </p:nvPr>
        </p:nvSpPr>
        <p:spPr/>
        <p:txBody>
          <a:bodyPr>
            <a:normAutofit/>
          </a:bodyPr>
          <a:lstStyle/>
          <a:p>
            <a:r>
              <a:rPr lang="zh-CN" altLang="en-US" sz="4000" dirty="0" smtClean="0">
                <a:solidFill>
                  <a:srgbClr val="FF0000"/>
                </a:solidFill>
                <a:latin typeface="黑体" panose="02010609060101010101" pitchFamily="49" charset="-122"/>
                <a:ea typeface="黑体" panose="02010609060101010101" pitchFamily="49" charset="-122"/>
              </a:rPr>
              <a:t>结构修改是逻辑思维的进一步深化</a:t>
            </a:r>
            <a:endParaRPr lang="en-US" altLang="zh-CN" sz="4000" dirty="0" smtClean="0">
              <a:solidFill>
                <a:srgbClr val="FF0000"/>
              </a:solidFill>
              <a:latin typeface="黑体" panose="02010609060101010101" pitchFamily="49" charset="-122"/>
              <a:ea typeface="黑体" panose="02010609060101010101" pitchFamily="49" charset="-122"/>
            </a:endParaRPr>
          </a:p>
          <a:p>
            <a:r>
              <a:rPr lang="zh-CN" altLang="en-US" sz="4000" dirty="0" smtClean="0">
                <a:solidFill>
                  <a:srgbClr val="FF0000"/>
                </a:solidFill>
                <a:latin typeface="黑体" panose="02010609060101010101" pitchFamily="49" charset="-122"/>
                <a:ea typeface="黑体" panose="02010609060101010101" pitchFamily="49" charset="-122"/>
              </a:rPr>
              <a:t>结构的逻辑自洽性</a:t>
            </a:r>
            <a:endParaRPr lang="en-US" altLang="zh-CN" sz="4000" dirty="0" smtClean="0">
              <a:solidFill>
                <a:srgbClr val="FF0000"/>
              </a:solidFill>
              <a:latin typeface="黑体" panose="02010609060101010101" pitchFamily="49" charset="-122"/>
              <a:ea typeface="黑体" panose="02010609060101010101" pitchFamily="49" charset="-122"/>
            </a:endParaRPr>
          </a:p>
          <a:p>
            <a:r>
              <a:rPr lang="zh-CN" altLang="en-US" sz="4000" dirty="0" smtClean="0">
                <a:solidFill>
                  <a:srgbClr val="FF0000"/>
                </a:solidFill>
                <a:latin typeface="黑体" panose="02010609060101010101" pitchFamily="49" charset="-122"/>
                <a:ea typeface="黑体" panose="02010609060101010101" pitchFamily="49" charset="-122"/>
              </a:rPr>
              <a:t>建立在逻辑思辨基础上的论文结构基本思维架构</a:t>
            </a:r>
            <a:endParaRPr lang="zh-CN" altLang="en-US" sz="4000" dirty="0">
              <a:solidFill>
                <a:srgbClr val="FF0000"/>
              </a:solidFill>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xmlns="" val="146074248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en-US" altLang="zh-CN" b="1" dirty="0" smtClean="0">
                <a:solidFill>
                  <a:srgbClr val="FF0000"/>
                </a:solidFill>
                <a:latin typeface="黑体" panose="02010609060101010101" pitchFamily="49" charset="-122"/>
                <a:ea typeface="黑体" panose="02010609060101010101" pitchFamily="49" charset="-122"/>
              </a:rPr>
              <a:t/>
            </a:r>
            <a:br>
              <a:rPr lang="en-US" altLang="zh-CN" b="1" dirty="0" smtClean="0">
                <a:solidFill>
                  <a:srgbClr val="FF0000"/>
                </a:solidFill>
                <a:latin typeface="黑体" panose="02010609060101010101" pitchFamily="49" charset="-122"/>
                <a:ea typeface="黑体" panose="02010609060101010101" pitchFamily="49" charset="-122"/>
              </a:rPr>
            </a:br>
            <a:r>
              <a:rPr lang="zh-CN" altLang="en-US" sz="3100" b="1" dirty="0" smtClean="0">
                <a:solidFill>
                  <a:srgbClr val="FF0000"/>
                </a:solidFill>
                <a:latin typeface="黑体" panose="02010609060101010101" pitchFamily="49" charset="-122"/>
                <a:ea typeface="黑体" panose="02010609060101010101" pitchFamily="49" charset="-122"/>
              </a:rPr>
              <a:t>七</a:t>
            </a:r>
            <a:r>
              <a:rPr lang="zh-CN" altLang="zh-CN" sz="3100" b="1" dirty="0">
                <a:solidFill>
                  <a:srgbClr val="FF0000"/>
                </a:solidFill>
                <a:latin typeface="黑体" panose="02010609060101010101" pitchFamily="49" charset="-122"/>
                <a:ea typeface="黑体" panose="02010609060101010101" pitchFamily="49" charset="-122"/>
              </a:rPr>
              <a:t>、修</a:t>
            </a:r>
            <a:r>
              <a:rPr lang="zh-CN" altLang="zh-CN" sz="3100" b="1" dirty="0" smtClean="0">
                <a:solidFill>
                  <a:srgbClr val="FF0000"/>
                </a:solidFill>
                <a:latin typeface="黑体" panose="02010609060101010101" pitchFamily="49" charset="-122"/>
                <a:ea typeface="黑体" panose="02010609060101010101" pitchFamily="49" charset="-122"/>
              </a:rPr>
              <a:t>内容</a:t>
            </a:r>
            <a:r>
              <a:rPr lang="zh-CN" altLang="en-US" sz="3100" b="1" dirty="0" smtClean="0">
                <a:solidFill>
                  <a:srgbClr val="FF0000"/>
                </a:solidFill>
                <a:latin typeface="黑体" panose="02010609060101010101" pitchFamily="49" charset="-122"/>
                <a:ea typeface="黑体" panose="02010609060101010101" pitchFamily="49" charset="-122"/>
              </a:rPr>
              <a:t>：修改论文</a:t>
            </a:r>
            <a:r>
              <a:rPr lang="zh-CN" altLang="en-US" sz="3100" b="1" dirty="0">
                <a:solidFill>
                  <a:srgbClr val="FF0000"/>
                </a:solidFill>
                <a:latin typeface="黑体" panose="02010609060101010101" pitchFamily="49" charset="-122"/>
                <a:ea typeface="黑体" panose="02010609060101010101" pitchFamily="49" charset="-122"/>
              </a:rPr>
              <a:t>对法学学术理论问题具有科学的</a:t>
            </a:r>
            <a:r>
              <a:rPr lang="zh-CN" altLang="en-US" sz="3100" b="1" dirty="0" smtClean="0">
                <a:solidFill>
                  <a:srgbClr val="FF0000"/>
                </a:solidFill>
                <a:latin typeface="黑体" panose="02010609060101010101" pitchFamily="49" charset="-122"/>
                <a:ea typeface="黑体" panose="02010609060101010101" pitchFamily="49" charset="-122"/>
              </a:rPr>
              <a:t>论证内容</a:t>
            </a:r>
            <a:r>
              <a:rPr lang="zh-CN" altLang="zh-CN" sz="3100" b="1" dirty="0">
                <a:solidFill>
                  <a:srgbClr val="FF0000"/>
                </a:solidFill>
                <a:latin typeface="黑体" panose="02010609060101010101" pitchFamily="49" charset="-122"/>
                <a:ea typeface="黑体" panose="02010609060101010101" pitchFamily="49" charset="-122"/>
              </a:rPr>
              <a:t/>
            </a:r>
            <a:br>
              <a:rPr lang="zh-CN" altLang="zh-CN" sz="3100" b="1" dirty="0">
                <a:solidFill>
                  <a:srgbClr val="FF0000"/>
                </a:solidFill>
                <a:latin typeface="黑体" panose="02010609060101010101" pitchFamily="49" charset="-122"/>
                <a:ea typeface="黑体" panose="02010609060101010101" pitchFamily="49" charset="-122"/>
              </a:rPr>
            </a:br>
            <a:endParaRPr lang="zh-CN" altLang="en-US" sz="3100" dirty="0">
              <a:solidFill>
                <a:srgbClr val="FF0000"/>
              </a:solidFill>
              <a:latin typeface="黑体" panose="02010609060101010101" pitchFamily="49" charset="-122"/>
              <a:ea typeface="黑体" panose="02010609060101010101" pitchFamily="49" charset="-122"/>
            </a:endParaRPr>
          </a:p>
        </p:txBody>
      </p:sp>
      <p:sp>
        <p:nvSpPr>
          <p:cNvPr id="3" name="内容占位符 2"/>
          <p:cNvSpPr>
            <a:spLocks noGrp="1"/>
          </p:cNvSpPr>
          <p:nvPr>
            <p:ph idx="1"/>
          </p:nvPr>
        </p:nvSpPr>
        <p:spPr/>
        <p:txBody>
          <a:bodyPr>
            <a:normAutofit lnSpcReduction="10000"/>
          </a:bodyPr>
          <a:lstStyle/>
          <a:p>
            <a:pPr>
              <a:lnSpc>
                <a:spcPct val="100000"/>
              </a:lnSpc>
              <a:spcBef>
                <a:spcPct val="0"/>
              </a:spcBef>
              <a:buNone/>
            </a:pPr>
            <a:r>
              <a:rPr lang="zh-CN" altLang="en-US" sz="3600" b="1" dirty="0" smtClean="0">
                <a:solidFill>
                  <a:srgbClr val="FF0000"/>
                </a:solidFill>
                <a:latin typeface="宋体" panose="02010600030101010101" pitchFamily="2" charset="-122"/>
              </a:rPr>
              <a:t>修改内容的理论</a:t>
            </a:r>
            <a:r>
              <a:rPr lang="zh-CN" altLang="en-US" sz="3600" b="1" dirty="0">
                <a:solidFill>
                  <a:srgbClr val="FF0000"/>
                </a:solidFill>
                <a:latin typeface="宋体" panose="02010600030101010101" pitchFamily="2" charset="-122"/>
              </a:rPr>
              <a:t>高度</a:t>
            </a:r>
          </a:p>
          <a:p>
            <a:pPr>
              <a:lnSpc>
                <a:spcPct val="100000"/>
              </a:lnSpc>
              <a:spcBef>
                <a:spcPct val="0"/>
              </a:spcBef>
              <a:buNone/>
            </a:pPr>
            <a:r>
              <a:rPr lang="zh-CN" altLang="en-US" sz="3600" b="1" dirty="0">
                <a:solidFill>
                  <a:srgbClr val="FF0000"/>
                </a:solidFill>
                <a:latin typeface="宋体" panose="02010600030101010101" pitchFamily="2" charset="-122"/>
              </a:rPr>
              <a:t>理论性</a:t>
            </a:r>
            <a:r>
              <a:rPr lang="en-US" altLang="zh-CN" sz="3600" b="1" dirty="0">
                <a:solidFill>
                  <a:srgbClr val="FF0000"/>
                </a:solidFill>
                <a:latin typeface="宋体" panose="02010600030101010101" pitchFamily="2" charset="-122"/>
              </a:rPr>
              <a:t>,</a:t>
            </a:r>
            <a:r>
              <a:rPr lang="zh-CN" altLang="en-US" sz="3600" b="1" dirty="0">
                <a:solidFill>
                  <a:srgbClr val="FF0000"/>
                </a:solidFill>
                <a:latin typeface="宋体" panose="02010600030101010101" pitchFamily="2" charset="-122"/>
              </a:rPr>
              <a:t>即指论文运用充分占有的材料</a:t>
            </a:r>
            <a:r>
              <a:rPr lang="en-US" altLang="zh-CN" sz="3600" b="1" dirty="0">
                <a:solidFill>
                  <a:srgbClr val="FF0000"/>
                </a:solidFill>
                <a:latin typeface="Times New Roman" panose="02020603050405020304" pitchFamily="18" charset="0"/>
              </a:rPr>
              <a:t>,</a:t>
            </a:r>
            <a:r>
              <a:rPr lang="zh-CN" altLang="en-US" sz="3600" b="1" dirty="0">
                <a:solidFill>
                  <a:srgbClr val="FF0000"/>
                </a:solidFill>
                <a:latin typeface="宋体" panose="02010600030101010101" pitchFamily="2" charset="-122"/>
              </a:rPr>
              <a:t>经过严密论证将法学中某个或某几个问题“升华”到理论高度</a:t>
            </a:r>
            <a:r>
              <a:rPr lang="en-US" altLang="zh-CN" sz="3600" b="1" dirty="0">
                <a:solidFill>
                  <a:srgbClr val="FF0000"/>
                </a:solidFill>
                <a:latin typeface="Times New Roman" panose="02020603050405020304" pitchFamily="18" charset="0"/>
              </a:rPr>
              <a:t>,</a:t>
            </a:r>
            <a:r>
              <a:rPr lang="zh-CN" altLang="en-US" sz="3600" b="1" dirty="0">
                <a:solidFill>
                  <a:srgbClr val="FF0000"/>
                </a:solidFill>
                <a:latin typeface="宋体" panose="02010600030101010101" pitchFamily="2" charset="-122"/>
              </a:rPr>
              <a:t>从而找出带规律性的东西的思辩性。</a:t>
            </a:r>
          </a:p>
          <a:p>
            <a:pPr>
              <a:lnSpc>
                <a:spcPct val="100000"/>
              </a:lnSpc>
              <a:spcBef>
                <a:spcPct val="0"/>
              </a:spcBef>
              <a:buNone/>
            </a:pPr>
            <a:r>
              <a:rPr lang="zh-CN" altLang="en-US" sz="3600" b="1" dirty="0">
                <a:solidFill>
                  <a:srgbClr val="FF0000"/>
                </a:solidFill>
                <a:latin typeface="宋体" panose="02010600030101010101" pitchFamily="2" charset="-122"/>
              </a:rPr>
              <a:t>专业性</a:t>
            </a:r>
            <a:r>
              <a:rPr lang="en-US" altLang="zh-CN" sz="3600" b="1" dirty="0">
                <a:solidFill>
                  <a:srgbClr val="FF0000"/>
                </a:solidFill>
                <a:latin typeface="宋体" panose="02010600030101010101" pitchFamily="2" charset="-122"/>
              </a:rPr>
              <a:t>,</a:t>
            </a:r>
            <a:r>
              <a:rPr lang="zh-CN" altLang="en-US" sz="3600" b="1" dirty="0">
                <a:solidFill>
                  <a:srgbClr val="FF0000"/>
                </a:solidFill>
                <a:latin typeface="宋体" panose="02010600030101010101" pitchFamily="2" charset="-122"/>
              </a:rPr>
              <a:t>即指法学论文对法学学科中的某个或某几个专门问题进行研究</a:t>
            </a:r>
            <a:r>
              <a:rPr lang="en-US" altLang="zh-CN" sz="3600" b="1" dirty="0">
                <a:solidFill>
                  <a:srgbClr val="FF0000"/>
                </a:solidFill>
                <a:latin typeface="Times New Roman" panose="02020603050405020304" pitchFamily="18" charset="0"/>
              </a:rPr>
              <a:t>,</a:t>
            </a:r>
            <a:r>
              <a:rPr lang="zh-CN" altLang="en-US" sz="3600" b="1" dirty="0">
                <a:solidFill>
                  <a:srgbClr val="FF0000"/>
                </a:solidFill>
                <a:latin typeface="宋体" panose="02010600030101010101" pitchFamily="2" charset="-122"/>
              </a:rPr>
              <a:t>并取得一定成果</a:t>
            </a:r>
            <a:r>
              <a:rPr lang="en-US" altLang="zh-CN" sz="3600" b="1" dirty="0">
                <a:solidFill>
                  <a:srgbClr val="FF0000"/>
                </a:solidFill>
                <a:latin typeface="Times New Roman" panose="02020603050405020304" pitchFamily="18" charset="0"/>
              </a:rPr>
              <a:t>,</a:t>
            </a:r>
            <a:r>
              <a:rPr lang="zh-CN" altLang="en-US" sz="3600" b="1" dirty="0">
                <a:solidFill>
                  <a:srgbClr val="FF0000"/>
                </a:solidFill>
                <a:latin typeface="宋体" panose="02010600030101010101" pitchFamily="2" charset="-122"/>
              </a:rPr>
              <a:t>具有供法学专家、教授、学者研讨和交流的专业性。</a:t>
            </a:r>
          </a:p>
          <a:p>
            <a:pPr>
              <a:lnSpc>
                <a:spcPct val="100000"/>
              </a:lnSpc>
              <a:spcBef>
                <a:spcPct val="0"/>
              </a:spcBef>
              <a:buNone/>
            </a:pPr>
            <a:r>
              <a:rPr lang="zh-CN" altLang="en-US" b="1" dirty="0">
                <a:latin typeface="宋体" panose="02010600030101010101" pitchFamily="2" charset="-122"/>
              </a:rPr>
              <a:t> </a:t>
            </a:r>
          </a:p>
          <a:p>
            <a:endParaRPr lang="zh-CN" altLang="en-US" dirty="0"/>
          </a:p>
        </p:txBody>
      </p:sp>
    </p:spTree>
    <p:extLst>
      <p:ext uri="{BB962C8B-B14F-4D97-AF65-F5344CB8AC3E}">
        <p14:creationId xmlns:p14="http://schemas.microsoft.com/office/powerpoint/2010/main" xmlns="" val="218130350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en-US" altLang="zh-CN" b="1" dirty="0" smtClean="0">
                <a:solidFill>
                  <a:srgbClr val="FF0000"/>
                </a:solidFill>
                <a:latin typeface="黑体" panose="02010609060101010101" pitchFamily="49" charset="-122"/>
                <a:ea typeface="黑体" panose="02010609060101010101" pitchFamily="49" charset="-122"/>
              </a:rPr>
              <a:t/>
            </a:r>
            <a:br>
              <a:rPr lang="en-US" altLang="zh-CN" b="1" dirty="0" smtClean="0">
                <a:solidFill>
                  <a:srgbClr val="FF0000"/>
                </a:solidFill>
                <a:latin typeface="黑体" panose="02010609060101010101" pitchFamily="49" charset="-122"/>
                <a:ea typeface="黑体" panose="02010609060101010101" pitchFamily="49" charset="-122"/>
              </a:rPr>
            </a:br>
            <a:r>
              <a:rPr lang="zh-CN" altLang="en-US" sz="3100" b="1" dirty="0" smtClean="0">
                <a:solidFill>
                  <a:srgbClr val="FF0000"/>
                </a:solidFill>
                <a:latin typeface="黑体" panose="02010609060101010101" pitchFamily="49" charset="-122"/>
                <a:ea typeface="黑体" panose="02010609060101010101" pitchFamily="49" charset="-122"/>
              </a:rPr>
              <a:t>七</a:t>
            </a:r>
            <a:r>
              <a:rPr lang="zh-CN" altLang="zh-CN" sz="3100" b="1" dirty="0">
                <a:solidFill>
                  <a:srgbClr val="FF0000"/>
                </a:solidFill>
                <a:latin typeface="黑体" panose="02010609060101010101" pitchFamily="49" charset="-122"/>
                <a:ea typeface="黑体" panose="02010609060101010101" pitchFamily="49" charset="-122"/>
              </a:rPr>
              <a:t>、修内容</a:t>
            </a:r>
            <a:r>
              <a:rPr lang="zh-CN" altLang="en-US" sz="3100" b="1" dirty="0">
                <a:solidFill>
                  <a:srgbClr val="FF0000"/>
                </a:solidFill>
                <a:latin typeface="黑体" panose="02010609060101010101" pitchFamily="49" charset="-122"/>
                <a:ea typeface="黑体" panose="02010609060101010101" pitchFamily="49" charset="-122"/>
              </a:rPr>
              <a:t>：修改论文对法学学术理论问题具有科学的论证内容</a:t>
            </a:r>
            <a:r>
              <a:rPr lang="zh-CN" altLang="zh-CN" b="1" dirty="0">
                <a:solidFill>
                  <a:srgbClr val="FF0000"/>
                </a:solidFill>
                <a:latin typeface="黑体" panose="02010609060101010101" pitchFamily="49" charset="-122"/>
                <a:ea typeface="黑体" panose="02010609060101010101" pitchFamily="49" charset="-122"/>
              </a:rPr>
              <a:t/>
            </a:r>
            <a:br>
              <a:rPr lang="zh-CN" altLang="zh-CN" b="1" dirty="0">
                <a:solidFill>
                  <a:srgbClr val="FF0000"/>
                </a:solidFill>
                <a:latin typeface="黑体" panose="02010609060101010101" pitchFamily="49" charset="-122"/>
                <a:ea typeface="黑体" panose="02010609060101010101" pitchFamily="49" charset="-122"/>
              </a:rPr>
            </a:br>
            <a:endParaRPr lang="zh-CN" altLang="en-US" dirty="0"/>
          </a:p>
        </p:txBody>
      </p:sp>
      <p:sp>
        <p:nvSpPr>
          <p:cNvPr id="3" name="内容占位符 2"/>
          <p:cNvSpPr>
            <a:spLocks noGrp="1"/>
          </p:cNvSpPr>
          <p:nvPr>
            <p:ph idx="1"/>
          </p:nvPr>
        </p:nvSpPr>
        <p:spPr/>
        <p:txBody>
          <a:bodyPr/>
          <a:lstStyle/>
          <a:p>
            <a:pPr>
              <a:lnSpc>
                <a:spcPct val="100000"/>
              </a:lnSpc>
              <a:spcBef>
                <a:spcPct val="0"/>
              </a:spcBef>
              <a:buNone/>
            </a:pPr>
            <a:r>
              <a:rPr lang="zh-CN" altLang="en-US" b="1" dirty="0" smtClean="0">
                <a:solidFill>
                  <a:srgbClr val="FF0000"/>
                </a:solidFill>
                <a:latin typeface="宋体" panose="02010600030101010101" pitchFamily="2" charset="-122"/>
              </a:rPr>
              <a:t>修改难点在于对论题内容进行</a:t>
            </a:r>
            <a:r>
              <a:rPr lang="zh-CN" altLang="en-US" b="1" dirty="0">
                <a:solidFill>
                  <a:srgbClr val="FF0000"/>
                </a:solidFill>
                <a:latin typeface="宋体" panose="02010600030101010101" pitchFamily="2" charset="-122"/>
              </a:rPr>
              <a:t>充分、有力地论证</a:t>
            </a:r>
          </a:p>
          <a:p>
            <a:pPr>
              <a:lnSpc>
                <a:spcPct val="100000"/>
              </a:lnSpc>
              <a:spcBef>
                <a:spcPct val="0"/>
              </a:spcBef>
              <a:buNone/>
            </a:pPr>
            <a:r>
              <a:rPr lang="zh-CN" altLang="en-US" b="1" dirty="0">
                <a:solidFill>
                  <a:srgbClr val="FF0000"/>
                </a:solidFill>
                <a:latin typeface="宋体" panose="02010600030101010101" pitchFamily="2" charset="-122"/>
              </a:rPr>
              <a:t>所谓论证</a:t>
            </a:r>
            <a:r>
              <a:rPr lang="en-US" altLang="zh-CN" b="1" dirty="0">
                <a:solidFill>
                  <a:srgbClr val="FF0000"/>
                </a:solidFill>
                <a:latin typeface="宋体" panose="02010600030101010101" pitchFamily="2" charset="-122"/>
              </a:rPr>
              <a:t>,</a:t>
            </a:r>
            <a:r>
              <a:rPr lang="zh-CN" altLang="en-US" b="1" dirty="0">
                <a:solidFill>
                  <a:srgbClr val="FF0000"/>
                </a:solidFill>
                <a:latin typeface="宋体" panose="02010600030101010101" pitchFamily="2" charset="-122"/>
              </a:rPr>
              <a:t>就是对论文的中心论点进行说理的证明。古人云</a:t>
            </a:r>
            <a:r>
              <a:rPr lang="en-US" altLang="zh-CN" b="1" dirty="0">
                <a:solidFill>
                  <a:srgbClr val="FF0000"/>
                </a:solidFill>
                <a:latin typeface="Times New Roman" panose="02020603050405020304" pitchFamily="18" charset="0"/>
              </a:rPr>
              <a:t>:</a:t>
            </a:r>
            <a:r>
              <a:rPr lang="en-US" altLang="zh-CN" b="1" dirty="0">
                <a:solidFill>
                  <a:srgbClr val="FF0000"/>
                </a:solidFill>
                <a:latin typeface="宋体" panose="02010600030101010101" pitchFamily="2" charset="-122"/>
              </a:rPr>
              <a:t>“</a:t>
            </a:r>
            <a:r>
              <a:rPr lang="zh-CN" altLang="en-US" b="1" dirty="0">
                <a:solidFill>
                  <a:srgbClr val="FF0000"/>
                </a:solidFill>
                <a:latin typeface="宋体" panose="02010600030101010101" pitchFamily="2" charset="-122"/>
              </a:rPr>
              <a:t>君子学以聚之</a:t>
            </a:r>
            <a:r>
              <a:rPr lang="en-US" altLang="zh-CN" b="1" dirty="0">
                <a:solidFill>
                  <a:srgbClr val="FF0000"/>
                </a:solidFill>
                <a:latin typeface="Times New Roman" panose="02020603050405020304" pitchFamily="18" charset="0"/>
              </a:rPr>
              <a:t>,</a:t>
            </a:r>
            <a:r>
              <a:rPr lang="zh-CN" altLang="en-US" b="1" dirty="0">
                <a:solidFill>
                  <a:srgbClr val="FF0000"/>
                </a:solidFill>
                <a:latin typeface="宋体" panose="02010600030101010101" pitchFamily="2" charset="-122"/>
              </a:rPr>
              <a:t>问以辨之。</a:t>
            </a:r>
            <a:r>
              <a:rPr lang="zh-CN" altLang="en-US" b="1" dirty="0" smtClean="0">
                <a:solidFill>
                  <a:srgbClr val="FF0000"/>
                </a:solidFill>
                <a:latin typeface="宋体" panose="02010600030101010101" pitchFamily="2" charset="-122"/>
              </a:rPr>
              <a:t>”</a:t>
            </a:r>
            <a:endParaRPr lang="en-US" altLang="zh-CN" b="1" dirty="0" smtClean="0">
              <a:solidFill>
                <a:srgbClr val="FF0000"/>
              </a:solidFill>
              <a:latin typeface="宋体" panose="02010600030101010101" pitchFamily="2" charset="-122"/>
            </a:endParaRPr>
          </a:p>
          <a:p>
            <a:pPr>
              <a:lnSpc>
                <a:spcPct val="100000"/>
              </a:lnSpc>
              <a:spcBef>
                <a:spcPct val="0"/>
              </a:spcBef>
              <a:buNone/>
            </a:pPr>
            <a:r>
              <a:rPr lang="zh-CN" altLang="en-US" b="1" dirty="0" smtClean="0">
                <a:solidFill>
                  <a:srgbClr val="FF0000"/>
                </a:solidFill>
                <a:latin typeface="宋体" panose="02010600030101010101" pitchFamily="2" charset="-122"/>
              </a:rPr>
              <a:t>做学问</a:t>
            </a:r>
            <a:r>
              <a:rPr lang="zh-CN" altLang="en-US" b="1" dirty="0">
                <a:solidFill>
                  <a:srgbClr val="FF0000"/>
                </a:solidFill>
                <a:latin typeface="宋体" panose="02010600030101010101" pitchFamily="2" charset="-122"/>
              </a:rPr>
              <a:t>和写论文就是要“聚”、要“辨”</a:t>
            </a:r>
            <a:r>
              <a:rPr lang="zh-CN" altLang="en-US" b="1" dirty="0" smtClean="0">
                <a:solidFill>
                  <a:srgbClr val="FF0000"/>
                </a:solidFill>
                <a:latin typeface="宋体" panose="02010600030101010101" pitchFamily="2" charset="-122"/>
              </a:rPr>
              <a:t>。</a:t>
            </a:r>
            <a:endParaRPr lang="en-US" altLang="zh-CN" b="1" dirty="0" smtClean="0">
              <a:solidFill>
                <a:srgbClr val="FF0000"/>
              </a:solidFill>
              <a:latin typeface="宋体" panose="02010600030101010101" pitchFamily="2" charset="-122"/>
            </a:endParaRPr>
          </a:p>
          <a:p>
            <a:pPr>
              <a:lnSpc>
                <a:spcPct val="100000"/>
              </a:lnSpc>
              <a:spcBef>
                <a:spcPct val="0"/>
              </a:spcBef>
              <a:buNone/>
            </a:pPr>
            <a:r>
              <a:rPr lang="zh-CN" altLang="en-US" b="1" dirty="0" smtClean="0">
                <a:solidFill>
                  <a:srgbClr val="FF0000"/>
                </a:solidFill>
                <a:latin typeface="宋体" panose="02010600030101010101" pitchFamily="2" charset="-122"/>
              </a:rPr>
              <a:t>“聚”</a:t>
            </a:r>
            <a:r>
              <a:rPr lang="en-US" altLang="zh-CN" b="1" dirty="0">
                <a:solidFill>
                  <a:srgbClr val="FF0000"/>
                </a:solidFill>
                <a:latin typeface="Times New Roman" panose="02020603050405020304" pitchFamily="18" charset="0"/>
              </a:rPr>
              <a:t>,</a:t>
            </a:r>
            <a:r>
              <a:rPr lang="zh-CN" altLang="en-US" b="1" dirty="0">
                <a:solidFill>
                  <a:srgbClr val="FF0000"/>
                </a:solidFill>
                <a:latin typeface="宋体" panose="02010600030101010101" pitchFamily="2" charset="-122"/>
              </a:rPr>
              <a:t>就是收集资料；“辨”</a:t>
            </a:r>
            <a:r>
              <a:rPr lang="en-US" altLang="zh-CN" b="1" dirty="0">
                <a:solidFill>
                  <a:srgbClr val="FF0000"/>
                </a:solidFill>
                <a:latin typeface="Times New Roman" panose="02020603050405020304" pitchFamily="18" charset="0"/>
              </a:rPr>
              <a:t>,</a:t>
            </a:r>
            <a:r>
              <a:rPr lang="zh-CN" altLang="en-US" b="1" dirty="0">
                <a:solidFill>
                  <a:srgbClr val="FF0000"/>
                </a:solidFill>
                <a:latin typeface="宋体" panose="02010600030101010101" pitchFamily="2" charset="-122"/>
              </a:rPr>
              <a:t>就是分析、研究、</a:t>
            </a:r>
            <a:r>
              <a:rPr lang="zh-CN" altLang="en-US" b="1" dirty="0" smtClean="0">
                <a:solidFill>
                  <a:srgbClr val="FF0000"/>
                </a:solidFill>
                <a:latin typeface="宋体" panose="02010600030101010101" pitchFamily="2" charset="-122"/>
              </a:rPr>
              <a:t>起草、修改的过程</a:t>
            </a:r>
            <a:endParaRPr lang="en-US" altLang="zh-CN" b="1" dirty="0" smtClean="0">
              <a:solidFill>
                <a:srgbClr val="FF0000"/>
              </a:solidFill>
              <a:latin typeface="Times New Roman" panose="02020603050405020304" pitchFamily="18" charset="0"/>
            </a:endParaRPr>
          </a:p>
          <a:p>
            <a:pPr>
              <a:lnSpc>
                <a:spcPct val="100000"/>
              </a:lnSpc>
              <a:spcBef>
                <a:spcPct val="0"/>
              </a:spcBef>
              <a:buNone/>
            </a:pPr>
            <a:r>
              <a:rPr lang="zh-CN" altLang="en-US" b="1" dirty="0" smtClean="0">
                <a:solidFill>
                  <a:srgbClr val="FF0000"/>
                </a:solidFill>
                <a:latin typeface="宋体" panose="02010600030101010101" pitchFamily="2" charset="-122"/>
              </a:rPr>
              <a:t>就是</a:t>
            </a:r>
            <a:r>
              <a:rPr lang="zh-CN" altLang="en-US" b="1" dirty="0">
                <a:solidFill>
                  <a:srgbClr val="FF0000"/>
                </a:solidFill>
                <a:latin typeface="宋体" panose="02010600030101010101" pitchFamily="2" charset="-122"/>
              </a:rPr>
              <a:t>提出论点、论据和运用论据进行论证的过程</a:t>
            </a:r>
            <a:r>
              <a:rPr lang="zh-CN" altLang="en-US" b="1" dirty="0" smtClean="0">
                <a:solidFill>
                  <a:srgbClr val="FF0000"/>
                </a:solidFill>
                <a:latin typeface="宋体" panose="02010600030101010101" pitchFamily="2" charset="-122"/>
              </a:rPr>
              <a:t>。</a:t>
            </a:r>
            <a:endParaRPr lang="en-US" altLang="zh-CN" b="1" dirty="0" smtClean="0">
              <a:solidFill>
                <a:srgbClr val="FF0000"/>
              </a:solidFill>
              <a:latin typeface="宋体" panose="02010600030101010101" pitchFamily="2" charset="-122"/>
            </a:endParaRPr>
          </a:p>
          <a:p>
            <a:pPr>
              <a:lnSpc>
                <a:spcPct val="100000"/>
              </a:lnSpc>
              <a:spcBef>
                <a:spcPct val="0"/>
              </a:spcBef>
              <a:buNone/>
            </a:pPr>
            <a:r>
              <a:rPr lang="zh-CN" altLang="en-US" b="1" dirty="0" smtClean="0">
                <a:solidFill>
                  <a:srgbClr val="FF0000"/>
                </a:solidFill>
                <a:latin typeface="宋体" panose="02010600030101010101" pitchFamily="2" charset="-122"/>
              </a:rPr>
              <a:t>提出</a:t>
            </a:r>
            <a:r>
              <a:rPr lang="zh-CN" altLang="en-US" b="1" dirty="0">
                <a:solidFill>
                  <a:srgbClr val="FF0000"/>
                </a:solidFill>
                <a:latin typeface="宋体" panose="02010600030101010101" pitchFamily="2" charset="-122"/>
              </a:rPr>
              <a:t>的论点</a:t>
            </a:r>
            <a:r>
              <a:rPr lang="en-US" altLang="zh-CN" b="1" dirty="0">
                <a:solidFill>
                  <a:srgbClr val="FF0000"/>
                </a:solidFill>
                <a:latin typeface="Times New Roman" panose="02020603050405020304" pitchFamily="18" charset="0"/>
              </a:rPr>
              <a:t>,</a:t>
            </a:r>
            <a:r>
              <a:rPr lang="zh-CN" altLang="en-US" b="1" dirty="0">
                <a:solidFill>
                  <a:srgbClr val="FF0000"/>
                </a:solidFill>
                <a:latin typeface="宋体" panose="02010600030101010101" pitchFamily="2" charset="-122"/>
              </a:rPr>
              <a:t>应当符合正确、严密、鲜明、集中和深刻的要求</a:t>
            </a:r>
            <a:r>
              <a:rPr lang="zh-CN" altLang="en-US" b="1" dirty="0" smtClean="0">
                <a:solidFill>
                  <a:srgbClr val="FF0000"/>
                </a:solidFill>
                <a:latin typeface="宋体" panose="02010600030101010101" pitchFamily="2" charset="-122"/>
              </a:rPr>
              <a:t>。</a:t>
            </a:r>
            <a:endParaRPr lang="en-US" altLang="zh-CN" b="1" dirty="0" smtClean="0">
              <a:solidFill>
                <a:srgbClr val="FF0000"/>
              </a:solidFill>
              <a:latin typeface="宋体" panose="02010600030101010101" pitchFamily="2" charset="-122"/>
            </a:endParaRPr>
          </a:p>
          <a:p>
            <a:pPr>
              <a:lnSpc>
                <a:spcPct val="100000"/>
              </a:lnSpc>
              <a:spcBef>
                <a:spcPct val="0"/>
              </a:spcBef>
              <a:buNone/>
            </a:pPr>
            <a:r>
              <a:rPr lang="zh-CN" altLang="en-US" b="1" dirty="0" smtClean="0">
                <a:solidFill>
                  <a:srgbClr val="FF0000"/>
                </a:solidFill>
                <a:latin typeface="宋体" panose="02010600030101010101" pitchFamily="2" charset="-122"/>
              </a:rPr>
              <a:t>提出</a:t>
            </a:r>
            <a:r>
              <a:rPr lang="zh-CN" altLang="en-US" b="1" dirty="0">
                <a:solidFill>
                  <a:srgbClr val="FF0000"/>
                </a:solidFill>
                <a:latin typeface="宋体" panose="02010600030101010101" pitchFamily="2" charset="-122"/>
              </a:rPr>
              <a:t>的论据</a:t>
            </a:r>
            <a:r>
              <a:rPr lang="en-US" altLang="zh-CN" b="1" dirty="0">
                <a:solidFill>
                  <a:srgbClr val="FF0000"/>
                </a:solidFill>
                <a:latin typeface="Times New Roman" panose="02020603050405020304" pitchFamily="18" charset="0"/>
              </a:rPr>
              <a:t>,</a:t>
            </a:r>
            <a:r>
              <a:rPr lang="zh-CN" altLang="en-US" b="1" dirty="0">
                <a:solidFill>
                  <a:srgbClr val="FF0000"/>
                </a:solidFill>
                <a:latin typeface="宋体" panose="02010600030101010101" pitchFamily="2" charset="-122"/>
              </a:rPr>
              <a:t>应当符合真实、典型、恰当、新鲜的要求</a:t>
            </a:r>
            <a:r>
              <a:rPr lang="zh-CN" altLang="en-US" b="1" dirty="0" smtClean="0">
                <a:solidFill>
                  <a:srgbClr val="FF0000"/>
                </a:solidFill>
                <a:latin typeface="宋体" panose="02010600030101010101" pitchFamily="2" charset="-122"/>
              </a:rPr>
              <a:t>。</a:t>
            </a:r>
            <a:endParaRPr lang="en-US" altLang="zh-CN" b="1" dirty="0" smtClean="0">
              <a:solidFill>
                <a:srgbClr val="FF0000"/>
              </a:solidFill>
              <a:latin typeface="宋体" panose="02010600030101010101" pitchFamily="2" charset="-122"/>
            </a:endParaRPr>
          </a:p>
          <a:p>
            <a:pPr>
              <a:lnSpc>
                <a:spcPct val="100000"/>
              </a:lnSpc>
              <a:spcBef>
                <a:spcPct val="0"/>
              </a:spcBef>
              <a:buNone/>
            </a:pPr>
            <a:r>
              <a:rPr lang="zh-CN" altLang="en-US" b="1" dirty="0" smtClean="0">
                <a:solidFill>
                  <a:srgbClr val="FF0000"/>
                </a:solidFill>
                <a:latin typeface="宋体" panose="02010600030101010101" pitchFamily="2" charset="-122"/>
              </a:rPr>
              <a:t>进行</a:t>
            </a:r>
            <a:r>
              <a:rPr lang="zh-CN" altLang="en-US" b="1" dirty="0">
                <a:solidFill>
                  <a:srgbClr val="FF0000"/>
                </a:solidFill>
                <a:latin typeface="宋体" panose="02010600030101010101" pitchFamily="2" charset="-122"/>
              </a:rPr>
              <a:t>论证应当符合讲透道理和使“据”与“证”有机结合起来的要求。</a:t>
            </a:r>
          </a:p>
          <a:p>
            <a:endParaRPr lang="zh-CN" altLang="en-US" dirty="0"/>
          </a:p>
          <a:p>
            <a:endParaRPr lang="zh-CN" altLang="en-US" dirty="0"/>
          </a:p>
        </p:txBody>
      </p:sp>
    </p:spTree>
    <p:extLst>
      <p:ext uri="{BB962C8B-B14F-4D97-AF65-F5344CB8AC3E}">
        <p14:creationId xmlns:p14="http://schemas.microsoft.com/office/powerpoint/2010/main" xmlns="" val="110658632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en-US" altLang="zh-CN" b="1" dirty="0" smtClean="0">
                <a:solidFill>
                  <a:srgbClr val="FF0000"/>
                </a:solidFill>
                <a:latin typeface="黑体" panose="02010609060101010101" pitchFamily="49" charset="-122"/>
                <a:ea typeface="黑体" panose="02010609060101010101" pitchFamily="49" charset="-122"/>
              </a:rPr>
              <a:t/>
            </a:r>
            <a:br>
              <a:rPr lang="en-US" altLang="zh-CN" b="1" dirty="0" smtClean="0">
                <a:solidFill>
                  <a:srgbClr val="FF0000"/>
                </a:solidFill>
                <a:latin typeface="黑体" panose="02010609060101010101" pitchFamily="49" charset="-122"/>
                <a:ea typeface="黑体" panose="02010609060101010101" pitchFamily="49" charset="-122"/>
              </a:rPr>
            </a:br>
            <a:r>
              <a:rPr lang="zh-CN" altLang="en-US" b="1" dirty="0" smtClean="0">
                <a:solidFill>
                  <a:srgbClr val="FF0000"/>
                </a:solidFill>
                <a:latin typeface="黑体" panose="02010609060101010101" pitchFamily="49" charset="-122"/>
                <a:ea typeface="黑体" panose="02010609060101010101" pitchFamily="49" charset="-122"/>
              </a:rPr>
              <a:t>七</a:t>
            </a:r>
            <a:r>
              <a:rPr lang="zh-CN" altLang="zh-CN" b="1" dirty="0">
                <a:solidFill>
                  <a:srgbClr val="FF0000"/>
                </a:solidFill>
                <a:latin typeface="黑体" panose="02010609060101010101" pitchFamily="49" charset="-122"/>
                <a:ea typeface="黑体" panose="02010609060101010101" pitchFamily="49" charset="-122"/>
              </a:rPr>
              <a:t>、修内容</a:t>
            </a:r>
            <a:r>
              <a:rPr lang="zh-CN" altLang="en-US" b="1" dirty="0">
                <a:solidFill>
                  <a:srgbClr val="FF0000"/>
                </a:solidFill>
                <a:latin typeface="黑体" panose="02010609060101010101" pitchFamily="49" charset="-122"/>
                <a:ea typeface="黑体" panose="02010609060101010101" pitchFamily="49" charset="-122"/>
              </a:rPr>
              <a:t>：修改论文对法学学术理论问题具有科学的论证内容</a:t>
            </a:r>
            <a:r>
              <a:rPr lang="zh-CN" altLang="zh-CN" b="1" dirty="0">
                <a:solidFill>
                  <a:srgbClr val="FF0000"/>
                </a:solidFill>
                <a:latin typeface="黑体" panose="02010609060101010101" pitchFamily="49" charset="-122"/>
                <a:ea typeface="黑体" panose="02010609060101010101" pitchFamily="49" charset="-122"/>
              </a:rPr>
              <a:t/>
            </a:r>
            <a:br>
              <a:rPr lang="zh-CN" altLang="zh-CN" b="1" dirty="0">
                <a:solidFill>
                  <a:srgbClr val="FF0000"/>
                </a:solidFill>
                <a:latin typeface="黑体" panose="02010609060101010101" pitchFamily="49" charset="-122"/>
                <a:ea typeface="黑体" panose="02010609060101010101" pitchFamily="49" charset="-122"/>
              </a:rPr>
            </a:br>
            <a:endParaRPr lang="zh-CN" altLang="en-US" dirty="0"/>
          </a:p>
        </p:txBody>
      </p:sp>
      <p:sp>
        <p:nvSpPr>
          <p:cNvPr id="3" name="内容占位符 2"/>
          <p:cNvSpPr>
            <a:spLocks noGrp="1"/>
          </p:cNvSpPr>
          <p:nvPr>
            <p:ph idx="1"/>
          </p:nvPr>
        </p:nvSpPr>
        <p:spPr/>
        <p:txBody>
          <a:bodyPr>
            <a:normAutofit/>
          </a:bodyPr>
          <a:lstStyle/>
          <a:p>
            <a:pPr>
              <a:lnSpc>
                <a:spcPct val="100000"/>
              </a:lnSpc>
              <a:spcBef>
                <a:spcPct val="0"/>
              </a:spcBef>
              <a:buNone/>
            </a:pPr>
            <a:r>
              <a:rPr lang="zh-CN" altLang="en-US" b="1" dirty="0">
                <a:solidFill>
                  <a:srgbClr val="FF0000"/>
                </a:solidFill>
                <a:latin typeface="宋体" panose="02010600030101010101" pitchFamily="2" charset="-122"/>
              </a:rPr>
              <a:t>在进行论证过程中,可采用事实论证、事理论证、比较论证和因果论证等形式</a:t>
            </a:r>
          </a:p>
          <a:p>
            <a:pPr>
              <a:lnSpc>
                <a:spcPct val="100000"/>
              </a:lnSpc>
              <a:spcBef>
                <a:spcPct val="0"/>
              </a:spcBef>
              <a:buNone/>
            </a:pPr>
            <a:r>
              <a:rPr lang="zh-CN" altLang="en-US" b="1" dirty="0">
                <a:solidFill>
                  <a:srgbClr val="FF0000"/>
                </a:solidFill>
                <a:latin typeface="宋体" panose="02010600030101010101" pitchFamily="2" charset="-122"/>
              </a:rPr>
              <a:t>1.事实论证。所谓事实论证,就是运用客观事实资料作为论据而展开的论证。它是常用的、简便而又准确的论证方法之一。事实论证过程中,可采用夹叙夹议、纵横并举、点面结合、连续排比、优劣对比、有总有分等方法进行。事实论证的一般要求是:既可以用重大的客观事实、历史上的重大事件、典型案例等,也可以用平凡的客观事实(如一般事例、案例、数据等)；应尽可能选择运用人们知晓的客观事实；事实材料应力求新颖,富有说服力。</a:t>
            </a:r>
          </a:p>
          <a:p>
            <a:pPr>
              <a:lnSpc>
                <a:spcPct val="100000"/>
              </a:lnSpc>
              <a:spcBef>
                <a:spcPct val="0"/>
              </a:spcBef>
              <a:buNone/>
            </a:pPr>
            <a:endParaRPr lang="zh-CN" altLang="en-US" b="1" dirty="0">
              <a:latin typeface="宋体" panose="02010600030101010101" pitchFamily="2" charset="-122"/>
            </a:endParaRPr>
          </a:p>
        </p:txBody>
      </p:sp>
    </p:spTree>
    <p:extLst>
      <p:ext uri="{BB962C8B-B14F-4D97-AF65-F5344CB8AC3E}">
        <p14:creationId xmlns:p14="http://schemas.microsoft.com/office/powerpoint/2010/main" xmlns="" val="377731800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en-US" altLang="zh-CN" b="1" dirty="0" smtClean="0">
                <a:solidFill>
                  <a:srgbClr val="FF0000"/>
                </a:solidFill>
                <a:latin typeface="黑体" panose="02010609060101010101" pitchFamily="49" charset="-122"/>
                <a:ea typeface="黑体" panose="02010609060101010101" pitchFamily="49" charset="-122"/>
              </a:rPr>
              <a:t/>
            </a:r>
            <a:br>
              <a:rPr lang="en-US" altLang="zh-CN" b="1" dirty="0" smtClean="0">
                <a:solidFill>
                  <a:srgbClr val="FF0000"/>
                </a:solidFill>
                <a:latin typeface="黑体" panose="02010609060101010101" pitchFamily="49" charset="-122"/>
                <a:ea typeface="黑体" panose="02010609060101010101" pitchFamily="49" charset="-122"/>
              </a:rPr>
            </a:br>
            <a:r>
              <a:rPr lang="zh-CN" altLang="en-US" b="1" dirty="0" smtClean="0">
                <a:solidFill>
                  <a:srgbClr val="FF0000"/>
                </a:solidFill>
                <a:latin typeface="黑体" panose="02010609060101010101" pitchFamily="49" charset="-122"/>
                <a:ea typeface="黑体" panose="02010609060101010101" pitchFamily="49" charset="-122"/>
              </a:rPr>
              <a:t>七</a:t>
            </a:r>
            <a:r>
              <a:rPr lang="zh-CN" altLang="zh-CN" b="1" dirty="0">
                <a:solidFill>
                  <a:srgbClr val="FF0000"/>
                </a:solidFill>
                <a:latin typeface="黑体" panose="02010609060101010101" pitchFamily="49" charset="-122"/>
                <a:ea typeface="黑体" panose="02010609060101010101" pitchFamily="49" charset="-122"/>
              </a:rPr>
              <a:t>、修内容</a:t>
            </a:r>
            <a:r>
              <a:rPr lang="zh-CN" altLang="en-US" b="1" dirty="0">
                <a:solidFill>
                  <a:srgbClr val="FF0000"/>
                </a:solidFill>
                <a:latin typeface="黑体" panose="02010609060101010101" pitchFamily="49" charset="-122"/>
                <a:ea typeface="黑体" panose="02010609060101010101" pitchFamily="49" charset="-122"/>
              </a:rPr>
              <a:t>：修改论文对法学学术理论问题具有科学的论证内容</a:t>
            </a:r>
            <a:r>
              <a:rPr lang="zh-CN" altLang="zh-CN" b="1" dirty="0">
                <a:solidFill>
                  <a:srgbClr val="FF0000"/>
                </a:solidFill>
                <a:latin typeface="黑体" panose="02010609060101010101" pitchFamily="49" charset="-122"/>
                <a:ea typeface="黑体" panose="02010609060101010101" pitchFamily="49" charset="-122"/>
              </a:rPr>
              <a:t/>
            </a:r>
            <a:br>
              <a:rPr lang="zh-CN" altLang="zh-CN" b="1" dirty="0">
                <a:solidFill>
                  <a:srgbClr val="FF0000"/>
                </a:solidFill>
                <a:latin typeface="黑体" panose="02010609060101010101" pitchFamily="49" charset="-122"/>
                <a:ea typeface="黑体" panose="02010609060101010101" pitchFamily="49" charset="-122"/>
              </a:rPr>
            </a:br>
            <a:endParaRPr lang="zh-CN" altLang="en-US" dirty="0"/>
          </a:p>
        </p:txBody>
      </p:sp>
      <p:sp>
        <p:nvSpPr>
          <p:cNvPr id="3" name="内容占位符 2"/>
          <p:cNvSpPr>
            <a:spLocks noGrp="1"/>
          </p:cNvSpPr>
          <p:nvPr>
            <p:ph idx="1"/>
          </p:nvPr>
        </p:nvSpPr>
        <p:spPr/>
        <p:txBody>
          <a:bodyPr/>
          <a:lstStyle/>
          <a:p>
            <a:r>
              <a:rPr lang="zh-CN" altLang="en-US" sz="3600" b="1" dirty="0">
                <a:solidFill>
                  <a:srgbClr val="FF0000"/>
                </a:solidFill>
                <a:latin typeface="宋体" panose="02010600030101010101" pitchFamily="2" charset="-122"/>
              </a:rPr>
              <a:t>2.事理论证。所谓事理论证,是指运用经典著作中的基本原理、生活中的道理、哲理或名言等作为论据展开的论证。事理论证可用一般的事理论证(讲清道理)和引证(引证经典著作中的论述、格言、成语、警句等)两种方法。采用事理论证应当注意做到:思想敏捷,说理透辟；引证的内容准确、典型、恰当和自然,能点石成金。</a:t>
            </a:r>
          </a:p>
          <a:p>
            <a:endParaRPr lang="zh-CN" altLang="en-US" dirty="0"/>
          </a:p>
        </p:txBody>
      </p:sp>
    </p:spTree>
    <p:extLst>
      <p:ext uri="{BB962C8B-B14F-4D97-AF65-F5344CB8AC3E}">
        <p14:creationId xmlns:p14="http://schemas.microsoft.com/office/powerpoint/2010/main" xmlns="" val="224005351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en-US" altLang="zh-CN" b="1" dirty="0" smtClean="0">
                <a:solidFill>
                  <a:srgbClr val="FF0000"/>
                </a:solidFill>
                <a:latin typeface="黑体" panose="02010609060101010101" pitchFamily="49" charset="-122"/>
                <a:ea typeface="黑体" panose="02010609060101010101" pitchFamily="49" charset="-122"/>
              </a:rPr>
              <a:t/>
            </a:r>
            <a:br>
              <a:rPr lang="en-US" altLang="zh-CN" b="1" dirty="0" smtClean="0">
                <a:solidFill>
                  <a:srgbClr val="FF0000"/>
                </a:solidFill>
                <a:latin typeface="黑体" panose="02010609060101010101" pitchFamily="49" charset="-122"/>
                <a:ea typeface="黑体" panose="02010609060101010101" pitchFamily="49" charset="-122"/>
              </a:rPr>
            </a:br>
            <a:r>
              <a:rPr lang="zh-CN" altLang="en-US" b="1" dirty="0" smtClean="0">
                <a:solidFill>
                  <a:srgbClr val="FF0000"/>
                </a:solidFill>
                <a:latin typeface="黑体" panose="02010609060101010101" pitchFamily="49" charset="-122"/>
                <a:ea typeface="黑体" panose="02010609060101010101" pitchFamily="49" charset="-122"/>
              </a:rPr>
              <a:t>七</a:t>
            </a:r>
            <a:r>
              <a:rPr lang="zh-CN" altLang="zh-CN" b="1" dirty="0">
                <a:solidFill>
                  <a:srgbClr val="FF0000"/>
                </a:solidFill>
                <a:latin typeface="黑体" panose="02010609060101010101" pitchFamily="49" charset="-122"/>
                <a:ea typeface="黑体" panose="02010609060101010101" pitchFamily="49" charset="-122"/>
              </a:rPr>
              <a:t>、修内容</a:t>
            </a:r>
            <a:r>
              <a:rPr lang="zh-CN" altLang="en-US" b="1" dirty="0">
                <a:solidFill>
                  <a:srgbClr val="FF0000"/>
                </a:solidFill>
                <a:latin typeface="黑体" panose="02010609060101010101" pitchFamily="49" charset="-122"/>
                <a:ea typeface="黑体" panose="02010609060101010101" pitchFamily="49" charset="-122"/>
              </a:rPr>
              <a:t>：修改论文对法学学术理论问题具有科学的论证内容</a:t>
            </a:r>
            <a:r>
              <a:rPr lang="zh-CN" altLang="zh-CN" b="1" dirty="0">
                <a:solidFill>
                  <a:srgbClr val="FF0000"/>
                </a:solidFill>
                <a:latin typeface="黑体" panose="02010609060101010101" pitchFamily="49" charset="-122"/>
                <a:ea typeface="黑体" panose="02010609060101010101" pitchFamily="49" charset="-122"/>
              </a:rPr>
              <a:t/>
            </a:r>
            <a:br>
              <a:rPr lang="zh-CN" altLang="zh-CN" b="1" dirty="0">
                <a:solidFill>
                  <a:srgbClr val="FF0000"/>
                </a:solidFill>
                <a:latin typeface="黑体" panose="02010609060101010101" pitchFamily="49" charset="-122"/>
                <a:ea typeface="黑体" panose="02010609060101010101" pitchFamily="49" charset="-122"/>
              </a:rPr>
            </a:br>
            <a:endParaRPr lang="zh-CN" altLang="en-US" dirty="0"/>
          </a:p>
        </p:txBody>
      </p:sp>
      <p:sp>
        <p:nvSpPr>
          <p:cNvPr id="3" name="内容占位符 2"/>
          <p:cNvSpPr>
            <a:spLocks noGrp="1"/>
          </p:cNvSpPr>
          <p:nvPr>
            <p:ph idx="1"/>
          </p:nvPr>
        </p:nvSpPr>
        <p:spPr/>
        <p:txBody>
          <a:bodyPr>
            <a:normAutofit fontScale="55000" lnSpcReduction="20000"/>
          </a:bodyPr>
          <a:lstStyle/>
          <a:p>
            <a:pPr>
              <a:lnSpc>
                <a:spcPct val="120000"/>
              </a:lnSpc>
            </a:pPr>
            <a:r>
              <a:rPr lang="zh-CN" altLang="en-US" b="1" dirty="0">
                <a:solidFill>
                  <a:srgbClr val="FF0000"/>
                </a:solidFill>
                <a:latin typeface="宋体" panose="02010600030101010101" pitchFamily="2" charset="-122"/>
              </a:rPr>
              <a:t>3.比较论证。所谓比较论证,是将甲事物与乙事物进行比较的一种论证方法。比较论证常用的有类比论证、对比论证和差比论证三种类型</a:t>
            </a:r>
            <a:r>
              <a:rPr lang="zh-CN" altLang="en-US" b="1" dirty="0" smtClean="0">
                <a:solidFill>
                  <a:srgbClr val="FF0000"/>
                </a:solidFill>
                <a:latin typeface="宋体" panose="02010600030101010101" pitchFamily="2" charset="-122"/>
              </a:rPr>
              <a:t>。</a:t>
            </a:r>
            <a:endParaRPr lang="en-US" altLang="zh-CN" b="1" dirty="0" smtClean="0">
              <a:solidFill>
                <a:srgbClr val="FF0000"/>
              </a:solidFill>
              <a:latin typeface="宋体" panose="02010600030101010101" pitchFamily="2" charset="-122"/>
            </a:endParaRPr>
          </a:p>
          <a:p>
            <a:pPr>
              <a:lnSpc>
                <a:spcPct val="120000"/>
              </a:lnSpc>
            </a:pPr>
            <a:r>
              <a:rPr lang="zh-CN" altLang="en-US" b="1" dirty="0" smtClean="0">
                <a:solidFill>
                  <a:srgbClr val="FF0000"/>
                </a:solidFill>
                <a:latin typeface="宋体" panose="02010600030101010101" pitchFamily="2" charset="-122"/>
              </a:rPr>
              <a:t>(</a:t>
            </a:r>
            <a:r>
              <a:rPr lang="zh-CN" altLang="en-US" b="1" dirty="0">
                <a:solidFill>
                  <a:srgbClr val="FF0000"/>
                </a:solidFill>
                <a:latin typeface="宋体" panose="02010600030101010101" pitchFamily="2" charset="-122"/>
              </a:rPr>
              <a:t>1)类比论证,是指把本质上有相同或相似点的同类事物进行比较,通过已知的甲事物的某种属性推导出乙事物亦具有这种属性的论证方法。采用类比论证的要求是:用以类比的事物必须同属一类事物；同类事物相比,必须有本质意义上的相同点或相似点</a:t>
            </a:r>
            <a:r>
              <a:rPr lang="zh-CN" altLang="en-US" b="1" dirty="0" smtClean="0">
                <a:solidFill>
                  <a:srgbClr val="FF0000"/>
                </a:solidFill>
                <a:latin typeface="宋体" panose="02010600030101010101" pitchFamily="2" charset="-122"/>
              </a:rPr>
              <a:t>。</a:t>
            </a:r>
            <a:endParaRPr lang="en-US" altLang="zh-CN" b="1" dirty="0" smtClean="0">
              <a:solidFill>
                <a:srgbClr val="FF0000"/>
              </a:solidFill>
              <a:latin typeface="宋体" panose="02010600030101010101" pitchFamily="2" charset="-122"/>
            </a:endParaRPr>
          </a:p>
          <a:p>
            <a:pPr>
              <a:lnSpc>
                <a:spcPct val="120000"/>
              </a:lnSpc>
            </a:pPr>
            <a:r>
              <a:rPr lang="zh-CN" altLang="en-US" b="1" dirty="0" smtClean="0">
                <a:solidFill>
                  <a:srgbClr val="FF0000"/>
                </a:solidFill>
                <a:latin typeface="宋体" panose="02010600030101010101" pitchFamily="2" charset="-122"/>
              </a:rPr>
              <a:t>(</a:t>
            </a:r>
            <a:r>
              <a:rPr lang="zh-CN" altLang="en-US" b="1" dirty="0">
                <a:solidFill>
                  <a:srgbClr val="FF0000"/>
                </a:solidFill>
                <a:latin typeface="宋体" panose="02010600030101010101" pitchFamily="2" charset="-122"/>
              </a:rPr>
              <a:t>2)对比论证,是通过对两种对立的事物的对照分析来进行说理的方法。它是人们经常采用的说理的方法之一。对比论证可采用横比和纵比两种。“横比”,就是横向比较,即将相互对立的这种事物与另一种事物或一事物的这一方面与另一方面进行对照比较,以达到分辨是非、褒贬好坏、扬善抑恶的目的。“纵比”,即纵向比较,是通过对某一事物在不同历史发展阶段的情形的对比分析,以揭示事物现实与历史的矛盾的论证方法。横比和纵比可以单独使用,也可以结合使用。对比的着眼点,可以是一个,也可以是多个。在论证社会主义的法律或某种法律的优越性时,可以采用对比论证中的纵比方法</a:t>
            </a:r>
            <a:r>
              <a:rPr lang="zh-CN" altLang="en-US" b="1" dirty="0" smtClean="0">
                <a:solidFill>
                  <a:srgbClr val="FF0000"/>
                </a:solidFill>
                <a:latin typeface="宋体" panose="02010600030101010101" pitchFamily="2" charset="-122"/>
              </a:rPr>
              <a:t>。</a:t>
            </a:r>
            <a:endParaRPr lang="en-US" altLang="zh-CN" b="1" dirty="0" smtClean="0">
              <a:solidFill>
                <a:srgbClr val="FF0000"/>
              </a:solidFill>
              <a:latin typeface="宋体" panose="02010600030101010101" pitchFamily="2" charset="-122"/>
            </a:endParaRPr>
          </a:p>
          <a:p>
            <a:pPr>
              <a:lnSpc>
                <a:spcPct val="120000"/>
              </a:lnSpc>
            </a:pPr>
            <a:r>
              <a:rPr lang="zh-CN" altLang="en-US" b="1" dirty="0" smtClean="0">
                <a:solidFill>
                  <a:srgbClr val="FF0000"/>
                </a:solidFill>
                <a:latin typeface="宋体" panose="02010600030101010101" pitchFamily="2" charset="-122"/>
              </a:rPr>
              <a:t>(</a:t>
            </a:r>
            <a:r>
              <a:rPr lang="zh-CN" altLang="en-US" b="1" dirty="0">
                <a:solidFill>
                  <a:srgbClr val="FF0000"/>
                </a:solidFill>
                <a:latin typeface="宋体" panose="02010600030101010101" pitchFamily="2" charset="-122"/>
              </a:rPr>
              <a:t>3)差比论证,是通过具有差异的两种或两种以上事物进行比较分析,以论证论题的方法。采用差比论证时应当注意:既看到它们的相同点,又看到它们之间的不同点；在差异比较分析中,着重点放在不同点上；为充分揭示出差异点,应当善于从不同方面去发现差异点。在比较中国法律与外国法律、民法与刑法的差异时,可采用这种论证方法。</a:t>
            </a:r>
          </a:p>
          <a:p>
            <a:pPr>
              <a:lnSpc>
                <a:spcPct val="120000"/>
              </a:lnSpc>
            </a:pPr>
            <a:endParaRPr lang="zh-CN" altLang="en-US" dirty="0">
              <a:solidFill>
                <a:srgbClr val="FF0000"/>
              </a:solidFill>
            </a:endParaRPr>
          </a:p>
        </p:txBody>
      </p:sp>
    </p:spTree>
    <p:extLst>
      <p:ext uri="{BB962C8B-B14F-4D97-AF65-F5344CB8AC3E}">
        <p14:creationId xmlns:p14="http://schemas.microsoft.com/office/powerpoint/2010/main" xmlns="" val="342314178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en-US" altLang="zh-CN" b="1" dirty="0" smtClean="0">
                <a:solidFill>
                  <a:srgbClr val="FF0000"/>
                </a:solidFill>
                <a:latin typeface="黑体" panose="02010609060101010101" pitchFamily="49" charset="-122"/>
                <a:ea typeface="黑体" panose="02010609060101010101" pitchFamily="49" charset="-122"/>
              </a:rPr>
              <a:t/>
            </a:r>
            <a:br>
              <a:rPr lang="en-US" altLang="zh-CN" b="1" dirty="0" smtClean="0">
                <a:solidFill>
                  <a:srgbClr val="FF0000"/>
                </a:solidFill>
                <a:latin typeface="黑体" panose="02010609060101010101" pitchFamily="49" charset="-122"/>
                <a:ea typeface="黑体" panose="02010609060101010101" pitchFamily="49" charset="-122"/>
              </a:rPr>
            </a:br>
            <a:r>
              <a:rPr lang="zh-CN" altLang="en-US" b="1" dirty="0" smtClean="0">
                <a:solidFill>
                  <a:srgbClr val="FF0000"/>
                </a:solidFill>
                <a:latin typeface="黑体" panose="02010609060101010101" pitchFamily="49" charset="-122"/>
                <a:ea typeface="黑体" panose="02010609060101010101" pitchFamily="49" charset="-122"/>
              </a:rPr>
              <a:t>七</a:t>
            </a:r>
            <a:r>
              <a:rPr lang="zh-CN" altLang="zh-CN" b="1" dirty="0">
                <a:solidFill>
                  <a:srgbClr val="FF0000"/>
                </a:solidFill>
                <a:latin typeface="黑体" panose="02010609060101010101" pitchFamily="49" charset="-122"/>
                <a:ea typeface="黑体" panose="02010609060101010101" pitchFamily="49" charset="-122"/>
              </a:rPr>
              <a:t>、修内容</a:t>
            </a:r>
            <a:r>
              <a:rPr lang="zh-CN" altLang="en-US" b="1" dirty="0">
                <a:solidFill>
                  <a:srgbClr val="FF0000"/>
                </a:solidFill>
                <a:latin typeface="黑体" panose="02010609060101010101" pitchFamily="49" charset="-122"/>
                <a:ea typeface="黑体" panose="02010609060101010101" pitchFamily="49" charset="-122"/>
              </a:rPr>
              <a:t>：修改论文对法学学术理论问题具有科学的论证内容</a:t>
            </a:r>
            <a:r>
              <a:rPr lang="zh-CN" altLang="zh-CN" b="1" dirty="0">
                <a:solidFill>
                  <a:srgbClr val="FF0000"/>
                </a:solidFill>
                <a:latin typeface="黑体" panose="02010609060101010101" pitchFamily="49" charset="-122"/>
                <a:ea typeface="黑体" panose="02010609060101010101" pitchFamily="49" charset="-122"/>
              </a:rPr>
              <a:t/>
            </a:r>
            <a:br>
              <a:rPr lang="zh-CN" altLang="zh-CN" b="1" dirty="0">
                <a:solidFill>
                  <a:srgbClr val="FF0000"/>
                </a:solidFill>
                <a:latin typeface="黑体" panose="02010609060101010101" pitchFamily="49" charset="-122"/>
                <a:ea typeface="黑体" panose="02010609060101010101" pitchFamily="49" charset="-122"/>
              </a:rPr>
            </a:br>
            <a:endParaRPr lang="zh-CN" altLang="en-US" dirty="0"/>
          </a:p>
        </p:txBody>
      </p:sp>
      <p:sp>
        <p:nvSpPr>
          <p:cNvPr id="3" name="内容占位符 2"/>
          <p:cNvSpPr>
            <a:spLocks noGrp="1"/>
          </p:cNvSpPr>
          <p:nvPr>
            <p:ph idx="1"/>
          </p:nvPr>
        </p:nvSpPr>
        <p:spPr/>
        <p:txBody>
          <a:bodyPr>
            <a:normAutofit fontScale="70000" lnSpcReduction="20000"/>
          </a:bodyPr>
          <a:lstStyle/>
          <a:p>
            <a:pPr>
              <a:lnSpc>
                <a:spcPct val="120000"/>
              </a:lnSpc>
              <a:spcBef>
                <a:spcPct val="0"/>
              </a:spcBef>
              <a:buNone/>
            </a:pPr>
            <a:r>
              <a:rPr lang="zh-CN" altLang="en-US" b="1" dirty="0">
                <a:solidFill>
                  <a:srgbClr val="FF0000"/>
                </a:solidFill>
                <a:latin typeface="宋体" panose="02010600030101010101" pitchFamily="2" charset="-122"/>
              </a:rPr>
              <a:t>4.因果论证。所谓因果论证,是指运用对客观事物本身或客观事物之间因果关系,分析、研究所得到的材料,对论文所确立的论点进行的论证。因果论证可采取并列、层递、转换、推论等方法。(1)并列法,是指运用两个以上各自独立的同类性质的因果分析来证明论点的方法。(2)层递法,是指通过逐层、连续地阐明事物的多方面的因果关系来证明论点的方法。采用此法,通过逐层地阐明因果关系,使人们认识由表及里、由浅入深地看到事物的本质。(3)转换法,是指通过阐明事物之间互为因果的关系来证明论点的方法。采用这种论证方法,必须首先弄清从一个角度看,此一事物是因,彼一事物是果；从另一个角度看,彼一事物是因,此一事物是果的这种因也是果,果又是因的复杂关系。(4)推论法,是指凭据因果关系用已知推论出未知来证明论点的方法。采用这种方法应当注意:已知事实与未知事实已有因果关系；推论必须符合形式逻辑和辩证逻辑的要求。</a:t>
            </a:r>
          </a:p>
          <a:p>
            <a:pPr>
              <a:lnSpc>
                <a:spcPct val="120000"/>
              </a:lnSpc>
              <a:spcBef>
                <a:spcPct val="0"/>
              </a:spcBef>
              <a:buNone/>
            </a:pPr>
            <a:endParaRPr lang="zh-CN" altLang="en-US" b="1" dirty="0">
              <a:solidFill>
                <a:srgbClr val="FF0000"/>
              </a:solidFill>
              <a:latin typeface="宋体" panose="02010600030101010101" pitchFamily="2" charset="-122"/>
            </a:endParaRPr>
          </a:p>
          <a:p>
            <a:pPr>
              <a:lnSpc>
                <a:spcPct val="120000"/>
              </a:lnSpc>
              <a:spcBef>
                <a:spcPct val="0"/>
              </a:spcBef>
              <a:buNone/>
            </a:pPr>
            <a:r>
              <a:rPr lang="zh-CN" altLang="en-US" b="1" dirty="0">
                <a:solidFill>
                  <a:srgbClr val="FF0000"/>
                </a:solidFill>
                <a:latin typeface="宋体" panose="02010600030101010101" pitchFamily="2" charset="-122"/>
              </a:rPr>
              <a:t>除了运用上述方法以外,还可以采用逻辑上的演绎法和归纳法。所谓演绎,就是从一般到特殊；所谓归纳,就是从特殊到一般。它们亦是写作法学学术论文中运用证据证明论点的常用方法。</a:t>
            </a:r>
          </a:p>
          <a:p>
            <a:pPr>
              <a:lnSpc>
                <a:spcPct val="120000"/>
              </a:lnSpc>
            </a:pPr>
            <a:endParaRPr lang="zh-CN" altLang="en-US" dirty="0">
              <a:solidFill>
                <a:srgbClr val="FF0000"/>
              </a:solidFill>
            </a:endParaRPr>
          </a:p>
        </p:txBody>
      </p:sp>
    </p:spTree>
    <p:extLst>
      <p:ext uri="{BB962C8B-B14F-4D97-AF65-F5344CB8AC3E}">
        <p14:creationId xmlns:p14="http://schemas.microsoft.com/office/powerpoint/2010/main" xmlns="" val="187521354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pattFill prst="pct80">
          <a:fgClr>
            <a:schemeClr val="accent1"/>
          </a:fgClr>
          <a:bgClr>
            <a:schemeClr val="bg1"/>
          </a:bgClr>
        </a:patt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en-US" altLang="zh-CN" b="1" dirty="0" smtClean="0">
                <a:solidFill>
                  <a:srgbClr val="FF0000"/>
                </a:solidFill>
                <a:latin typeface="黑体" panose="02010609060101010101" pitchFamily="49" charset="-122"/>
                <a:ea typeface="黑体" panose="02010609060101010101" pitchFamily="49" charset="-122"/>
              </a:rPr>
              <a:t/>
            </a:r>
            <a:br>
              <a:rPr lang="en-US" altLang="zh-CN" b="1" dirty="0" smtClean="0">
                <a:solidFill>
                  <a:srgbClr val="FF0000"/>
                </a:solidFill>
                <a:latin typeface="黑体" panose="02010609060101010101" pitchFamily="49" charset="-122"/>
                <a:ea typeface="黑体" panose="02010609060101010101" pitchFamily="49" charset="-122"/>
              </a:rPr>
            </a:br>
            <a:r>
              <a:rPr lang="zh-CN" altLang="en-US" b="1" dirty="0" smtClean="0">
                <a:solidFill>
                  <a:srgbClr val="FF0000"/>
                </a:solidFill>
                <a:latin typeface="黑体" panose="02010609060101010101" pitchFamily="49" charset="-122"/>
                <a:ea typeface="黑体" panose="02010609060101010101" pitchFamily="49" charset="-122"/>
              </a:rPr>
              <a:t>八</a:t>
            </a:r>
            <a:r>
              <a:rPr lang="zh-CN" altLang="zh-CN" b="1" dirty="0">
                <a:solidFill>
                  <a:srgbClr val="FF0000"/>
                </a:solidFill>
                <a:latin typeface="黑体" panose="02010609060101010101" pitchFamily="49" charset="-122"/>
                <a:ea typeface="黑体" panose="02010609060101010101" pitchFamily="49" charset="-122"/>
              </a:rPr>
              <a:t>、修</a:t>
            </a:r>
            <a:r>
              <a:rPr lang="zh-CN" altLang="zh-CN" b="1" dirty="0" smtClean="0">
                <a:solidFill>
                  <a:srgbClr val="FF0000"/>
                </a:solidFill>
                <a:latin typeface="黑体" panose="02010609060101010101" pitchFamily="49" charset="-122"/>
                <a:ea typeface="黑体" panose="02010609060101010101" pitchFamily="49" charset="-122"/>
              </a:rPr>
              <a:t>图表</a:t>
            </a:r>
            <a:r>
              <a:rPr lang="zh-CN" altLang="en-US" b="1" dirty="0" smtClean="0">
                <a:solidFill>
                  <a:srgbClr val="FF0000"/>
                </a:solidFill>
                <a:latin typeface="黑体" panose="02010609060101010101" pitchFamily="49" charset="-122"/>
                <a:ea typeface="黑体" panose="02010609060101010101" pitchFamily="49" charset="-122"/>
              </a:rPr>
              <a:t>：可视化现代表达方式的学术化</a:t>
            </a:r>
            <a:r>
              <a:rPr lang="zh-CN" altLang="zh-CN" b="1" dirty="0">
                <a:solidFill>
                  <a:srgbClr val="FF0000"/>
                </a:solidFill>
                <a:latin typeface="黑体" panose="02010609060101010101" pitchFamily="49" charset="-122"/>
                <a:ea typeface="黑体" panose="02010609060101010101" pitchFamily="49" charset="-122"/>
              </a:rPr>
              <a:t/>
            </a:r>
            <a:br>
              <a:rPr lang="zh-CN" altLang="zh-CN" b="1" dirty="0">
                <a:solidFill>
                  <a:srgbClr val="FF0000"/>
                </a:solidFill>
                <a:latin typeface="黑体" panose="02010609060101010101" pitchFamily="49" charset="-122"/>
                <a:ea typeface="黑体" panose="02010609060101010101" pitchFamily="49" charset="-122"/>
              </a:rPr>
            </a:br>
            <a:endParaRPr lang="zh-CN" altLang="en-US" dirty="0"/>
          </a:p>
        </p:txBody>
      </p:sp>
      <p:sp>
        <p:nvSpPr>
          <p:cNvPr id="3" name="内容占位符 2"/>
          <p:cNvSpPr>
            <a:spLocks noGrp="1"/>
          </p:cNvSpPr>
          <p:nvPr>
            <p:ph idx="1"/>
          </p:nvPr>
        </p:nvSpPr>
        <p:spPr/>
        <p:txBody>
          <a:bodyPr/>
          <a:lstStyle/>
          <a:p>
            <a:r>
              <a:rPr lang="zh-CN" altLang="en-US" b="1" dirty="0" smtClean="0">
                <a:solidFill>
                  <a:srgbClr val="FF0000"/>
                </a:solidFill>
                <a:latin typeface="黑体" panose="02010609060101010101" pitchFamily="49" charset="-122"/>
                <a:ea typeface="黑体" panose="02010609060101010101" pitchFamily="49" charset="-122"/>
              </a:rPr>
              <a:t>论文中的图表究竟怎么做才能达到可视化的表达效果？</a:t>
            </a:r>
            <a:endParaRPr lang="en-US" altLang="zh-CN" b="1" dirty="0" smtClean="0">
              <a:solidFill>
                <a:srgbClr val="FF0000"/>
              </a:solidFill>
              <a:latin typeface="黑体" panose="02010609060101010101" pitchFamily="49" charset="-122"/>
              <a:ea typeface="黑体" panose="02010609060101010101" pitchFamily="49" charset="-122"/>
            </a:endParaRPr>
          </a:p>
          <a:p>
            <a:r>
              <a:rPr lang="zh-CN" altLang="en-US" b="1" dirty="0" smtClean="0">
                <a:solidFill>
                  <a:srgbClr val="FF0000"/>
                </a:solidFill>
                <a:latin typeface="黑体" panose="02010609060101010101" pitchFamily="49" charset="-122"/>
                <a:ea typeface="黑体" panose="02010609060101010101" pitchFamily="49" charset="-122"/>
              </a:rPr>
              <a:t>大数据挖掘的统计分析路径与方法</a:t>
            </a:r>
            <a:endParaRPr lang="en-US" altLang="zh-CN" b="1" dirty="0" smtClean="0">
              <a:solidFill>
                <a:srgbClr val="FF0000"/>
              </a:solidFill>
              <a:latin typeface="黑体" panose="02010609060101010101" pitchFamily="49" charset="-122"/>
              <a:ea typeface="黑体" panose="02010609060101010101" pitchFamily="49" charset="-122"/>
            </a:endParaRPr>
          </a:p>
          <a:p>
            <a:r>
              <a:rPr lang="zh-CN" altLang="en-US" b="1" dirty="0" smtClean="0">
                <a:solidFill>
                  <a:srgbClr val="FF0000"/>
                </a:solidFill>
                <a:latin typeface="黑体" panose="02010609060101010101" pitchFamily="49" charset="-122"/>
                <a:ea typeface="黑体" panose="02010609060101010101" pitchFamily="49" charset="-122"/>
              </a:rPr>
              <a:t>案例与调研报告的写作技巧与论文的契合</a:t>
            </a:r>
            <a:endParaRPr lang="en-US" altLang="zh-CN" b="1" dirty="0" smtClean="0">
              <a:solidFill>
                <a:srgbClr val="FF0000"/>
              </a:solidFill>
              <a:latin typeface="黑体" panose="02010609060101010101" pitchFamily="49" charset="-122"/>
              <a:ea typeface="黑体" panose="02010609060101010101" pitchFamily="49" charset="-122"/>
            </a:endParaRPr>
          </a:p>
          <a:p>
            <a:r>
              <a:rPr lang="zh-CN" altLang="en-US" b="1" dirty="0" smtClean="0">
                <a:solidFill>
                  <a:srgbClr val="FF0000"/>
                </a:solidFill>
                <a:latin typeface="黑体" panose="02010609060101010101" pitchFamily="49" charset="-122"/>
                <a:ea typeface="黑体" panose="02010609060101010101" pitchFamily="49" charset="-122"/>
              </a:rPr>
              <a:t>图表可以说明什么？</a:t>
            </a:r>
            <a:endParaRPr lang="en-US" altLang="zh-CN" b="1" dirty="0" smtClean="0">
              <a:solidFill>
                <a:srgbClr val="FF0000"/>
              </a:solidFill>
              <a:latin typeface="黑体" panose="02010609060101010101" pitchFamily="49" charset="-122"/>
              <a:ea typeface="黑体" panose="02010609060101010101" pitchFamily="49" charset="-122"/>
            </a:endParaRPr>
          </a:p>
          <a:p>
            <a:r>
              <a:rPr lang="zh-CN" altLang="en-US" b="1" dirty="0" smtClean="0">
                <a:solidFill>
                  <a:srgbClr val="FF0000"/>
                </a:solidFill>
                <a:latin typeface="黑体" panose="02010609060101010101" pitchFamily="49" charset="-122"/>
                <a:ea typeface="黑体" panose="02010609060101010101" pitchFamily="49" charset="-122"/>
              </a:rPr>
              <a:t>学术可视化的现代表达方式与方法</a:t>
            </a:r>
            <a:endParaRPr lang="en-US" altLang="zh-CN" b="1" dirty="0" smtClean="0">
              <a:solidFill>
                <a:srgbClr val="FF0000"/>
              </a:solidFill>
              <a:latin typeface="黑体" panose="02010609060101010101" pitchFamily="49" charset="-122"/>
              <a:ea typeface="黑体" panose="02010609060101010101" pitchFamily="49" charset="-122"/>
            </a:endParaRPr>
          </a:p>
          <a:p>
            <a:r>
              <a:rPr lang="zh-CN" altLang="en-US" b="1" dirty="0" smtClean="0">
                <a:solidFill>
                  <a:srgbClr val="FF0000"/>
                </a:solidFill>
                <a:latin typeface="黑体" panose="02010609060101010101" pitchFamily="49" charset="-122"/>
                <a:ea typeface="黑体" panose="02010609060101010101" pitchFamily="49" charset="-122"/>
              </a:rPr>
              <a:t>传统图表的现代化转型</a:t>
            </a:r>
            <a:endParaRPr lang="en-US" altLang="zh-CN" b="1" dirty="0" smtClean="0">
              <a:solidFill>
                <a:srgbClr val="FF0000"/>
              </a:solidFill>
              <a:latin typeface="黑体" panose="02010609060101010101" pitchFamily="49" charset="-122"/>
              <a:ea typeface="黑体" panose="02010609060101010101" pitchFamily="49" charset="-122"/>
            </a:endParaRPr>
          </a:p>
          <a:p>
            <a:endParaRPr lang="zh-CN" altLang="en-US" dirty="0"/>
          </a:p>
        </p:txBody>
      </p:sp>
    </p:spTree>
    <p:extLst>
      <p:ext uri="{BB962C8B-B14F-4D97-AF65-F5344CB8AC3E}">
        <p14:creationId xmlns:p14="http://schemas.microsoft.com/office/powerpoint/2010/main" xmlns="" val="176719050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en-US" altLang="zh-CN" b="1" dirty="0" smtClean="0">
                <a:solidFill>
                  <a:srgbClr val="FF0000"/>
                </a:solidFill>
                <a:latin typeface="黑体" panose="02010609060101010101" pitchFamily="49" charset="-122"/>
                <a:ea typeface="黑体" panose="02010609060101010101" pitchFamily="49" charset="-122"/>
              </a:rPr>
              <a:t/>
            </a:r>
            <a:br>
              <a:rPr lang="en-US" altLang="zh-CN" b="1" dirty="0" smtClean="0">
                <a:solidFill>
                  <a:srgbClr val="FF0000"/>
                </a:solidFill>
                <a:latin typeface="黑体" panose="02010609060101010101" pitchFamily="49" charset="-122"/>
                <a:ea typeface="黑体" panose="02010609060101010101" pitchFamily="49" charset="-122"/>
              </a:rPr>
            </a:br>
            <a:r>
              <a:rPr lang="zh-CN" altLang="en-US" b="1" dirty="0" smtClean="0">
                <a:solidFill>
                  <a:srgbClr val="FF0000"/>
                </a:solidFill>
                <a:latin typeface="黑体" panose="02010609060101010101" pitchFamily="49" charset="-122"/>
                <a:ea typeface="黑体" panose="02010609060101010101" pitchFamily="49" charset="-122"/>
              </a:rPr>
              <a:t>九</a:t>
            </a:r>
            <a:r>
              <a:rPr lang="zh-CN" altLang="en-US" b="1" dirty="0">
                <a:solidFill>
                  <a:srgbClr val="FF0000"/>
                </a:solidFill>
                <a:latin typeface="黑体" panose="02010609060101010101" pitchFamily="49" charset="-122"/>
                <a:ea typeface="黑体" panose="02010609060101010101" pitchFamily="49" charset="-122"/>
              </a:rPr>
              <a:t>、</a:t>
            </a:r>
            <a:r>
              <a:rPr lang="zh-CN" altLang="zh-CN" b="1" dirty="0" smtClean="0">
                <a:solidFill>
                  <a:srgbClr val="FF0000"/>
                </a:solidFill>
                <a:latin typeface="黑体" panose="02010609060101010101" pitchFamily="49" charset="-122"/>
                <a:ea typeface="黑体" panose="02010609060101010101" pitchFamily="49" charset="-122"/>
              </a:rPr>
              <a:t>修文风</a:t>
            </a:r>
            <a:r>
              <a:rPr lang="zh-CN" altLang="en-US" b="1" dirty="0" smtClean="0">
                <a:solidFill>
                  <a:srgbClr val="FF0000"/>
                </a:solidFill>
                <a:latin typeface="黑体" panose="02010609060101010101" pitchFamily="49" charset="-122"/>
                <a:ea typeface="黑体" panose="02010609060101010101" pitchFamily="49" charset="-122"/>
              </a:rPr>
              <a:t>：论文修辞和表达的文采与底蕴</a:t>
            </a:r>
            <a:r>
              <a:rPr lang="zh-CN" altLang="en-US" dirty="0"/>
              <a:t/>
            </a:r>
            <a:br>
              <a:rPr lang="zh-CN" altLang="en-US" dirty="0"/>
            </a:br>
            <a:endParaRPr lang="zh-CN" altLang="en-US" dirty="0"/>
          </a:p>
        </p:txBody>
      </p:sp>
      <p:sp>
        <p:nvSpPr>
          <p:cNvPr id="3" name="内容占位符 2"/>
          <p:cNvSpPr>
            <a:spLocks noGrp="1"/>
          </p:cNvSpPr>
          <p:nvPr>
            <p:ph idx="1"/>
          </p:nvPr>
        </p:nvSpPr>
        <p:spPr/>
        <p:txBody>
          <a:bodyPr>
            <a:noAutofit/>
          </a:bodyPr>
          <a:lstStyle/>
          <a:p>
            <a:pPr>
              <a:lnSpc>
                <a:spcPct val="100000"/>
              </a:lnSpc>
              <a:spcBef>
                <a:spcPct val="0"/>
              </a:spcBef>
              <a:buNone/>
            </a:pPr>
            <a:r>
              <a:rPr lang="zh-CN" altLang="en-US" sz="2400" b="1" dirty="0" smtClean="0">
                <a:solidFill>
                  <a:srgbClr val="FF0000"/>
                </a:solidFill>
                <a:latin typeface="Arial" panose="020B0604020202020204" pitchFamily="34" charset="0"/>
                <a:sym typeface="宋体" panose="02010600030101010101" pitchFamily="2" charset="-122"/>
              </a:rPr>
              <a:t>论文的修辞水平与文字功底</a:t>
            </a:r>
            <a:endParaRPr lang="en-US" altLang="zh-CN" sz="2400" b="1" dirty="0" smtClean="0">
              <a:solidFill>
                <a:srgbClr val="FF0000"/>
              </a:solidFill>
              <a:latin typeface="Arial" panose="020B0604020202020204" pitchFamily="34" charset="0"/>
              <a:sym typeface="宋体" panose="02010600030101010101" pitchFamily="2" charset="-122"/>
            </a:endParaRPr>
          </a:p>
          <a:p>
            <a:pPr>
              <a:lnSpc>
                <a:spcPct val="100000"/>
              </a:lnSpc>
              <a:spcBef>
                <a:spcPct val="0"/>
              </a:spcBef>
              <a:buNone/>
            </a:pPr>
            <a:r>
              <a:rPr lang="zh-CN" altLang="en-US" sz="2400" b="1" dirty="0" smtClean="0">
                <a:solidFill>
                  <a:srgbClr val="FF0000"/>
                </a:solidFill>
                <a:latin typeface="Arial" panose="020B0604020202020204" pitchFamily="34" charset="0"/>
                <a:sym typeface="宋体" panose="02010600030101010101" pitchFamily="2" charset="-122"/>
              </a:rPr>
              <a:t>我们最缺的是语文、修辞和文字优美表达技能</a:t>
            </a:r>
            <a:endParaRPr lang="en-US" altLang="zh-CN" sz="2400" b="1" dirty="0">
              <a:solidFill>
                <a:srgbClr val="FF0000"/>
              </a:solidFill>
              <a:latin typeface="Arial" panose="020B0604020202020204" pitchFamily="34" charset="0"/>
              <a:sym typeface="宋体" panose="02010600030101010101" pitchFamily="2" charset="-122"/>
            </a:endParaRPr>
          </a:p>
          <a:p>
            <a:pPr>
              <a:lnSpc>
                <a:spcPct val="100000"/>
              </a:lnSpc>
              <a:spcBef>
                <a:spcPct val="0"/>
              </a:spcBef>
              <a:buNone/>
            </a:pPr>
            <a:r>
              <a:rPr lang="zh-CN" altLang="en-US" sz="2400" b="1" dirty="0" smtClean="0">
                <a:solidFill>
                  <a:srgbClr val="FF0000"/>
                </a:solidFill>
                <a:latin typeface="Arial" panose="020B0604020202020204" pitchFamily="34" charset="0"/>
                <a:sym typeface="宋体" panose="02010600030101010101" pitchFamily="2" charset="-122"/>
              </a:rPr>
              <a:t>法学与文学之间</a:t>
            </a:r>
            <a:endParaRPr lang="en-US" altLang="zh-CN" sz="2400" b="1" dirty="0" smtClean="0">
              <a:solidFill>
                <a:srgbClr val="FF0000"/>
              </a:solidFill>
              <a:latin typeface="Arial" panose="020B0604020202020204" pitchFamily="34" charset="0"/>
              <a:sym typeface="宋体" panose="02010600030101010101" pitchFamily="2" charset="-122"/>
            </a:endParaRPr>
          </a:p>
          <a:p>
            <a:pPr>
              <a:lnSpc>
                <a:spcPct val="100000"/>
              </a:lnSpc>
              <a:spcBef>
                <a:spcPct val="0"/>
              </a:spcBef>
              <a:buNone/>
            </a:pPr>
            <a:r>
              <a:rPr lang="zh-CN" altLang="zh-CN" sz="2400" b="1" dirty="0" smtClean="0">
                <a:solidFill>
                  <a:srgbClr val="FF0000"/>
                </a:solidFill>
                <a:latin typeface="Arial" panose="020B0604020202020204" pitchFamily="34" charset="0"/>
                <a:sym typeface="宋体" panose="02010600030101010101" pitchFamily="2" charset="-122"/>
              </a:rPr>
              <a:t>《昭明文选》《古文辞类纂》《经史百家杂钞》</a:t>
            </a:r>
            <a:r>
              <a:rPr lang="zh-CN" altLang="zh-CN" sz="2400" b="1" dirty="0">
                <a:solidFill>
                  <a:srgbClr val="FF0000"/>
                </a:solidFill>
                <a:latin typeface="Arial" panose="020B0604020202020204" pitchFamily="34" charset="0"/>
                <a:sym typeface="宋体" panose="02010600030101010101" pitchFamily="2" charset="-122"/>
              </a:rPr>
              <a:t>等文学选本一看，就可以看出很大一部分归在文学之列的文章都是写写得好的实用性的</a:t>
            </a:r>
            <a:r>
              <a:rPr lang="zh-CN" altLang="zh-CN" sz="2400" b="1" dirty="0" smtClean="0">
                <a:solidFill>
                  <a:srgbClr val="FF0000"/>
                </a:solidFill>
                <a:latin typeface="Arial" panose="020B0604020202020204" pitchFamily="34" charset="0"/>
                <a:sym typeface="宋体" panose="02010600030101010101" pitchFamily="2" charset="-122"/>
              </a:rPr>
              <a:t>文章</a:t>
            </a:r>
            <a:endParaRPr lang="en-US" altLang="zh-CN" sz="2400" b="1" dirty="0" smtClean="0">
              <a:solidFill>
                <a:srgbClr val="FF0000"/>
              </a:solidFill>
              <a:latin typeface="Arial" panose="020B0604020202020204" pitchFamily="34" charset="0"/>
              <a:sym typeface="宋体" panose="02010600030101010101" pitchFamily="2" charset="-122"/>
            </a:endParaRPr>
          </a:p>
          <a:p>
            <a:pPr>
              <a:lnSpc>
                <a:spcPct val="100000"/>
              </a:lnSpc>
              <a:spcBef>
                <a:spcPct val="0"/>
              </a:spcBef>
              <a:buNone/>
            </a:pPr>
            <a:r>
              <a:rPr lang="zh-CN" altLang="zh-CN" sz="2400" b="1" dirty="0" smtClean="0">
                <a:solidFill>
                  <a:srgbClr val="FF0000"/>
                </a:solidFill>
                <a:latin typeface="Arial" panose="020B0604020202020204" pitchFamily="34" charset="0"/>
                <a:sym typeface="宋体" panose="02010600030101010101" pitchFamily="2" charset="-122"/>
              </a:rPr>
              <a:t>柏拉图</a:t>
            </a:r>
            <a:r>
              <a:rPr lang="zh-CN" altLang="zh-CN" sz="2400" b="1" dirty="0">
                <a:solidFill>
                  <a:srgbClr val="FF0000"/>
                </a:solidFill>
                <a:latin typeface="Arial" panose="020B0604020202020204" pitchFamily="34" charset="0"/>
                <a:sym typeface="宋体" panose="02010600030101010101" pitchFamily="2" charset="-122"/>
              </a:rPr>
              <a:t>的对话集，德莫斯特尼斯的演说，普鲁塔克的英雄传，蒙田和培根的论文及以及许多类似的作品都经常列在文学文库里，较著名的文学史也都讨论到历史、传记、书信、报告、批评、政论以至于哲学科学论文之类论著</a:t>
            </a:r>
            <a:r>
              <a:rPr lang="zh-CN" altLang="zh-CN" sz="2400" b="1" dirty="0" smtClean="0">
                <a:solidFill>
                  <a:srgbClr val="FF0000"/>
                </a:solidFill>
                <a:latin typeface="Arial" panose="020B0604020202020204" pitchFamily="34" charset="0"/>
                <a:sym typeface="宋体" panose="02010600030101010101" pitchFamily="2" charset="-122"/>
              </a:rPr>
              <a:t>。</a:t>
            </a:r>
            <a:endParaRPr lang="en-US" altLang="zh-CN" sz="2400" b="1" dirty="0" smtClean="0">
              <a:solidFill>
                <a:srgbClr val="FF0000"/>
              </a:solidFill>
              <a:latin typeface="Arial" panose="020B0604020202020204" pitchFamily="34" charset="0"/>
              <a:sym typeface="宋体" panose="02010600030101010101" pitchFamily="2" charset="-122"/>
            </a:endParaRPr>
          </a:p>
          <a:p>
            <a:pPr>
              <a:lnSpc>
                <a:spcPct val="100000"/>
              </a:lnSpc>
              <a:spcBef>
                <a:spcPct val="0"/>
              </a:spcBef>
              <a:buNone/>
            </a:pPr>
            <a:r>
              <a:rPr lang="zh-CN" altLang="zh-CN" sz="2400" b="1" dirty="0" smtClean="0">
                <a:solidFill>
                  <a:srgbClr val="FF0000"/>
                </a:solidFill>
                <a:latin typeface="Arial" panose="020B0604020202020204" pitchFamily="34" charset="0"/>
                <a:sym typeface="宋体" panose="02010600030101010101" pitchFamily="2" charset="-122"/>
              </a:rPr>
              <a:t>悠久</a:t>
            </a:r>
            <a:r>
              <a:rPr lang="zh-CN" altLang="zh-CN" sz="2400" b="1" dirty="0">
                <a:solidFill>
                  <a:srgbClr val="FF0000"/>
                </a:solidFill>
                <a:latin typeface="Arial" panose="020B0604020202020204" pitchFamily="34" charset="0"/>
                <a:sym typeface="宋体" panose="02010600030101010101" pitchFamily="2" charset="-122"/>
              </a:rPr>
              <a:t>而广泛的传统是不把文学局限在几种类型的框子里的</a:t>
            </a:r>
            <a:r>
              <a:rPr lang="zh-CN" altLang="zh-CN" sz="2400" b="1" dirty="0" smtClean="0">
                <a:solidFill>
                  <a:srgbClr val="FF0000"/>
                </a:solidFill>
                <a:latin typeface="Arial" panose="020B0604020202020204" pitchFamily="34" charset="0"/>
                <a:sym typeface="宋体" panose="02010600030101010101" pitchFamily="2" charset="-122"/>
              </a:rPr>
              <a:t>。</a:t>
            </a:r>
            <a:r>
              <a:rPr lang="zh-CN" altLang="en-US" sz="2400" b="1" dirty="0" smtClean="0">
                <a:solidFill>
                  <a:srgbClr val="FF0000"/>
                </a:solidFill>
                <a:latin typeface="Arial" panose="020B0604020202020204" pitchFamily="34" charset="0"/>
                <a:sym typeface="宋体" panose="02010600030101010101" pitchFamily="2" charset="-122"/>
              </a:rPr>
              <a:t>中华</a:t>
            </a:r>
            <a:r>
              <a:rPr lang="zh-CN" altLang="zh-CN" sz="2400" b="1" dirty="0" smtClean="0">
                <a:solidFill>
                  <a:srgbClr val="FF0000"/>
                </a:solidFill>
                <a:latin typeface="Arial" panose="020B0604020202020204" pitchFamily="34" charset="0"/>
                <a:sym typeface="宋体" panose="02010600030101010101" pitchFamily="2" charset="-122"/>
              </a:rPr>
              <a:t>传统</a:t>
            </a:r>
            <a:r>
              <a:rPr lang="zh-CN" altLang="en-US" sz="2400" b="1" dirty="0">
                <a:solidFill>
                  <a:srgbClr val="FF0000"/>
                </a:solidFill>
                <a:latin typeface="Arial" panose="020B0604020202020204" pitchFamily="34" charset="0"/>
                <a:sym typeface="宋体" panose="02010600030101010101" pitchFamily="2" charset="-122"/>
              </a:rPr>
              <a:t>文化</a:t>
            </a:r>
            <a:r>
              <a:rPr lang="zh-CN" altLang="zh-CN" sz="2400" b="1" dirty="0" smtClean="0">
                <a:solidFill>
                  <a:srgbClr val="FF0000"/>
                </a:solidFill>
                <a:latin typeface="Arial" panose="020B0604020202020204" pitchFamily="34" charset="0"/>
                <a:sym typeface="宋体" panose="02010600030101010101" pitchFamily="2" charset="-122"/>
              </a:rPr>
              <a:t>是</a:t>
            </a:r>
            <a:r>
              <a:rPr lang="zh-CN" altLang="zh-CN" sz="2400" b="1" dirty="0">
                <a:solidFill>
                  <a:srgbClr val="FF0000"/>
                </a:solidFill>
                <a:latin typeface="Arial" panose="020B0604020202020204" pitchFamily="34" charset="0"/>
                <a:sym typeface="宋体" panose="02010600030101010101" pitchFamily="2" charset="-122"/>
              </a:rPr>
              <a:t>值得继承的，因为它可以使文学更深入现实生活和人民大众，更快地推动语言和一般文化的发展。</a:t>
            </a:r>
          </a:p>
        </p:txBody>
      </p:sp>
    </p:spTree>
    <p:extLst>
      <p:ext uri="{BB962C8B-B14F-4D97-AF65-F5344CB8AC3E}">
        <p14:creationId xmlns:p14="http://schemas.microsoft.com/office/powerpoint/2010/main" xmlns="" val="17964573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pPr algn="ctr"/>
            <a:r>
              <a:rPr lang="en-US" altLang="zh-CN" dirty="0" smtClean="0">
                <a:solidFill>
                  <a:srgbClr val="FF0000"/>
                </a:solidFill>
                <a:latin typeface="黑体" panose="02010609060101010101" pitchFamily="49" charset="-122"/>
                <a:ea typeface="黑体" panose="02010609060101010101" pitchFamily="49" charset="-122"/>
              </a:rPr>
              <a:t/>
            </a:r>
            <a:br>
              <a:rPr lang="en-US" altLang="zh-CN" dirty="0" smtClean="0">
                <a:solidFill>
                  <a:srgbClr val="FF0000"/>
                </a:solidFill>
                <a:latin typeface="黑体" panose="02010609060101010101" pitchFamily="49" charset="-122"/>
                <a:ea typeface="黑体" panose="02010609060101010101" pitchFamily="49" charset="-122"/>
              </a:rPr>
            </a:br>
            <a:r>
              <a:rPr lang="zh-CN" altLang="zh-CN" dirty="0" smtClean="0">
                <a:solidFill>
                  <a:srgbClr val="FF0000"/>
                </a:solidFill>
                <a:latin typeface="黑体" panose="02010609060101010101" pitchFamily="49" charset="-122"/>
                <a:ea typeface="黑体" panose="02010609060101010101" pitchFamily="49" charset="-122"/>
              </a:rPr>
              <a:t>修改包括两个内容</a:t>
            </a:r>
            <a:r>
              <a:rPr lang="en-US" altLang="zh-CN" dirty="0" smtClean="0">
                <a:solidFill>
                  <a:srgbClr val="FF0000"/>
                </a:solidFill>
                <a:latin typeface="黑体" panose="02010609060101010101" pitchFamily="49" charset="-122"/>
                <a:ea typeface="黑体" panose="02010609060101010101" pitchFamily="49" charset="-122"/>
              </a:rPr>
              <a:t>:</a:t>
            </a:r>
            <a:r>
              <a:rPr lang="zh-CN" altLang="zh-CN" dirty="0" smtClean="0">
                <a:solidFill>
                  <a:srgbClr val="FF0000"/>
                </a:solidFill>
                <a:latin typeface="黑体" panose="02010609060101010101" pitchFamily="49" charset="-122"/>
                <a:ea typeface="黑体" panose="02010609060101010101" pitchFamily="49" charset="-122"/>
              </a:rPr>
              <a:t/>
            </a:r>
            <a:br>
              <a:rPr lang="zh-CN" altLang="zh-CN" dirty="0" smtClean="0">
                <a:solidFill>
                  <a:srgbClr val="FF0000"/>
                </a:solidFill>
                <a:latin typeface="黑体" panose="02010609060101010101" pitchFamily="49" charset="-122"/>
                <a:ea typeface="黑体" panose="02010609060101010101" pitchFamily="49" charset="-122"/>
              </a:rPr>
            </a:br>
            <a:endParaRPr lang="zh-CN" altLang="en-US" dirty="0">
              <a:solidFill>
                <a:srgbClr val="FF0000"/>
              </a:solidFill>
              <a:latin typeface="黑体" panose="02010609060101010101" pitchFamily="49" charset="-122"/>
              <a:ea typeface="黑体" panose="02010609060101010101" pitchFamily="49" charset="-122"/>
            </a:endParaRPr>
          </a:p>
        </p:txBody>
      </p:sp>
      <p:sp>
        <p:nvSpPr>
          <p:cNvPr id="3" name="内容占位符 2"/>
          <p:cNvSpPr>
            <a:spLocks noGrp="1"/>
          </p:cNvSpPr>
          <p:nvPr>
            <p:ph idx="1"/>
          </p:nvPr>
        </p:nvSpPr>
        <p:spPr/>
        <p:txBody>
          <a:bodyPr/>
          <a:lstStyle/>
          <a:p>
            <a:r>
              <a:rPr lang="en-US" altLang="zh-CN" sz="4000" b="1" dirty="0" smtClean="0">
                <a:solidFill>
                  <a:srgbClr val="FF0000"/>
                </a:solidFill>
              </a:rPr>
              <a:t>1</a:t>
            </a:r>
            <a:r>
              <a:rPr lang="en-US" altLang="zh-CN" sz="4000" b="1" dirty="0">
                <a:solidFill>
                  <a:srgbClr val="FF0000"/>
                </a:solidFill>
              </a:rPr>
              <a:t>.</a:t>
            </a:r>
            <a:r>
              <a:rPr lang="zh-CN" altLang="zh-CN" sz="4000" b="1" dirty="0">
                <a:solidFill>
                  <a:srgbClr val="FF0000"/>
                </a:solidFill>
              </a:rPr>
              <a:t>从内容方面应当考虑修改的是</a:t>
            </a:r>
            <a:r>
              <a:rPr lang="en-US" altLang="zh-CN" sz="4000" b="1" dirty="0">
                <a:solidFill>
                  <a:srgbClr val="FF0000"/>
                </a:solidFill>
              </a:rPr>
              <a:t>:</a:t>
            </a:r>
            <a:r>
              <a:rPr lang="zh-CN" altLang="zh-CN" sz="4000" b="1" dirty="0">
                <a:solidFill>
                  <a:srgbClr val="FF0000"/>
                </a:solidFill>
              </a:rPr>
              <a:t>写作的目的是否表达清楚；基本论点是否明确；下位论点与中心论点是否“合拍”；论据是否充分、有力。</a:t>
            </a:r>
            <a:endParaRPr lang="zh-CN" altLang="zh-CN" sz="4000" dirty="0">
              <a:solidFill>
                <a:srgbClr val="FF0000"/>
              </a:solidFill>
            </a:endParaRPr>
          </a:p>
          <a:p>
            <a:r>
              <a:rPr lang="en-US" altLang="zh-CN" sz="4000" b="1" dirty="0">
                <a:solidFill>
                  <a:srgbClr val="FF0000"/>
                </a:solidFill>
              </a:rPr>
              <a:t>2.</a:t>
            </a:r>
            <a:r>
              <a:rPr lang="zh-CN" altLang="zh-CN" sz="4000" b="1" dirty="0">
                <a:solidFill>
                  <a:srgbClr val="FF0000"/>
                </a:solidFill>
              </a:rPr>
              <a:t>从形式方面应当考虑</a:t>
            </a:r>
            <a:r>
              <a:rPr lang="en-US" altLang="zh-CN" sz="4000" b="1" dirty="0">
                <a:solidFill>
                  <a:srgbClr val="FF0000"/>
                </a:solidFill>
              </a:rPr>
              <a:t>:</a:t>
            </a:r>
            <a:r>
              <a:rPr lang="zh-CN" altLang="zh-CN" sz="4000" b="1" dirty="0">
                <a:solidFill>
                  <a:srgbClr val="FF0000"/>
                </a:solidFill>
              </a:rPr>
              <a:t>题目是否简明、贴切；论证是否深刻；详略是否得当；结构是否严谨；文字表达是否准确；文面是否合格。</a:t>
            </a:r>
            <a:endParaRPr lang="zh-CN" altLang="zh-CN" sz="4000" dirty="0">
              <a:solidFill>
                <a:srgbClr val="FF0000"/>
              </a:solidFill>
            </a:endParaRPr>
          </a:p>
          <a:p>
            <a:endParaRPr lang="zh-CN" altLang="en-US" dirty="0"/>
          </a:p>
        </p:txBody>
      </p:sp>
    </p:spTree>
    <p:extLst>
      <p:ext uri="{BB962C8B-B14F-4D97-AF65-F5344CB8AC3E}">
        <p14:creationId xmlns:p14="http://schemas.microsoft.com/office/powerpoint/2010/main" xmlns="" val="195874695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en-US" altLang="zh-CN" b="1" dirty="0" smtClean="0">
                <a:solidFill>
                  <a:srgbClr val="FF0000"/>
                </a:solidFill>
                <a:latin typeface="黑体" panose="02010609060101010101" pitchFamily="49" charset="-122"/>
                <a:ea typeface="黑体" panose="02010609060101010101" pitchFamily="49" charset="-122"/>
              </a:rPr>
              <a:t/>
            </a:r>
            <a:br>
              <a:rPr lang="en-US" altLang="zh-CN" b="1" dirty="0" smtClean="0">
                <a:solidFill>
                  <a:srgbClr val="FF0000"/>
                </a:solidFill>
                <a:latin typeface="黑体" panose="02010609060101010101" pitchFamily="49" charset="-122"/>
                <a:ea typeface="黑体" panose="02010609060101010101" pitchFamily="49" charset="-122"/>
              </a:rPr>
            </a:br>
            <a:r>
              <a:rPr lang="zh-CN" altLang="en-US" b="1" dirty="0" smtClean="0">
                <a:solidFill>
                  <a:srgbClr val="FF0000"/>
                </a:solidFill>
                <a:latin typeface="黑体" panose="02010609060101010101" pitchFamily="49" charset="-122"/>
                <a:ea typeface="黑体" panose="02010609060101010101" pitchFamily="49" charset="-122"/>
              </a:rPr>
              <a:t>九</a:t>
            </a:r>
            <a:r>
              <a:rPr lang="zh-CN" altLang="en-US" b="1" dirty="0">
                <a:solidFill>
                  <a:srgbClr val="FF0000"/>
                </a:solidFill>
                <a:latin typeface="黑体" panose="02010609060101010101" pitchFamily="49" charset="-122"/>
                <a:ea typeface="黑体" panose="02010609060101010101" pitchFamily="49" charset="-122"/>
              </a:rPr>
              <a:t>、</a:t>
            </a:r>
            <a:r>
              <a:rPr lang="zh-CN" altLang="zh-CN" b="1" dirty="0">
                <a:solidFill>
                  <a:srgbClr val="FF0000"/>
                </a:solidFill>
                <a:latin typeface="黑体" panose="02010609060101010101" pitchFamily="49" charset="-122"/>
                <a:ea typeface="黑体" panose="02010609060101010101" pitchFamily="49" charset="-122"/>
              </a:rPr>
              <a:t>修文风</a:t>
            </a:r>
            <a:r>
              <a:rPr lang="zh-CN" altLang="en-US" b="1" dirty="0">
                <a:solidFill>
                  <a:srgbClr val="FF0000"/>
                </a:solidFill>
                <a:latin typeface="黑体" panose="02010609060101010101" pitchFamily="49" charset="-122"/>
                <a:ea typeface="黑体" panose="02010609060101010101" pitchFamily="49" charset="-122"/>
              </a:rPr>
              <a:t>：论文修辞和表达的文采与底蕴</a:t>
            </a:r>
            <a:r>
              <a:rPr lang="zh-CN" altLang="en-US" dirty="0"/>
              <a:t/>
            </a:r>
            <a:br>
              <a:rPr lang="zh-CN" altLang="en-US" dirty="0"/>
            </a:br>
            <a:endParaRPr lang="zh-CN" altLang="en-US" dirty="0"/>
          </a:p>
        </p:txBody>
      </p:sp>
      <p:sp>
        <p:nvSpPr>
          <p:cNvPr id="3" name="内容占位符 2"/>
          <p:cNvSpPr>
            <a:spLocks noGrp="1"/>
          </p:cNvSpPr>
          <p:nvPr>
            <p:ph idx="1"/>
          </p:nvPr>
        </p:nvSpPr>
        <p:spPr/>
        <p:txBody>
          <a:bodyPr>
            <a:normAutofit fontScale="70000" lnSpcReduction="20000"/>
          </a:bodyPr>
          <a:lstStyle/>
          <a:p>
            <a:pPr>
              <a:lnSpc>
                <a:spcPct val="120000"/>
              </a:lnSpc>
              <a:spcBef>
                <a:spcPct val="0"/>
              </a:spcBef>
              <a:buNone/>
            </a:pPr>
            <a:r>
              <a:rPr lang="zh-CN" altLang="zh-CN" b="1" dirty="0">
                <a:solidFill>
                  <a:srgbClr val="FF0000"/>
                </a:solidFill>
                <a:latin typeface="黑体" panose="02010609060101010101" pitchFamily="49" charset="-122"/>
                <a:ea typeface="黑体" panose="02010609060101010101" pitchFamily="49" charset="-122"/>
                <a:sym typeface="宋体" panose="02010600030101010101" pitchFamily="2" charset="-122"/>
              </a:rPr>
              <a:t>很相信说理文如果要写好，也还是要动一点情感，要用一点形象思维；</a:t>
            </a:r>
          </a:p>
          <a:p>
            <a:pPr>
              <a:lnSpc>
                <a:spcPct val="120000"/>
              </a:lnSpc>
              <a:spcBef>
                <a:spcPct val="0"/>
              </a:spcBef>
              <a:buNone/>
            </a:pPr>
            <a:endParaRPr lang="zh-CN" altLang="zh-CN" b="1" dirty="0">
              <a:solidFill>
                <a:srgbClr val="FF0000"/>
              </a:solidFill>
              <a:latin typeface="黑体" panose="02010609060101010101" pitchFamily="49" charset="-122"/>
              <a:ea typeface="黑体" panose="02010609060101010101" pitchFamily="49" charset="-122"/>
              <a:sym typeface="宋体" panose="02010600030101010101" pitchFamily="2" charset="-122"/>
            </a:endParaRPr>
          </a:p>
          <a:p>
            <a:pPr>
              <a:lnSpc>
                <a:spcPct val="120000"/>
              </a:lnSpc>
              <a:spcBef>
                <a:spcPct val="0"/>
              </a:spcBef>
              <a:buNone/>
            </a:pPr>
            <a:r>
              <a:rPr lang="zh-CN" altLang="zh-CN" b="1" dirty="0">
                <a:solidFill>
                  <a:srgbClr val="FF0000"/>
                </a:solidFill>
                <a:latin typeface="黑体" panose="02010609060101010101" pitchFamily="49" charset="-122"/>
                <a:ea typeface="黑体" panose="02010609060101010101" pitchFamily="49" charset="-122"/>
                <a:sym typeface="宋体" panose="02010600030101010101" pitchFamily="2" charset="-122"/>
              </a:rPr>
              <a:t>对准确、鲜明和生动的要求也适用于说理文。</a:t>
            </a:r>
          </a:p>
          <a:p>
            <a:pPr>
              <a:lnSpc>
                <a:spcPct val="120000"/>
              </a:lnSpc>
              <a:spcBef>
                <a:spcPct val="0"/>
              </a:spcBef>
              <a:buNone/>
            </a:pPr>
            <a:endParaRPr lang="zh-CN" altLang="zh-CN" b="1" dirty="0">
              <a:solidFill>
                <a:srgbClr val="FF0000"/>
              </a:solidFill>
              <a:latin typeface="黑体" panose="02010609060101010101" pitchFamily="49" charset="-122"/>
              <a:ea typeface="黑体" panose="02010609060101010101" pitchFamily="49" charset="-122"/>
              <a:sym typeface="宋体" panose="02010600030101010101" pitchFamily="2" charset="-122"/>
            </a:endParaRPr>
          </a:p>
          <a:p>
            <a:pPr>
              <a:lnSpc>
                <a:spcPct val="120000"/>
              </a:lnSpc>
              <a:spcBef>
                <a:spcPct val="0"/>
              </a:spcBef>
              <a:buNone/>
            </a:pPr>
            <a:r>
              <a:rPr lang="zh-CN" altLang="zh-CN" b="1" dirty="0">
                <a:solidFill>
                  <a:srgbClr val="FF0000"/>
                </a:solidFill>
                <a:latin typeface="黑体" panose="02010609060101010101" pitchFamily="49" charset="-122"/>
                <a:ea typeface="黑体" panose="02010609060101010101" pitchFamily="49" charset="-122"/>
                <a:sym typeface="宋体" panose="02010600030101010101" pitchFamily="2" charset="-122"/>
              </a:rPr>
              <a:t>修辞学家们说，在各种文章风格中，有所谓“零度风格”（zero style），就是要纯然可观，不动情感，不动声色，不表现说话人，仿佛也不理睬听众的那么一种风格。</a:t>
            </a:r>
          </a:p>
          <a:p>
            <a:pPr>
              <a:lnSpc>
                <a:spcPct val="120000"/>
              </a:lnSpc>
              <a:spcBef>
                <a:spcPct val="0"/>
              </a:spcBef>
              <a:buNone/>
            </a:pPr>
            <a:endParaRPr lang="zh-CN" altLang="zh-CN" b="1" dirty="0">
              <a:solidFill>
                <a:srgbClr val="FF0000"/>
              </a:solidFill>
              <a:latin typeface="黑体" panose="02010609060101010101" pitchFamily="49" charset="-122"/>
              <a:ea typeface="黑体" panose="02010609060101010101" pitchFamily="49" charset="-122"/>
              <a:sym typeface="宋体" panose="02010600030101010101" pitchFamily="2" charset="-122"/>
            </a:endParaRPr>
          </a:p>
          <a:p>
            <a:pPr>
              <a:lnSpc>
                <a:spcPct val="120000"/>
              </a:lnSpc>
              <a:spcBef>
                <a:spcPct val="0"/>
              </a:spcBef>
              <a:buNone/>
            </a:pPr>
            <a:r>
              <a:rPr lang="zh-CN" altLang="zh-CN" b="1" dirty="0">
                <a:solidFill>
                  <a:srgbClr val="FF0000"/>
                </a:solidFill>
                <a:latin typeface="黑体" panose="02010609060101010101" pitchFamily="49" charset="-122"/>
                <a:ea typeface="黑体" panose="02010609060101010101" pitchFamily="49" charset="-122"/>
                <a:sym typeface="宋体" panose="02010600030101010101" pitchFamily="2" charset="-122"/>
              </a:rPr>
              <a:t>据说这种风格宜于用在说理文里。我认为这种论调对于说理文不但是一种歪曲，而且简直是一种侮辱。</a:t>
            </a:r>
          </a:p>
          <a:p>
            <a:pPr>
              <a:lnSpc>
                <a:spcPct val="120000"/>
              </a:lnSpc>
              <a:spcBef>
                <a:spcPct val="0"/>
              </a:spcBef>
              <a:buNone/>
            </a:pPr>
            <a:endParaRPr lang="zh-CN" altLang="zh-CN" b="1" dirty="0">
              <a:solidFill>
                <a:srgbClr val="FF0000"/>
              </a:solidFill>
              <a:latin typeface="黑体" panose="02010609060101010101" pitchFamily="49" charset="-122"/>
              <a:ea typeface="黑体" panose="02010609060101010101" pitchFamily="49" charset="-122"/>
              <a:sym typeface="宋体" panose="02010600030101010101" pitchFamily="2" charset="-122"/>
            </a:endParaRPr>
          </a:p>
          <a:p>
            <a:pPr>
              <a:lnSpc>
                <a:spcPct val="120000"/>
              </a:lnSpc>
              <a:spcBef>
                <a:spcPct val="0"/>
              </a:spcBef>
              <a:buNone/>
            </a:pPr>
            <a:r>
              <a:rPr lang="zh-CN" altLang="zh-CN" b="1" dirty="0">
                <a:solidFill>
                  <a:srgbClr val="FF0000"/>
                </a:solidFill>
                <a:latin typeface="黑体" panose="02010609060101010101" pitchFamily="49" charset="-122"/>
                <a:ea typeface="黑体" panose="02010609060101010101" pitchFamily="49" charset="-122"/>
                <a:sym typeface="宋体" panose="02010600030101010101" pitchFamily="2" charset="-122"/>
              </a:rPr>
              <a:t>说理文的目的在于说服，如果能做到感动，那就会更有效地达到说服的效果。作者如果自己没有感动，就绝对不能使读者感动</a:t>
            </a:r>
          </a:p>
          <a:p>
            <a:endParaRPr lang="zh-CN" altLang="en-US" dirty="0"/>
          </a:p>
        </p:txBody>
      </p:sp>
    </p:spTree>
    <p:extLst>
      <p:ext uri="{BB962C8B-B14F-4D97-AF65-F5344CB8AC3E}">
        <p14:creationId xmlns:p14="http://schemas.microsoft.com/office/powerpoint/2010/main" xmlns="" val="201550137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pPr lvl="0"/>
            <a:r>
              <a:rPr lang="en-US" altLang="zh-CN" b="1" dirty="0" smtClean="0">
                <a:solidFill>
                  <a:srgbClr val="FF0000"/>
                </a:solidFill>
                <a:latin typeface="黑体" panose="02010609060101010101" pitchFamily="49" charset="-122"/>
                <a:ea typeface="黑体" panose="02010609060101010101" pitchFamily="49" charset="-122"/>
              </a:rPr>
              <a:t/>
            </a:r>
            <a:br>
              <a:rPr lang="en-US" altLang="zh-CN" b="1" dirty="0" smtClean="0">
                <a:solidFill>
                  <a:srgbClr val="FF0000"/>
                </a:solidFill>
                <a:latin typeface="黑体" panose="02010609060101010101" pitchFamily="49" charset="-122"/>
                <a:ea typeface="黑体" panose="02010609060101010101" pitchFamily="49" charset="-122"/>
              </a:rPr>
            </a:br>
            <a:r>
              <a:rPr lang="zh-CN" altLang="en-US" b="1" dirty="0" smtClean="0">
                <a:solidFill>
                  <a:srgbClr val="FF0000"/>
                </a:solidFill>
                <a:latin typeface="黑体" panose="02010609060101010101" pitchFamily="49" charset="-122"/>
                <a:ea typeface="黑体" panose="02010609060101010101" pitchFamily="49" charset="-122"/>
              </a:rPr>
              <a:t>十</a:t>
            </a:r>
            <a:r>
              <a:rPr lang="zh-CN" altLang="en-US" b="1" dirty="0">
                <a:solidFill>
                  <a:srgbClr val="FF0000"/>
                </a:solidFill>
                <a:latin typeface="黑体" panose="02010609060101010101" pitchFamily="49" charset="-122"/>
                <a:ea typeface="黑体" panose="02010609060101010101" pitchFamily="49" charset="-122"/>
              </a:rPr>
              <a:t>、</a:t>
            </a:r>
            <a:r>
              <a:rPr lang="zh-CN" altLang="zh-CN" b="1" dirty="0">
                <a:solidFill>
                  <a:srgbClr val="FF0000"/>
                </a:solidFill>
                <a:latin typeface="黑体" panose="02010609060101010101" pitchFamily="49" charset="-122"/>
                <a:ea typeface="黑体" panose="02010609060101010101" pitchFamily="49" charset="-122"/>
              </a:rPr>
              <a:t>修</a:t>
            </a:r>
            <a:r>
              <a:rPr lang="zh-CN" altLang="zh-CN" b="1" dirty="0" smtClean="0">
                <a:solidFill>
                  <a:srgbClr val="FF0000"/>
                </a:solidFill>
                <a:latin typeface="黑体" panose="02010609060101010101" pitchFamily="49" charset="-122"/>
                <a:ea typeface="黑体" panose="02010609060101010101" pitchFamily="49" charset="-122"/>
              </a:rPr>
              <a:t>注释</a:t>
            </a:r>
            <a:r>
              <a:rPr lang="zh-CN" altLang="en-US" b="1" dirty="0" smtClean="0">
                <a:solidFill>
                  <a:srgbClr val="FF0000"/>
                </a:solidFill>
                <a:latin typeface="黑体" panose="02010609060101010101" pitchFamily="49" charset="-122"/>
                <a:ea typeface="黑体" panose="02010609060101010101" pitchFamily="49" charset="-122"/>
              </a:rPr>
              <a:t>：修改论文引证的学术底蕴与基础</a:t>
            </a:r>
            <a:r>
              <a:rPr lang="zh-CN" altLang="zh-CN" b="1" dirty="0">
                <a:solidFill>
                  <a:srgbClr val="FF0000"/>
                </a:solidFill>
                <a:latin typeface="黑体" panose="02010609060101010101" pitchFamily="49" charset="-122"/>
                <a:ea typeface="黑体" panose="02010609060101010101" pitchFamily="49" charset="-122"/>
              </a:rPr>
              <a:t/>
            </a:r>
            <a:br>
              <a:rPr lang="zh-CN" altLang="zh-CN" b="1" dirty="0">
                <a:solidFill>
                  <a:srgbClr val="FF0000"/>
                </a:solidFill>
                <a:latin typeface="黑体" panose="02010609060101010101" pitchFamily="49" charset="-122"/>
                <a:ea typeface="黑体" panose="02010609060101010101" pitchFamily="49" charset="-122"/>
              </a:rPr>
            </a:br>
            <a:endParaRPr lang="zh-CN" altLang="en-US" dirty="0"/>
          </a:p>
        </p:txBody>
      </p:sp>
      <p:sp>
        <p:nvSpPr>
          <p:cNvPr id="3" name="内容占位符 2"/>
          <p:cNvSpPr>
            <a:spLocks noGrp="1"/>
          </p:cNvSpPr>
          <p:nvPr>
            <p:ph idx="1"/>
          </p:nvPr>
        </p:nvSpPr>
        <p:spPr/>
        <p:txBody>
          <a:bodyPr>
            <a:normAutofit lnSpcReduction="10000"/>
          </a:bodyPr>
          <a:lstStyle/>
          <a:p>
            <a:pPr>
              <a:lnSpc>
                <a:spcPct val="100000"/>
              </a:lnSpc>
              <a:spcBef>
                <a:spcPct val="0"/>
              </a:spcBef>
              <a:buNone/>
            </a:pPr>
            <a:r>
              <a:rPr lang="zh-CN" altLang="en-US" b="1" dirty="0">
                <a:solidFill>
                  <a:srgbClr val="FF0000"/>
                </a:solidFill>
                <a:latin typeface="宋体" panose="02010600030101010101" pitchFamily="2" charset="-122"/>
              </a:rPr>
              <a:t>注释的功能</a:t>
            </a:r>
            <a:r>
              <a:rPr lang="zh-CN" altLang="en-US" b="1" dirty="0" smtClean="0">
                <a:solidFill>
                  <a:srgbClr val="FF0000"/>
                </a:solidFill>
                <a:latin typeface="宋体" panose="02010600030101010101" pitchFamily="2" charset="-122"/>
              </a:rPr>
              <a:t>：增强</a:t>
            </a:r>
            <a:r>
              <a:rPr lang="zh-CN" altLang="en-US" b="1" dirty="0">
                <a:solidFill>
                  <a:srgbClr val="FF0000"/>
                </a:solidFill>
                <a:latin typeface="宋体" panose="02010600030101010101" pitchFamily="2" charset="-122"/>
              </a:rPr>
              <a:t>论文的说服力，限制作者随意立论</a:t>
            </a:r>
            <a:r>
              <a:rPr lang="en-US" altLang="zh-CN" b="1" dirty="0">
                <a:solidFill>
                  <a:srgbClr val="FF0000"/>
                </a:solidFill>
                <a:latin typeface="宋体" panose="02010600030101010101" pitchFamily="2" charset="-122"/>
              </a:rPr>
              <a:t>;</a:t>
            </a:r>
            <a:r>
              <a:rPr lang="zh-CN" altLang="en-US" b="1" dirty="0">
                <a:solidFill>
                  <a:srgbClr val="FF0000"/>
                </a:solidFill>
                <a:latin typeface="宋体" panose="02010600030101010101" pitchFamily="2" charset="-122"/>
              </a:rPr>
              <a:t>便利读者据注释查找相关资料。</a:t>
            </a:r>
          </a:p>
          <a:p>
            <a:pPr>
              <a:lnSpc>
                <a:spcPct val="100000"/>
              </a:lnSpc>
              <a:spcBef>
                <a:spcPct val="0"/>
              </a:spcBef>
              <a:buNone/>
            </a:pPr>
            <a:r>
              <a:rPr lang="zh-CN" altLang="en-US" b="1" dirty="0">
                <a:solidFill>
                  <a:srgbClr val="FF0000"/>
                </a:solidFill>
                <a:latin typeface="宋体" panose="02010600030101010101" pitchFamily="2" charset="-122"/>
              </a:rPr>
              <a:t>论文写作时需正确运用引文和加注。</a:t>
            </a:r>
          </a:p>
          <a:p>
            <a:pPr>
              <a:lnSpc>
                <a:spcPct val="100000"/>
              </a:lnSpc>
              <a:spcBef>
                <a:spcPct val="0"/>
              </a:spcBef>
              <a:buNone/>
            </a:pPr>
            <a:r>
              <a:rPr lang="zh-CN" altLang="en-US" b="1" dirty="0">
                <a:solidFill>
                  <a:srgbClr val="FF0000"/>
                </a:solidFill>
                <a:latin typeface="宋体" panose="02010600030101010101" pitchFamily="2" charset="-122"/>
              </a:rPr>
              <a:t>一般而言</a:t>
            </a:r>
            <a:r>
              <a:rPr lang="en-US" altLang="zh-CN" b="1" dirty="0">
                <a:solidFill>
                  <a:srgbClr val="FF0000"/>
                </a:solidFill>
                <a:latin typeface="宋体" panose="02010600030101010101" pitchFamily="2" charset="-122"/>
              </a:rPr>
              <a:t>,</a:t>
            </a:r>
            <a:r>
              <a:rPr lang="zh-CN" altLang="en-US" b="1" dirty="0">
                <a:solidFill>
                  <a:srgbClr val="FF0000"/>
                </a:solidFill>
                <a:latin typeface="宋体" panose="02010600030101010101" pitchFamily="2" charset="-122"/>
              </a:rPr>
              <a:t>法学论文中都会或多或少地有引文和加注</a:t>
            </a:r>
            <a:r>
              <a:rPr lang="zh-CN" altLang="en-US" b="1" dirty="0" smtClean="0">
                <a:solidFill>
                  <a:srgbClr val="FF0000"/>
                </a:solidFill>
                <a:latin typeface="宋体" panose="02010600030101010101" pitchFamily="2" charset="-122"/>
              </a:rPr>
              <a:t>。</a:t>
            </a:r>
            <a:endParaRPr lang="en-US" altLang="zh-CN" b="1" dirty="0" smtClean="0">
              <a:solidFill>
                <a:srgbClr val="FF0000"/>
              </a:solidFill>
              <a:latin typeface="宋体" panose="02010600030101010101" pitchFamily="2" charset="-122"/>
            </a:endParaRPr>
          </a:p>
          <a:p>
            <a:pPr>
              <a:lnSpc>
                <a:spcPct val="100000"/>
              </a:lnSpc>
              <a:spcBef>
                <a:spcPct val="0"/>
              </a:spcBef>
              <a:buNone/>
            </a:pPr>
            <a:r>
              <a:rPr lang="zh-CN" altLang="en-US" b="1" dirty="0" smtClean="0">
                <a:solidFill>
                  <a:srgbClr val="FF0000"/>
                </a:solidFill>
                <a:latin typeface="宋体" panose="02010600030101010101" pitchFamily="2" charset="-122"/>
              </a:rPr>
              <a:t>对</a:t>
            </a:r>
            <a:r>
              <a:rPr lang="zh-CN" altLang="en-US" b="1" dirty="0">
                <a:solidFill>
                  <a:srgbClr val="FF0000"/>
                </a:solidFill>
                <a:latin typeface="宋体" panose="02010600030101010101" pitchFamily="2" charset="-122"/>
              </a:rPr>
              <a:t>这两个问题</a:t>
            </a:r>
            <a:r>
              <a:rPr lang="en-US" altLang="zh-CN" b="1" dirty="0">
                <a:solidFill>
                  <a:srgbClr val="FF0000"/>
                </a:solidFill>
                <a:latin typeface="Times New Roman" panose="02020603050405020304" pitchFamily="18" charset="0"/>
              </a:rPr>
              <a:t>,</a:t>
            </a:r>
            <a:r>
              <a:rPr lang="zh-CN" altLang="en-US" b="1" dirty="0">
                <a:solidFill>
                  <a:srgbClr val="FF0000"/>
                </a:solidFill>
                <a:latin typeface="宋体" panose="02010600030101010101" pitchFamily="2" charset="-122"/>
              </a:rPr>
              <a:t>必须</a:t>
            </a:r>
            <a:r>
              <a:rPr lang="zh-CN" altLang="en-US" b="1" dirty="0" smtClean="0">
                <a:solidFill>
                  <a:srgbClr val="FF0000"/>
                </a:solidFill>
                <a:latin typeface="宋体" panose="02010600030101010101" pitchFamily="2" charset="-122"/>
              </a:rPr>
              <a:t>知晓</a:t>
            </a:r>
            <a:endParaRPr lang="en-US" altLang="zh-CN" b="1" dirty="0" smtClean="0">
              <a:solidFill>
                <a:srgbClr val="FF0000"/>
              </a:solidFill>
              <a:latin typeface="宋体" panose="02010600030101010101" pitchFamily="2" charset="-122"/>
            </a:endParaRPr>
          </a:p>
          <a:p>
            <a:pPr>
              <a:lnSpc>
                <a:spcPct val="100000"/>
              </a:lnSpc>
              <a:spcBef>
                <a:spcPct val="0"/>
              </a:spcBef>
              <a:buNone/>
            </a:pPr>
            <a:r>
              <a:rPr lang="zh-CN" altLang="en-US" b="1" dirty="0">
                <a:solidFill>
                  <a:srgbClr val="FF0000"/>
                </a:solidFill>
                <a:latin typeface="宋体" panose="02010600030101010101" pitchFamily="2" charset="-122"/>
              </a:rPr>
              <a:t>关于引文问题。所谓引文</a:t>
            </a:r>
            <a:r>
              <a:rPr lang="en-US" altLang="zh-CN" b="1" dirty="0">
                <a:solidFill>
                  <a:srgbClr val="FF0000"/>
                </a:solidFill>
                <a:latin typeface="宋体" panose="02010600030101010101" pitchFamily="2" charset="-122"/>
              </a:rPr>
              <a:t>,</a:t>
            </a:r>
            <a:r>
              <a:rPr lang="zh-CN" altLang="en-US" b="1" dirty="0">
                <a:solidFill>
                  <a:srgbClr val="FF0000"/>
                </a:solidFill>
                <a:latin typeface="宋体" panose="02010600030101010101" pitchFamily="2" charset="-122"/>
              </a:rPr>
              <a:t>是指在法学论文写作过程中</a:t>
            </a:r>
            <a:r>
              <a:rPr lang="en-US" altLang="zh-CN" b="1" dirty="0">
                <a:solidFill>
                  <a:srgbClr val="FF0000"/>
                </a:solidFill>
                <a:latin typeface="Times New Roman" panose="02020603050405020304" pitchFamily="18" charset="0"/>
              </a:rPr>
              <a:t>,</a:t>
            </a:r>
            <a:r>
              <a:rPr lang="zh-CN" altLang="en-US" b="1" dirty="0">
                <a:solidFill>
                  <a:srgbClr val="FF0000"/>
                </a:solidFill>
                <a:latin typeface="宋体" panose="02010600030101010101" pitchFamily="2" charset="-122"/>
              </a:rPr>
              <a:t>由于论证上的需要</a:t>
            </a:r>
            <a:r>
              <a:rPr lang="en-US" altLang="zh-CN" b="1" dirty="0">
                <a:solidFill>
                  <a:srgbClr val="FF0000"/>
                </a:solidFill>
                <a:latin typeface="Times New Roman" panose="02020603050405020304" pitchFamily="18" charset="0"/>
              </a:rPr>
              <a:t>,</a:t>
            </a:r>
            <a:r>
              <a:rPr lang="zh-CN" altLang="en-US" b="1" dirty="0">
                <a:solidFill>
                  <a:srgbClr val="FF0000"/>
                </a:solidFill>
                <a:latin typeface="宋体" panose="02010600030101010101" pitchFamily="2" charset="-122"/>
              </a:rPr>
              <a:t>引用经典著作或文献中的内容、法律条款或其他内容的原文。引文的作用主要在于增强自己对论题的论证力</a:t>
            </a:r>
            <a:r>
              <a:rPr lang="zh-CN" altLang="en-US" b="1" dirty="0" smtClean="0">
                <a:solidFill>
                  <a:srgbClr val="FF0000"/>
                </a:solidFill>
                <a:latin typeface="宋体" panose="02010600030101010101" pitchFamily="2" charset="-122"/>
              </a:rPr>
              <a:t>。</a:t>
            </a:r>
            <a:endParaRPr lang="en-US" altLang="zh-CN" b="1" dirty="0" smtClean="0">
              <a:solidFill>
                <a:srgbClr val="FF0000"/>
              </a:solidFill>
              <a:latin typeface="宋体" panose="02010600030101010101" pitchFamily="2" charset="-122"/>
            </a:endParaRPr>
          </a:p>
          <a:p>
            <a:pPr>
              <a:lnSpc>
                <a:spcPct val="100000"/>
              </a:lnSpc>
              <a:spcBef>
                <a:spcPct val="0"/>
              </a:spcBef>
              <a:buNone/>
            </a:pPr>
            <a:r>
              <a:rPr lang="zh-CN" altLang="en-US" b="1" dirty="0" smtClean="0">
                <a:solidFill>
                  <a:srgbClr val="FF0000"/>
                </a:solidFill>
                <a:latin typeface="宋体" panose="02010600030101010101" pitchFamily="2" charset="-122"/>
              </a:rPr>
              <a:t>引文</a:t>
            </a:r>
            <a:r>
              <a:rPr lang="zh-CN" altLang="en-US" b="1" dirty="0">
                <a:solidFill>
                  <a:srgbClr val="FF0000"/>
                </a:solidFill>
                <a:latin typeface="宋体" panose="02010600030101010101" pitchFamily="2" charset="-122"/>
              </a:rPr>
              <a:t>时应当注意两点</a:t>
            </a:r>
            <a:r>
              <a:rPr lang="en-US" altLang="zh-CN" b="1" dirty="0">
                <a:solidFill>
                  <a:srgbClr val="FF0000"/>
                </a:solidFill>
                <a:latin typeface="Times New Roman" panose="02020603050405020304" pitchFamily="18" charset="0"/>
              </a:rPr>
              <a:t>:</a:t>
            </a:r>
            <a:r>
              <a:rPr lang="zh-CN" altLang="en-US" b="1" dirty="0">
                <a:solidFill>
                  <a:srgbClr val="FF0000"/>
                </a:solidFill>
                <a:latin typeface="宋体" panose="02010600030101010101" pitchFamily="2" charset="-122"/>
              </a:rPr>
              <a:t>引文在论文中应尽量少而精</a:t>
            </a:r>
            <a:r>
              <a:rPr lang="en-US" altLang="zh-CN" b="1" dirty="0">
                <a:solidFill>
                  <a:srgbClr val="FF0000"/>
                </a:solidFill>
                <a:latin typeface="Times New Roman" panose="02020603050405020304" pitchFamily="18" charset="0"/>
              </a:rPr>
              <a:t>,</a:t>
            </a:r>
            <a:r>
              <a:rPr lang="zh-CN" altLang="en-US" b="1" dirty="0">
                <a:solidFill>
                  <a:srgbClr val="FF0000"/>
                </a:solidFill>
                <a:latin typeface="宋体" panose="02010600030101010101" pitchFamily="2" charset="-122"/>
              </a:rPr>
              <a:t>切不可求多；引用经典著作、文献资料</a:t>
            </a:r>
            <a:r>
              <a:rPr lang="en-US" altLang="zh-CN" b="1" dirty="0">
                <a:solidFill>
                  <a:srgbClr val="FF0000"/>
                </a:solidFill>
                <a:latin typeface="Times New Roman" panose="02020603050405020304" pitchFamily="18" charset="0"/>
              </a:rPr>
              <a:t>,</a:t>
            </a:r>
            <a:r>
              <a:rPr lang="zh-CN" altLang="en-US" b="1" dirty="0">
                <a:solidFill>
                  <a:srgbClr val="FF0000"/>
                </a:solidFill>
                <a:latin typeface="宋体" panose="02010600030101010101" pitchFamily="2" charset="-122"/>
              </a:rPr>
              <a:t>不可断章取义</a:t>
            </a:r>
            <a:r>
              <a:rPr lang="en-US" altLang="zh-CN" b="1" dirty="0">
                <a:solidFill>
                  <a:srgbClr val="FF0000"/>
                </a:solidFill>
                <a:latin typeface="Times New Roman" panose="02020603050405020304" pitchFamily="18" charset="0"/>
              </a:rPr>
              <a:t>,</a:t>
            </a:r>
            <a:r>
              <a:rPr lang="zh-CN" altLang="en-US" b="1" dirty="0">
                <a:solidFill>
                  <a:srgbClr val="FF0000"/>
                </a:solidFill>
                <a:latin typeface="宋体" panose="02010600030101010101" pitchFamily="2" charset="-122"/>
              </a:rPr>
              <a:t>各取所需</a:t>
            </a:r>
            <a:r>
              <a:rPr lang="en-US" altLang="zh-CN" b="1" dirty="0">
                <a:solidFill>
                  <a:srgbClr val="FF0000"/>
                </a:solidFill>
                <a:latin typeface="Times New Roman" panose="02020603050405020304" pitchFamily="18" charset="0"/>
              </a:rPr>
              <a:t>,</a:t>
            </a:r>
            <a:r>
              <a:rPr lang="zh-CN" altLang="en-US" b="1" dirty="0">
                <a:solidFill>
                  <a:srgbClr val="FF0000"/>
                </a:solidFill>
                <a:latin typeface="宋体" panose="02010600030101010101" pitchFamily="2" charset="-122"/>
              </a:rPr>
              <a:t>而应当按原著的本意引用</a:t>
            </a:r>
            <a:endParaRPr lang="zh-CN" altLang="en-US" dirty="0">
              <a:solidFill>
                <a:srgbClr val="FF0000"/>
              </a:solidFill>
            </a:endParaRPr>
          </a:p>
        </p:txBody>
      </p:sp>
    </p:spTree>
    <p:extLst>
      <p:ext uri="{BB962C8B-B14F-4D97-AF65-F5344CB8AC3E}">
        <p14:creationId xmlns:p14="http://schemas.microsoft.com/office/powerpoint/2010/main" xmlns="" val="60152008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b="1" dirty="0">
                <a:solidFill>
                  <a:srgbClr val="FF0000"/>
                </a:solidFill>
                <a:latin typeface="黑体" panose="02010609060101010101" pitchFamily="49" charset="-122"/>
                <a:ea typeface="黑体" panose="02010609060101010101" pitchFamily="49" charset="-122"/>
              </a:rPr>
              <a:t>十、</a:t>
            </a:r>
            <a:r>
              <a:rPr lang="zh-CN" altLang="zh-CN" b="1" dirty="0">
                <a:solidFill>
                  <a:srgbClr val="FF0000"/>
                </a:solidFill>
                <a:latin typeface="黑体" panose="02010609060101010101" pitchFamily="49" charset="-122"/>
                <a:ea typeface="黑体" panose="02010609060101010101" pitchFamily="49" charset="-122"/>
              </a:rPr>
              <a:t>修注释</a:t>
            </a:r>
            <a:r>
              <a:rPr lang="zh-CN" altLang="en-US" b="1" dirty="0">
                <a:solidFill>
                  <a:srgbClr val="FF0000"/>
                </a:solidFill>
                <a:latin typeface="黑体" panose="02010609060101010101" pitchFamily="49" charset="-122"/>
                <a:ea typeface="黑体" panose="02010609060101010101" pitchFamily="49" charset="-122"/>
              </a:rPr>
              <a:t>：修改论文引证的学术底蕴与基础</a:t>
            </a:r>
            <a:r>
              <a:rPr lang="zh-CN" altLang="zh-CN" b="1" dirty="0">
                <a:solidFill>
                  <a:srgbClr val="FF0000"/>
                </a:solidFill>
                <a:latin typeface="黑体" panose="02010609060101010101" pitchFamily="49" charset="-122"/>
                <a:ea typeface="黑体" panose="02010609060101010101" pitchFamily="49" charset="-122"/>
              </a:rPr>
              <a:t/>
            </a:r>
            <a:br>
              <a:rPr lang="zh-CN" altLang="zh-CN" b="1" dirty="0">
                <a:solidFill>
                  <a:srgbClr val="FF0000"/>
                </a:solidFill>
                <a:latin typeface="黑体" panose="02010609060101010101" pitchFamily="49" charset="-122"/>
                <a:ea typeface="黑体" panose="02010609060101010101" pitchFamily="49" charset="-122"/>
              </a:rPr>
            </a:br>
            <a:endParaRPr lang="zh-CN" altLang="en-US" dirty="0"/>
          </a:p>
        </p:txBody>
      </p:sp>
      <p:sp>
        <p:nvSpPr>
          <p:cNvPr id="3" name="内容占位符 2"/>
          <p:cNvSpPr>
            <a:spLocks noGrp="1"/>
          </p:cNvSpPr>
          <p:nvPr>
            <p:ph idx="1"/>
          </p:nvPr>
        </p:nvSpPr>
        <p:spPr/>
        <p:txBody>
          <a:bodyPr/>
          <a:lstStyle/>
          <a:p>
            <a:r>
              <a:rPr lang="en-US" altLang="zh-CN" sz="3600" b="1" dirty="0">
                <a:solidFill>
                  <a:srgbClr val="FF0000"/>
                </a:solidFill>
                <a:latin typeface="宋体" panose="02010600030101010101" pitchFamily="2" charset="-122"/>
              </a:rPr>
              <a:t>2.</a:t>
            </a:r>
            <a:r>
              <a:rPr lang="zh-CN" altLang="en-US" sz="3600" b="1" dirty="0">
                <a:solidFill>
                  <a:srgbClr val="FF0000"/>
                </a:solidFill>
                <a:latin typeface="宋体" panose="02010600030101010101" pitchFamily="2" charset="-122"/>
              </a:rPr>
              <a:t>关于加注问题。所谓加注</a:t>
            </a:r>
            <a:r>
              <a:rPr lang="en-US" altLang="zh-CN" sz="3600" b="1" dirty="0">
                <a:solidFill>
                  <a:srgbClr val="FF0000"/>
                </a:solidFill>
                <a:latin typeface="Times New Roman" panose="02020603050405020304" pitchFamily="18" charset="0"/>
              </a:rPr>
              <a:t>,</a:t>
            </a:r>
            <a:r>
              <a:rPr lang="zh-CN" altLang="en-US" sz="3600" b="1" dirty="0">
                <a:solidFill>
                  <a:srgbClr val="FF0000"/>
                </a:solidFill>
                <a:latin typeface="宋体" panose="02010600030101010101" pitchFamily="2" charset="-122"/>
              </a:rPr>
              <a:t>就是注明出处。其作用在于使编辑和读者知道引文出自何处。加注有四种方法</a:t>
            </a:r>
            <a:r>
              <a:rPr lang="en-US" altLang="zh-CN" sz="3600" b="1" dirty="0">
                <a:solidFill>
                  <a:srgbClr val="FF0000"/>
                </a:solidFill>
                <a:latin typeface="Times New Roman" panose="02020603050405020304" pitchFamily="18" charset="0"/>
              </a:rPr>
              <a:t>:</a:t>
            </a:r>
            <a:r>
              <a:rPr lang="zh-CN" altLang="en-US" sz="3600" b="1" dirty="0">
                <a:solidFill>
                  <a:srgbClr val="FF0000"/>
                </a:solidFill>
                <a:latin typeface="宋体" panose="02010600030101010101" pitchFamily="2" charset="-122"/>
              </a:rPr>
              <a:t>段中注</a:t>
            </a:r>
            <a:r>
              <a:rPr lang="en-US" altLang="zh-CN" sz="3600" b="1" dirty="0">
                <a:solidFill>
                  <a:srgbClr val="FF0000"/>
                </a:solidFill>
                <a:latin typeface="Times New Roman" panose="02020603050405020304" pitchFamily="18" charset="0"/>
              </a:rPr>
              <a:t>,</a:t>
            </a:r>
            <a:r>
              <a:rPr lang="zh-CN" altLang="en-US" sz="3600" b="1" dirty="0">
                <a:solidFill>
                  <a:srgbClr val="FF0000"/>
                </a:solidFill>
                <a:latin typeface="宋体" panose="02010600030101010101" pitchFamily="2" charset="-122"/>
              </a:rPr>
              <a:t>即夹注</a:t>
            </a:r>
            <a:r>
              <a:rPr lang="en-US" altLang="zh-CN" sz="3600" b="1" dirty="0">
                <a:solidFill>
                  <a:srgbClr val="FF0000"/>
                </a:solidFill>
                <a:latin typeface="Times New Roman" panose="02020603050405020304" pitchFamily="18" charset="0"/>
              </a:rPr>
              <a:t>,</a:t>
            </a:r>
            <a:r>
              <a:rPr lang="zh-CN" altLang="en-US" sz="3600" b="1" dirty="0">
                <a:solidFill>
                  <a:srgbClr val="FF0000"/>
                </a:solidFill>
                <a:latin typeface="宋体" panose="02010600030101010101" pitchFamily="2" charset="-122"/>
              </a:rPr>
              <a:t>将引文用括号标明；脚注</a:t>
            </a:r>
            <a:r>
              <a:rPr lang="en-US" altLang="zh-CN" sz="3600" b="1" dirty="0">
                <a:solidFill>
                  <a:srgbClr val="FF0000"/>
                </a:solidFill>
                <a:latin typeface="Times New Roman" panose="02020603050405020304" pitchFamily="18" charset="0"/>
              </a:rPr>
              <a:t>,</a:t>
            </a:r>
            <a:r>
              <a:rPr lang="zh-CN" altLang="en-US" sz="3600" b="1" dirty="0">
                <a:solidFill>
                  <a:srgbClr val="FF0000"/>
                </a:solidFill>
                <a:latin typeface="宋体" panose="02010600030101010101" pitchFamily="2" charset="-122"/>
              </a:rPr>
              <a:t>即在有引文的页脚注明出处；章、节注</a:t>
            </a:r>
            <a:r>
              <a:rPr lang="en-US" altLang="zh-CN" sz="3600" b="1" dirty="0">
                <a:solidFill>
                  <a:srgbClr val="FF0000"/>
                </a:solidFill>
                <a:latin typeface="Times New Roman" panose="02020603050405020304" pitchFamily="18" charset="0"/>
              </a:rPr>
              <a:t>,</a:t>
            </a:r>
            <a:r>
              <a:rPr lang="zh-CN" altLang="en-US" sz="3600" b="1" dirty="0">
                <a:solidFill>
                  <a:srgbClr val="FF0000"/>
                </a:solidFill>
                <a:latin typeface="宋体" panose="02010600030101010101" pitchFamily="2" charset="-122"/>
              </a:rPr>
              <a:t>即注在一章一节之后；尾注</a:t>
            </a:r>
            <a:r>
              <a:rPr lang="en-US" altLang="zh-CN" sz="3600" b="1" dirty="0">
                <a:solidFill>
                  <a:srgbClr val="FF0000"/>
                </a:solidFill>
                <a:latin typeface="Times New Roman" panose="02020603050405020304" pitchFamily="18" charset="0"/>
              </a:rPr>
              <a:t>,</a:t>
            </a:r>
            <a:r>
              <a:rPr lang="zh-CN" altLang="en-US" sz="3600" b="1" dirty="0">
                <a:solidFill>
                  <a:srgbClr val="FF0000"/>
                </a:solidFill>
                <a:latin typeface="宋体" panose="02010600030101010101" pitchFamily="2" charset="-122"/>
              </a:rPr>
              <a:t>即把注附在全文末尾。</a:t>
            </a:r>
          </a:p>
          <a:p>
            <a:endParaRPr lang="zh-CN" altLang="en-US" dirty="0"/>
          </a:p>
        </p:txBody>
      </p:sp>
    </p:spTree>
    <p:extLst>
      <p:ext uri="{BB962C8B-B14F-4D97-AF65-F5344CB8AC3E}">
        <p14:creationId xmlns:p14="http://schemas.microsoft.com/office/powerpoint/2010/main" xmlns="" val="122499144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en-US" altLang="zh-CN" b="1" dirty="0" smtClean="0">
                <a:solidFill>
                  <a:srgbClr val="FF0000"/>
                </a:solidFill>
                <a:latin typeface="黑体" panose="02010609060101010101" pitchFamily="49" charset="-122"/>
                <a:ea typeface="黑体" panose="02010609060101010101" pitchFamily="49" charset="-122"/>
              </a:rPr>
              <a:t/>
            </a:r>
            <a:br>
              <a:rPr lang="en-US" altLang="zh-CN" b="1" dirty="0" smtClean="0">
                <a:solidFill>
                  <a:srgbClr val="FF0000"/>
                </a:solidFill>
                <a:latin typeface="黑体" panose="02010609060101010101" pitchFamily="49" charset="-122"/>
                <a:ea typeface="黑体" panose="02010609060101010101" pitchFamily="49" charset="-122"/>
              </a:rPr>
            </a:br>
            <a:r>
              <a:rPr lang="zh-CN" altLang="en-US" b="1" dirty="0" smtClean="0">
                <a:solidFill>
                  <a:srgbClr val="FF0000"/>
                </a:solidFill>
                <a:latin typeface="黑体" panose="02010609060101010101" pitchFamily="49" charset="-122"/>
                <a:ea typeface="黑体" panose="02010609060101010101" pitchFamily="49" charset="-122"/>
              </a:rPr>
              <a:t>十</a:t>
            </a:r>
            <a:r>
              <a:rPr lang="zh-CN" altLang="en-US" b="1" dirty="0">
                <a:solidFill>
                  <a:srgbClr val="FF0000"/>
                </a:solidFill>
                <a:latin typeface="黑体" panose="02010609060101010101" pitchFamily="49" charset="-122"/>
                <a:ea typeface="黑体" panose="02010609060101010101" pitchFamily="49" charset="-122"/>
              </a:rPr>
              <a:t>、</a:t>
            </a:r>
            <a:r>
              <a:rPr lang="zh-CN" altLang="zh-CN" b="1" dirty="0">
                <a:solidFill>
                  <a:srgbClr val="FF0000"/>
                </a:solidFill>
                <a:latin typeface="黑体" panose="02010609060101010101" pitchFamily="49" charset="-122"/>
                <a:ea typeface="黑体" panose="02010609060101010101" pitchFamily="49" charset="-122"/>
              </a:rPr>
              <a:t>修注释</a:t>
            </a:r>
            <a:r>
              <a:rPr lang="zh-CN" altLang="en-US" b="1" dirty="0">
                <a:solidFill>
                  <a:srgbClr val="FF0000"/>
                </a:solidFill>
                <a:latin typeface="黑体" panose="02010609060101010101" pitchFamily="49" charset="-122"/>
                <a:ea typeface="黑体" panose="02010609060101010101" pitchFamily="49" charset="-122"/>
              </a:rPr>
              <a:t>：修改论文引证的学术底蕴与基础</a:t>
            </a:r>
            <a:r>
              <a:rPr lang="zh-CN" altLang="zh-CN" b="1" dirty="0">
                <a:solidFill>
                  <a:srgbClr val="FF0000"/>
                </a:solidFill>
                <a:latin typeface="黑体" panose="02010609060101010101" pitchFamily="49" charset="-122"/>
                <a:ea typeface="黑体" panose="02010609060101010101" pitchFamily="49" charset="-122"/>
              </a:rPr>
              <a:t/>
            </a:r>
            <a:br>
              <a:rPr lang="zh-CN" altLang="zh-CN" b="1" dirty="0">
                <a:solidFill>
                  <a:srgbClr val="FF0000"/>
                </a:solidFill>
                <a:latin typeface="黑体" panose="02010609060101010101" pitchFamily="49" charset="-122"/>
                <a:ea typeface="黑体" panose="02010609060101010101" pitchFamily="49" charset="-122"/>
              </a:rPr>
            </a:br>
            <a:endParaRPr lang="zh-CN" altLang="en-US" dirty="0"/>
          </a:p>
        </p:txBody>
      </p:sp>
      <p:sp>
        <p:nvSpPr>
          <p:cNvPr id="3" name="内容占位符 2"/>
          <p:cNvSpPr>
            <a:spLocks noGrp="1"/>
          </p:cNvSpPr>
          <p:nvPr>
            <p:ph idx="1"/>
          </p:nvPr>
        </p:nvSpPr>
        <p:spPr/>
        <p:txBody>
          <a:bodyPr>
            <a:normAutofit lnSpcReduction="10000"/>
          </a:bodyPr>
          <a:lstStyle/>
          <a:p>
            <a:r>
              <a:rPr lang="zh-CN" altLang="en-US" b="1" dirty="0">
                <a:solidFill>
                  <a:srgbClr val="FF0000"/>
                </a:solidFill>
                <a:latin typeface="宋体" panose="02010600030101010101" pitchFamily="2" charset="-122"/>
              </a:rPr>
              <a:t>引文有两种</a:t>
            </a:r>
            <a:r>
              <a:rPr lang="en-US" altLang="zh-CN" b="1" dirty="0">
                <a:solidFill>
                  <a:srgbClr val="FF0000"/>
                </a:solidFill>
                <a:latin typeface="宋体" panose="02010600030101010101" pitchFamily="2" charset="-122"/>
              </a:rPr>
              <a:t>:</a:t>
            </a:r>
            <a:r>
              <a:rPr lang="zh-CN" altLang="en-US" b="1" dirty="0">
                <a:solidFill>
                  <a:srgbClr val="FF0000"/>
                </a:solidFill>
                <a:latin typeface="宋体" panose="02010600030101010101" pitchFamily="2" charset="-122"/>
              </a:rPr>
              <a:t>第一种是直引</a:t>
            </a:r>
            <a:r>
              <a:rPr lang="en-US" altLang="zh-CN" b="1" dirty="0">
                <a:solidFill>
                  <a:srgbClr val="FF0000"/>
                </a:solidFill>
                <a:latin typeface="Times New Roman" panose="02020603050405020304" pitchFamily="18" charset="0"/>
              </a:rPr>
              <a:t>,</a:t>
            </a:r>
            <a:r>
              <a:rPr lang="zh-CN" altLang="en-US" b="1" dirty="0">
                <a:solidFill>
                  <a:srgbClr val="FF0000"/>
                </a:solidFill>
                <a:latin typeface="宋体" panose="02010600030101010101" pitchFamily="2" charset="-122"/>
              </a:rPr>
              <a:t>即直接引用经典著作、文献或法律条款中的字、句、段、条、款等</a:t>
            </a:r>
            <a:r>
              <a:rPr lang="en-US" altLang="zh-CN" b="1" dirty="0">
                <a:solidFill>
                  <a:srgbClr val="FF0000"/>
                </a:solidFill>
                <a:latin typeface="Times New Roman" panose="02020603050405020304" pitchFamily="18" charset="0"/>
              </a:rPr>
              <a:t>,</a:t>
            </a:r>
            <a:r>
              <a:rPr lang="zh-CN" altLang="en-US" b="1" dirty="0">
                <a:solidFill>
                  <a:srgbClr val="FF0000"/>
                </a:solidFill>
                <a:latin typeface="宋体" panose="02010600030101010101" pitchFamily="2" charset="-122"/>
              </a:rPr>
              <a:t>作为论证之根据。直引时应当注意</a:t>
            </a:r>
            <a:r>
              <a:rPr lang="en-US" altLang="zh-CN" b="1" dirty="0">
                <a:solidFill>
                  <a:srgbClr val="FF0000"/>
                </a:solidFill>
                <a:latin typeface="Times New Roman" panose="02020603050405020304" pitchFamily="18" charset="0"/>
              </a:rPr>
              <a:t>:</a:t>
            </a:r>
            <a:r>
              <a:rPr lang="zh-CN" altLang="en-US" b="1" dirty="0">
                <a:solidFill>
                  <a:srgbClr val="FF0000"/>
                </a:solidFill>
                <a:latin typeface="宋体" panose="02010600030101010101" pitchFamily="2" charset="-122"/>
              </a:rPr>
              <a:t>原则上</a:t>
            </a:r>
            <a:r>
              <a:rPr lang="en-US" altLang="zh-CN" b="1" dirty="0">
                <a:solidFill>
                  <a:srgbClr val="FF0000"/>
                </a:solidFill>
                <a:latin typeface="Times New Roman" panose="02020603050405020304" pitchFamily="18" charset="0"/>
              </a:rPr>
              <a:t>,</a:t>
            </a:r>
            <a:r>
              <a:rPr lang="zh-CN" altLang="en-US" b="1" dirty="0">
                <a:solidFill>
                  <a:srgbClr val="FF0000"/>
                </a:solidFill>
                <a:latin typeface="宋体" panose="02010600030101010101" pitchFamily="2" charset="-122"/>
              </a:rPr>
              <a:t>直引的内容须与原文相符</a:t>
            </a:r>
            <a:r>
              <a:rPr lang="en-US" altLang="zh-CN" b="1" dirty="0">
                <a:solidFill>
                  <a:srgbClr val="FF0000"/>
                </a:solidFill>
                <a:latin typeface="Times New Roman" panose="02020603050405020304" pitchFamily="18" charset="0"/>
              </a:rPr>
              <a:t>,</a:t>
            </a:r>
            <a:r>
              <a:rPr lang="zh-CN" altLang="en-US" b="1" dirty="0">
                <a:solidFill>
                  <a:srgbClr val="FF0000"/>
                </a:solidFill>
                <a:latin typeface="宋体" panose="02010600030101010101" pitchFamily="2" charset="-122"/>
              </a:rPr>
              <a:t>不能有任何差异；没有正式公布的文献资料、法律条款、内部文件等内容</a:t>
            </a:r>
            <a:r>
              <a:rPr lang="en-US" altLang="zh-CN" b="1" dirty="0">
                <a:solidFill>
                  <a:srgbClr val="FF0000"/>
                </a:solidFill>
                <a:latin typeface="Times New Roman" panose="02020603050405020304" pitchFamily="18" charset="0"/>
              </a:rPr>
              <a:t>,</a:t>
            </a:r>
            <a:r>
              <a:rPr lang="zh-CN" altLang="en-US" b="1" dirty="0">
                <a:solidFill>
                  <a:srgbClr val="FF0000"/>
                </a:solidFill>
                <a:latin typeface="宋体" panose="02010600030101010101" pitchFamily="2" charset="-122"/>
              </a:rPr>
              <a:t>一般不得引用。第二种是意引</a:t>
            </a:r>
            <a:r>
              <a:rPr lang="en-US" altLang="zh-CN" b="1" dirty="0">
                <a:solidFill>
                  <a:srgbClr val="FF0000"/>
                </a:solidFill>
                <a:latin typeface="Times New Roman" panose="02020603050405020304" pitchFamily="18" charset="0"/>
              </a:rPr>
              <a:t>,</a:t>
            </a:r>
            <a:r>
              <a:rPr lang="zh-CN" altLang="en-US" b="1" dirty="0">
                <a:solidFill>
                  <a:srgbClr val="FF0000"/>
                </a:solidFill>
                <a:latin typeface="宋体" panose="02010600030101010101" pitchFamily="2" charset="-122"/>
              </a:rPr>
              <a:t>即对经典文献、法律条款等原文经过作者加工、改写或概括之后引用其主要意思。意引时应当注意</a:t>
            </a:r>
            <a:r>
              <a:rPr lang="en-US" altLang="zh-CN" b="1" dirty="0">
                <a:solidFill>
                  <a:srgbClr val="FF0000"/>
                </a:solidFill>
                <a:latin typeface="Times New Roman" panose="02020603050405020304" pitchFamily="18" charset="0"/>
              </a:rPr>
              <a:t>:</a:t>
            </a:r>
            <a:r>
              <a:rPr lang="zh-CN" altLang="en-US" b="1" dirty="0">
                <a:solidFill>
                  <a:srgbClr val="FF0000"/>
                </a:solidFill>
                <a:latin typeface="宋体" panose="02010600030101010101" pitchFamily="2" charset="-122"/>
              </a:rPr>
              <a:t>意引写出的内容相对原文应当浓缩；意引的意思必须符合原文的意思</a:t>
            </a:r>
            <a:r>
              <a:rPr lang="en-US" altLang="zh-CN" b="1" dirty="0">
                <a:solidFill>
                  <a:srgbClr val="FF0000"/>
                </a:solidFill>
                <a:latin typeface="Times New Roman" panose="02020603050405020304" pitchFamily="18" charset="0"/>
              </a:rPr>
              <a:t>,</a:t>
            </a:r>
            <a:r>
              <a:rPr lang="zh-CN" altLang="en-US" b="1" dirty="0">
                <a:solidFill>
                  <a:srgbClr val="FF0000"/>
                </a:solidFill>
                <a:latin typeface="宋体" panose="02010600030101010101" pitchFamily="2" charset="-122"/>
              </a:rPr>
              <a:t>不得篡改或歪曲。法学论文引文的方式</a:t>
            </a:r>
            <a:r>
              <a:rPr lang="en-US" altLang="zh-CN" b="1" dirty="0">
                <a:solidFill>
                  <a:srgbClr val="FF0000"/>
                </a:solidFill>
                <a:latin typeface="Times New Roman" panose="02020603050405020304" pitchFamily="18" charset="0"/>
              </a:rPr>
              <a:t>,</a:t>
            </a:r>
            <a:r>
              <a:rPr lang="zh-CN" altLang="en-US" b="1" dirty="0">
                <a:solidFill>
                  <a:srgbClr val="FF0000"/>
                </a:solidFill>
                <a:latin typeface="宋体" panose="02010600030101010101" pitchFamily="2" charset="-122"/>
              </a:rPr>
              <a:t>常用段中引文而很少用提行引文。段中引文</a:t>
            </a:r>
            <a:r>
              <a:rPr lang="en-US" altLang="zh-CN" b="1" dirty="0">
                <a:solidFill>
                  <a:srgbClr val="FF0000"/>
                </a:solidFill>
                <a:latin typeface="Times New Roman" panose="02020603050405020304" pitchFamily="18" charset="0"/>
              </a:rPr>
              <a:t>,</a:t>
            </a:r>
            <a:r>
              <a:rPr lang="zh-CN" altLang="en-US" b="1" dirty="0">
                <a:solidFill>
                  <a:srgbClr val="FF0000"/>
                </a:solidFill>
                <a:latin typeface="宋体" panose="02010600030101010101" pitchFamily="2" charset="-122"/>
              </a:rPr>
              <a:t>是指将引文加写在论文之中。如果是直引</a:t>
            </a:r>
            <a:r>
              <a:rPr lang="en-US" altLang="zh-CN" b="1" dirty="0">
                <a:solidFill>
                  <a:srgbClr val="FF0000"/>
                </a:solidFill>
                <a:latin typeface="Times New Roman" panose="02020603050405020304" pitchFamily="18" charset="0"/>
              </a:rPr>
              <a:t>,</a:t>
            </a:r>
            <a:r>
              <a:rPr lang="zh-CN" altLang="en-US" b="1" dirty="0">
                <a:solidFill>
                  <a:srgbClr val="FF0000"/>
                </a:solidFill>
                <a:latin typeface="宋体" panose="02010600030101010101" pitchFamily="2" charset="-122"/>
              </a:rPr>
              <a:t>应在引文的首尾字之上加引号；如果是意引</a:t>
            </a:r>
            <a:r>
              <a:rPr lang="en-US" altLang="zh-CN" b="1" dirty="0">
                <a:solidFill>
                  <a:srgbClr val="FF0000"/>
                </a:solidFill>
                <a:latin typeface="Times New Roman" panose="02020603050405020304" pitchFamily="18" charset="0"/>
              </a:rPr>
              <a:t>,</a:t>
            </a:r>
            <a:r>
              <a:rPr lang="zh-CN" altLang="en-US" b="1" dirty="0">
                <a:solidFill>
                  <a:srgbClr val="FF0000"/>
                </a:solidFill>
                <a:latin typeface="宋体" panose="02010600030101010101" pitchFamily="2" charset="-122"/>
              </a:rPr>
              <a:t>可只在引文前加冒号</a:t>
            </a:r>
            <a:r>
              <a:rPr lang="en-US" altLang="zh-CN" b="1" dirty="0">
                <a:solidFill>
                  <a:srgbClr val="FF0000"/>
                </a:solidFill>
                <a:latin typeface="Times New Roman" panose="02020603050405020304" pitchFamily="18" charset="0"/>
              </a:rPr>
              <a:t>,</a:t>
            </a:r>
            <a:r>
              <a:rPr lang="zh-CN" altLang="en-US" b="1" dirty="0">
                <a:solidFill>
                  <a:srgbClr val="FF0000"/>
                </a:solidFill>
                <a:latin typeface="宋体" panose="02010600030101010101" pitchFamily="2" charset="-122"/>
              </a:rPr>
              <a:t>也有的不加冒号而加逗号。无论直引或意引</a:t>
            </a:r>
            <a:r>
              <a:rPr lang="en-US" altLang="zh-CN" b="1" dirty="0">
                <a:solidFill>
                  <a:srgbClr val="FF0000"/>
                </a:solidFill>
                <a:latin typeface="Times New Roman" panose="02020603050405020304" pitchFamily="18" charset="0"/>
              </a:rPr>
              <a:t>,</a:t>
            </a:r>
            <a:r>
              <a:rPr lang="zh-CN" altLang="en-US" sz="3200" b="1" dirty="0">
                <a:solidFill>
                  <a:srgbClr val="FF0000"/>
                </a:solidFill>
                <a:latin typeface="宋体" panose="02010600030101010101" pitchFamily="2" charset="-122"/>
              </a:rPr>
              <a:t>均需注明引文的出处。</a:t>
            </a:r>
          </a:p>
          <a:p>
            <a:endParaRPr lang="zh-CN" altLang="en-US" dirty="0">
              <a:solidFill>
                <a:srgbClr val="FF0000"/>
              </a:solidFill>
            </a:endParaRPr>
          </a:p>
        </p:txBody>
      </p:sp>
    </p:spTree>
    <p:extLst>
      <p:ext uri="{BB962C8B-B14F-4D97-AF65-F5344CB8AC3E}">
        <p14:creationId xmlns:p14="http://schemas.microsoft.com/office/powerpoint/2010/main" xmlns="" val="59925074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en-US" altLang="zh-CN" b="1" dirty="0" smtClean="0">
                <a:solidFill>
                  <a:srgbClr val="FF0000"/>
                </a:solidFill>
                <a:latin typeface="黑体" panose="02010609060101010101" pitchFamily="49" charset="-122"/>
                <a:ea typeface="黑体" panose="02010609060101010101" pitchFamily="49" charset="-122"/>
              </a:rPr>
              <a:t/>
            </a:r>
            <a:br>
              <a:rPr lang="en-US" altLang="zh-CN" b="1" dirty="0" smtClean="0">
                <a:solidFill>
                  <a:srgbClr val="FF0000"/>
                </a:solidFill>
                <a:latin typeface="黑体" panose="02010609060101010101" pitchFamily="49" charset="-122"/>
                <a:ea typeface="黑体" panose="02010609060101010101" pitchFamily="49" charset="-122"/>
              </a:rPr>
            </a:br>
            <a:r>
              <a:rPr lang="zh-CN" altLang="en-US" b="1" dirty="0" smtClean="0">
                <a:solidFill>
                  <a:srgbClr val="FF0000"/>
                </a:solidFill>
                <a:latin typeface="黑体" panose="02010609060101010101" pitchFamily="49" charset="-122"/>
                <a:ea typeface="黑体" panose="02010609060101010101" pitchFamily="49" charset="-122"/>
              </a:rPr>
              <a:t>十</a:t>
            </a:r>
            <a:r>
              <a:rPr lang="zh-CN" altLang="en-US" b="1" dirty="0">
                <a:solidFill>
                  <a:srgbClr val="FF0000"/>
                </a:solidFill>
                <a:latin typeface="黑体" panose="02010609060101010101" pitchFamily="49" charset="-122"/>
                <a:ea typeface="黑体" panose="02010609060101010101" pitchFamily="49" charset="-122"/>
              </a:rPr>
              <a:t>、</a:t>
            </a:r>
            <a:r>
              <a:rPr lang="zh-CN" altLang="zh-CN" b="1" dirty="0">
                <a:solidFill>
                  <a:srgbClr val="FF0000"/>
                </a:solidFill>
                <a:latin typeface="黑体" panose="02010609060101010101" pitchFamily="49" charset="-122"/>
                <a:ea typeface="黑体" panose="02010609060101010101" pitchFamily="49" charset="-122"/>
              </a:rPr>
              <a:t>修注释</a:t>
            </a:r>
            <a:r>
              <a:rPr lang="zh-CN" altLang="en-US" b="1" dirty="0">
                <a:solidFill>
                  <a:srgbClr val="FF0000"/>
                </a:solidFill>
                <a:latin typeface="黑体" panose="02010609060101010101" pitchFamily="49" charset="-122"/>
                <a:ea typeface="黑体" panose="02010609060101010101" pitchFamily="49" charset="-122"/>
              </a:rPr>
              <a:t>：修改论文引证的学术底蕴与基础</a:t>
            </a:r>
            <a:r>
              <a:rPr lang="zh-CN" altLang="zh-CN" b="1" dirty="0">
                <a:solidFill>
                  <a:srgbClr val="FF0000"/>
                </a:solidFill>
                <a:latin typeface="黑体" panose="02010609060101010101" pitchFamily="49" charset="-122"/>
                <a:ea typeface="黑体" panose="02010609060101010101" pitchFamily="49" charset="-122"/>
              </a:rPr>
              <a:t/>
            </a:r>
            <a:br>
              <a:rPr lang="zh-CN" altLang="zh-CN" b="1" dirty="0">
                <a:solidFill>
                  <a:srgbClr val="FF0000"/>
                </a:solidFill>
                <a:latin typeface="黑体" panose="02010609060101010101" pitchFamily="49" charset="-122"/>
                <a:ea typeface="黑体" panose="02010609060101010101" pitchFamily="49" charset="-122"/>
              </a:rPr>
            </a:br>
            <a:endParaRPr lang="zh-CN" altLang="en-US" dirty="0"/>
          </a:p>
        </p:txBody>
      </p:sp>
      <p:sp>
        <p:nvSpPr>
          <p:cNvPr id="3" name="内容占位符 2"/>
          <p:cNvSpPr>
            <a:spLocks noGrp="1"/>
          </p:cNvSpPr>
          <p:nvPr>
            <p:ph idx="1"/>
          </p:nvPr>
        </p:nvSpPr>
        <p:spPr/>
        <p:txBody>
          <a:bodyPr/>
          <a:lstStyle/>
          <a:p>
            <a:r>
              <a:rPr lang="zh-CN" altLang="en-US" sz="3600" b="1" dirty="0">
                <a:solidFill>
                  <a:srgbClr val="FF0000"/>
                </a:solidFill>
                <a:latin typeface="宋体" panose="02010600030101010101" pitchFamily="2" charset="-122"/>
              </a:rPr>
              <a:t>在引文问题上</a:t>
            </a:r>
            <a:r>
              <a:rPr lang="en-US" altLang="zh-CN" sz="3600" b="1" dirty="0">
                <a:solidFill>
                  <a:srgbClr val="FF0000"/>
                </a:solidFill>
                <a:latin typeface="宋体" panose="02010600030101010101" pitchFamily="2" charset="-122"/>
              </a:rPr>
              <a:t>,</a:t>
            </a:r>
            <a:r>
              <a:rPr lang="zh-CN" altLang="en-US" sz="3600" b="1" dirty="0">
                <a:solidFill>
                  <a:srgbClr val="FF0000"/>
                </a:solidFill>
                <a:latin typeface="宋体" panose="02010600030101010101" pitchFamily="2" charset="-122"/>
              </a:rPr>
              <a:t>当前有一种很不好的倾向</a:t>
            </a:r>
            <a:r>
              <a:rPr lang="en-US" altLang="zh-CN" sz="3600" b="1" dirty="0">
                <a:solidFill>
                  <a:srgbClr val="FF0000"/>
                </a:solidFill>
                <a:latin typeface="Times New Roman" panose="02020603050405020304" pitchFamily="18" charset="0"/>
              </a:rPr>
              <a:t>,</a:t>
            </a:r>
            <a:r>
              <a:rPr lang="zh-CN" altLang="en-US" sz="3600" b="1" dirty="0">
                <a:solidFill>
                  <a:srgbClr val="FF0000"/>
                </a:solidFill>
                <a:latin typeface="宋体" panose="02010600030101010101" pitchFamily="2" charset="-122"/>
              </a:rPr>
              <a:t>即有的作者</a:t>
            </a:r>
            <a:r>
              <a:rPr lang="en-US" altLang="zh-CN" sz="3600" b="1" dirty="0">
                <a:solidFill>
                  <a:srgbClr val="FF0000"/>
                </a:solidFill>
                <a:latin typeface="Times New Roman" panose="02020603050405020304" pitchFamily="18" charset="0"/>
              </a:rPr>
              <a:t>,</a:t>
            </a:r>
            <a:r>
              <a:rPr lang="zh-CN" altLang="en-US" sz="3600" b="1" dirty="0">
                <a:solidFill>
                  <a:srgbClr val="FF0000"/>
                </a:solidFill>
                <a:latin typeface="宋体" panose="02010600030101010101" pitchFamily="2" charset="-122"/>
              </a:rPr>
              <a:t>既不考虑被引之文是不是精典之述</a:t>
            </a:r>
            <a:r>
              <a:rPr lang="en-US" altLang="zh-CN" sz="3600" b="1" dirty="0">
                <a:solidFill>
                  <a:srgbClr val="FF0000"/>
                </a:solidFill>
                <a:latin typeface="Times New Roman" panose="02020603050405020304" pitchFamily="18" charset="0"/>
              </a:rPr>
              <a:t>,</a:t>
            </a:r>
            <a:r>
              <a:rPr lang="zh-CN" altLang="en-US" sz="3600" b="1" dirty="0">
                <a:solidFill>
                  <a:srgbClr val="FF0000"/>
                </a:solidFill>
                <a:latin typeface="宋体" panose="02010600030101010101" pitchFamily="2" charset="-122"/>
              </a:rPr>
              <a:t>也不管是否与引文能质证相符</a:t>
            </a:r>
            <a:r>
              <a:rPr lang="en-US" altLang="zh-CN" sz="3600" b="1" dirty="0">
                <a:solidFill>
                  <a:srgbClr val="FF0000"/>
                </a:solidFill>
                <a:latin typeface="Times New Roman" panose="02020603050405020304" pitchFamily="18" charset="0"/>
              </a:rPr>
              <a:t>,</a:t>
            </a:r>
            <a:r>
              <a:rPr lang="zh-CN" altLang="en-US" sz="3600" b="1" dirty="0">
                <a:solidFill>
                  <a:srgbClr val="FF0000"/>
                </a:solidFill>
                <a:latin typeface="宋体" panose="02010600030101010101" pitchFamily="2" charset="-122"/>
              </a:rPr>
              <a:t>而大段大段地引用外国不知名的律师、法律职业人等人的话语</a:t>
            </a:r>
            <a:r>
              <a:rPr lang="en-US" altLang="zh-CN" sz="3600" b="1" dirty="0">
                <a:solidFill>
                  <a:srgbClr val="FF0000"/>
                </a:solidFill>
                <a:latin typeface="Times New Roman" panose="02020603050405020304" pitchFamily="18" charset="0"/>
              </a:rPr>
              <a:t>,</a:t>
            </a:r>
            <a:r>
              <a:rPr lang="zh-CN" altLang="en-US" sz="3600" b="1" dirty="0">
                <a:solidFill>
                  <a:srgbClr val="FF0000"/>
                </a:solidFill>
                <a:latin typeface="宋体" panose="02010600030101010101" pitchFamily="2" charset="-122"/>
              </a:rPr>
              <a:t>以充自己论文的字数</a:t>
            </a:r>
            <a:r>
              <a:rPr lang="en-US" altLang="zh-CN" sz="3600" b="1" dirty="0">
                <a:solidFill>
                  <a:srgbClr val="FF0000"/>
                </a:solidFill>
                <a:latin typeface="Times New Roman" panose="02020603050405020304" pitchFamily="18" charset="0"/>
              </a:rPr>
              <a:t>,</a:t>
            </a:r>
            <a:r>
              <a:rPr lang="zh-CN" altLang="en-US" sz="3600" b="1" dirty="0">
                <a:solidFill>
                  <a:srgbClr val="FF0000"/>
                </a:solidFill>
                <a:latin typeface="宋体" panose="02010600030101010101" pitchFamily="2" charset="-122"/>
              </a:rPr>
              <a:t>简直是良莠不分</a:t>
            </a:r>
            <a:r>
              <a:rPr lang="en-US" altLang="zh-CN" sz="3600" b="1" dirty="0">
                <a:solidFill>
                  <a:srgbClr val="FF0000"/>
                </a:solidFill>
                <a:latin typeface="Times New Roman" panose="02020603050405020304" pitchFamily="18" charset="0"/>
              </a:rPr>
              <a:t>,</a:t>
            </a:r>
            <a:r>
              <a:rPr lang="zh-CN" altLang="en-US" sz="3600" b="1" dirty="0">
                <a:solidFill>
                  <a:srgbClr val="FF0000"/>
                </a:solidFill>
                <a:latin typeface="宋体" panose="02010600030101010101" pitchFamily="2" charset="-122"/>
              </a:rPr>
              <a:t>兼收并蓄。这不仅削弱了论文的论证性</a:t>
            </a:r>
            <a:r>
              <a:rPr lang="en-US" altLang="zh-CN" sz="3600" b="1" dirty="0">
                <a:solidFill>
                  <a:srgbClr val="FF0000"/>
                </a:solidFill>
                <a:latin typeface="Times New Roman" panose="02020603050405020304" pitchFamily="18" charset="0"/>
              </a:rPr>
              <a:t>,</a:t>
            </a:r>
            <a:r>
              <a:rPr lang="zh-CN" altLang="en-US" sz="3600" b="1" dirty="0">
                <a:solidFill>
                  <a:srgbClr val="FF0000"/>
                </a:solidFill>
                <a:latin typeface="宋体" panose="02010600030101010101" pitchFamily="2" charset="-122"/>
              </a:rPr>
              <a:t>而且使人感到有拼凑文章和外文资料汇编之感。其效果是十分不好的。对此</a:t>
            </a:r>
            <a:r>
              <a:rPr lang="en-US" altLang="zh-CN" sz="3600" b="1" dirty="0">
                <a:solidFill>
                  <a:srgbClr val="FF0000"/>
                </a:solidFill>
                <a:latin typeface="Times New Roman" panose="02020603050405020304" pitchFamily="18" charset="0"/>
              </a:rPr>
              <a:t>,</a:t>
            </a:r>
            <a:r>
              <a:rPr lang="zh-CN" altLang="en-US" sz="3600" b="1" dirty="0">
                <a:solidFill>
                  <a:srgbClr val="FF0000"/>
                </a:solidFill>
                <a:latin typeface="宋体" panose="02010600030101010101" pitchFamily="2" charset="-122"/>
              </a:rPr>
              <a:t>应当以此为戒。</a:t>
            </a:r>
          </a:p>
          <a:p>
            <a:endParaRPr lang="zh-CN" altLang="en-US" dirty="0"/>
          </a:p>
        </p:txBody>
      </p:sp>
    </p:spTree>
    <p:extLst>
      <p:ext uri="{BB962C8B-B14F-4D97-AF65-F5344CB8AC3E}">
        <p14:creationId xmlns:p14="http://schemas.microsoft.com/office/powerpoint/2010/main" xmlns="" val="428806750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en-US" altLang="zh-CN" b="1" dirty="0" smtClean="0">
                <a:solidFill>
                  <a:srgbClr val="FF0000"/>
                </a:solidFill>
                <a:latin typeface="黑体" panose="02010609060101010101" pitchFamily="49" charset="-122"/>
                <a:ea typeface="黑体" panose="02010609060101010101" pitchFamily="49" charset="-122"/>
              </a:rPr>
              <a:t/>
            </a:r>
            <a:br>
              <a:rPr lang="en-US" altLang="zh-CN" b="1" dirty="0" smtClean="0">
                <a:solidFill>
                  <a:srgbClr val="FF0000"/>
                </a:solidFill>
                <a:latin typeface="黑体" panose="02010609060101010101" pitchFamily="49" charset="-122"/>
                <a:ea typeface="黑体" panose="02010609060101010101" pitchFamily="49" charset="-122"/>
              </a:rPr>
            </a:br>
            <a:r>
              <a:rPr lang="zh-CN" altLang="en-US" b="1" dirty="0" smtClean="0">
                <a:solidFill>
                  <a:srgbClr val="FF0000"/>
                </a:solidFill>
                <a:latin typeface="黑体" panose="02010609060101010101" pitchFamily="49" charset="-122"/>
                <a:ea typeface="黑体" panose="02010609060101010101" pitchFamily="49" charset="-122"/>
              </a:rPr>
              <a:t>十一</a:t>
            </a:r>
            <a:r>
              <a:rPr lang="zh-CN" altLang="zh-CN" b="1" dirty="0">
                <a:solidFill>
                  <a:srgbClr val="FF0000"/>
                </a:solidFill>
                <a:latin typeface="黑体" panose="02010609060101010101" pitchFamily="49" charset="-122"/>
                <a:ea typeface="黑体" panose="02010609060101010101" pitchFamily="49" charset="-122"/>
              </a:rPr>
              <a:t>、修</a:t>
            </a:r>
            <a:r>
              <a:rPr lang="zh-CN" altLang="zh-CN" b="1" dirty="0" smtClean="0">
                <a:solidFill>
                  <a:srgbClr val="FF0000"/>
                </a:solidFill>
                <a:latin typeface="黑体" panose="02010609060101010101" pitchFamily="49" charset="-122"/>
                <a:ea typeface="黑体" panose="02010609060101010101" pitchFamily="49" charset="-122"/>
              </a:rPr>
              <a:t>引言</a:t>
            </a:r>
            <a:r>
              <a:rPr lang="zh-CN" altLang="en-US" b="1" dirty="0" smtClean="0">
                <a:solidFill>
                  <a:srgbClr val="FF0000"/>
                </a:solidFill>
                <a:latin typeface="黑体" panose="02010609060101010101" pitchFamily="49" charset="-122"/>
                <a:ea typeface="黑体" panose="02010609060101010101" pitchFamily="49" charset="-122"/>
              </a:rPr>
              <a:t>：修改开场白的学术问题意识</a:t>
            </a:r>
            <a:r>
              <a:rPr lang="zh-CN" altLang="zh-CN" b="1" dirty="0">
                <a:solidFill>
                  <a:srgbClr val="FF0000"/>
                </a:solidFill>
                <a:latin typeface="黑体" panose="02010609060101010101" pitchFamily="49" charset="-122"/>
                <a:ea typeface="黑体" panose="02010609060101010101" pitchFamily="49" charset="-122"/>
              </a:rPr>
              <a:t/>
            </a:r>
            <a:br>
              <a:rPr lang="zh-CN" altLang="zh-CN" b="1" dirty="0">
                <a:solidFill>
                  <a:srgbClr val="FF0000"/>
                </a:solidFill>
                <a:latin typeface="黑体" panose="02010609060101010101" pitchFamily="49" charset="-122"/>
                <a:ea typeface="黑体" panose="02010609060101010101" pitchFamily="49" charset="-122"/>
              </a:rPr>
            </a:br>
            <a:endParaRPr lang="zh-CN" altLang="en-US" dirty="0"/>
          </a:p>
        </p:txBody>
      </p:sp>
      <p:sp>
        <p:nvSpPr>
          <p:cNvPr id="3" name="内容占位符 2"/>
          <p:cNvSpPr>
            <a:spLocks noGrp="1"/>
          </p:cNvSpPr>
          <p:nvPr>
            <p:ph idx="1"/>
          </p:nvPr>
        </p:nvSpPr>
        <p:spPr/>
        <p:txBody>
          <a:bodyPr/>
          <a:lstStyle/>
          <a:p>
            <a:r>
              <a:rPr lang="zh-CN" altLang="en-US" sz="4000" b="1" dirty="0">
                <a:solidFill>
                  <a:srgbClr val="FF0000"/>
                </a:solidFill>
                <a:latin typeface="楷体" panose="02010609060101010101" pitchFamily="49" charset="-122"/>
                <a:ea typeface="楷体" panose="02010609060101010101" pitchFamily="49" charset="-122"/>
                <a:sym typeface="楷体" panose="02010609060101010101" pitchFamily="49" charset="-122"/>
              </a:rPr>
              <a:t>应用法学学术</a:t>
            </a:r>
            <a:r>
              <a:rPr lang="zh-CN" altLang="en-US" sz="4000" b="1" dirty="0" smtClean="0">
                <a:solidFill>
                  <a:srgbClr val="FF0000"/>
                </a:solidFill>
                <a:latin typeface="楷体" panose="02010609060101010101" pitchFamily="49" charset="-122"/>
                <a:ea typeface="楷体" panose="02010609060101010101" pitchFamily="49" charset="-122"/>
                <a:sym typeface="楷体" panose="02010609060101010101" pitchFamily="49" charset="-122"/>
              </a:rPr>
              <a:t>研究范式的规范表达</a:t>
            </a:r>
            <a:endParaRPr lang="en-US" altLang="zh-CN" sz="4000" b="1" dirty="0" smtClean="0">
              <a:solidFill>
                <a:srgbClr val="FF0000"/>
              </a:solidFill>
              <a:latin typeface="楷体" panose="02010609060101010101" pitchFamily="49" charset="-122"/>
              <a:ea typeface="楷体" panose="02010609060101010101" pitchFamily="49" charset="-122"/>
              <a:sym typeface="楷体" panose="02010609060101010101" pitchFamily="49" charset="-122"/>
            </a:endParaRPr>
          </a:p>
          <a:p>
            <a:r>
              <a:rPr lang="zh-CN" altLang="en-US" sz="4000" b="1" dirty="0" smtClean="0">
                <a:solidFill>
                  <a:srgbClr val="FF0000"/>
                </a:solidFill>
                <a:latin typeface="楷体" panose="02010609060101010101" pitchFamily="49" charset="-122"/>
                <a:ea typeface="楷体" panose="02010609060101010101" pitchFamily="49" charset="-122"/>
                <a:sym typeface="楷体" panose="02010609060101010101" pitchFamily="49" charset="-122"/>
              </a:rPr>
              <a:t>论文学术建构的基础和观点</a:t>
            </a:r>
            <a:endParaRPr lang="en-US" altLang="zh-CN" sz="4000" b="1" dirty="0" smtClean="0">
              <a:solidFill>
                <a:srgbClr val="FF0000"/>
              </a:solidFill>
              <a:latin typeface="楷体" panose="02010609060101010101" pitchFamily="49" charset="-122"/>
              <a:ea typeface="楷体" panose="02010609060101010101" pitchFamily="49" charset="-122"/>
              <a:sym typeface="楷体" panose="02010609060101010101" pitchFamily="49" charset="-122"/>
            </a:endParaRPr>
          </a:p>
          <a:p>
            <a:r>
              <a:rPr lang="zh-CN" altLang="en-US" sz="4000" b="1" dirty="0" smtClean="0">
                <a:solidFill>
                  <a:srgbClr val="FF0000"/>
                </a:solidFill>
                <a:latin typeface="楷体" panose="02010609060101010101" pitchFamily="49" charset="-122"/>
                <a:ea typeface="楷体" panose="02010609060101010101" pitchFamily="49" charset="-122"/>
                <a:sym typeface="楷体" panose="02010609060101010101" pitchFamily="49" charset="-122"/>
              </a:rPr>
              <a:t>一句话命题的阐释</a:t>
            </a:r>
            <a:endParaRPr lang="zh-CN" altLang="en-US" sz="4000" b="1" dirty="0">
              <a:solidFill>
                <a:srgbClr val="FF0000"/>
              </a:solidFill>
              <a:latin typeface="楷体" panose="02010609060101010101" pitchFamily="49" charset="-122"/>
              <a:ea typeface="楷体" panose="02010609060101010101" pitchFamily="49" charset="-122"/>
              <a:sym typeface="楷体" panose="02010609060101010101" pitchFamily="49" charset="-122"/>
            </a:endParaRPr>
          </a:p>
          <a:p>
            <a:r>
              <a:rPr lang="zh-CN" altLang="en-US" sz="4000" b="1" dirty="0">
                <a:solidFill>
                  <a:srgbClr val="FF0000"/>
                </a:solidFill>
                <a:latin typeface="楷体" panose="02010609060101010101" pitchFamily="49" charset="-122"/>
                <a:ea typeface="楷体" panose="02010609060101010101" pitchFamily="49" charset="-122"/>
                <a:sym typeface="楷体" panose="02010609060101010101" pitchFamily="49" charset="-122"/>
              </a:rPr>
              <a:t>源于司法实践的思考</a:t>
            </a:r>
          </a:p>
          <a:p>
            <a:r>
              <a:rPr lang="zh-CN" altLang="en-US" sz="4000" b="1" dirty="0">
                <a:solidFill>
                  <a:srgbClr val="FF0000"/>
                </a:solidFill>
                <a:latin typeface="楷体" panose="02010609060101010101" pitchFamily="49" charset="-122"/>
                <a:ea typeface="楷体" panose="02010609060101010101" pitchFamily="49" charset="-122"/>
                <a:sym typeface="楷体" panose="02010609060101010101" pitchFamily="49" charset="-122"/>
              </a:rPr>
              <a:t>实践性实用性</a:t>
            </a:r>
            <a:r>
              <a:rPr lang="zh-CN" altLang="en-US" sz="4000" b="1" dirty="0" smtClean="0">
                <a:solidFill>
                  <a:srgbClr val="FF0000"/>
                </a:solidFill>
                <a:latin typeface="楷体" panose="02010609060101010101" pitchFamily="49" charset="-122"/>
                <a:ea typeface="楷体" panose="02010609060101010101" pitchFamily="49" charset="-122"/>
                <a:sym typeface="楷体" panose="02010609060101010101" pitchFamily="49" charset="-122"/>
              </a:rPr>
              <a:t>指导性的引入</a:t>
            </a:r>
            <a:endParaRPr lang="zh-CN" altLang="en-US" sz="4000" b="1" dirty="0">
              <a:solidFill>
                <a:srgbClr val="FF0000"/>
              </a:solidFill>
              <a:latin typeface="楷体" panose="02010609060101010101" pitchFamily="49" charset="-122"/>
              <a:ea typeface="楷体" panose="02010609060101010101" pitchFamily="49" charset="-122"/>
              <a:sym typeface="楷体" panose="02010609060101010101" pitchFamily="49" charset="-122"/>
            </a:endParaRPr>
          </a:p>
          <a:p>
            <a:endParaRPr lang="zh-CN" altLang="en-US" dirty="0"/>
          </a:p>
        </p:txBody>
      </p:sp>
    </p:spTree>
    <p:extLst>
      <p:ext uri="{BB962C8B-B14F-4D97-AF65-F5344CB8AC3E}">
        <p14:creationId xmlns:p14="http://schemas.microsoft.com/office/powerpoint/2010/main" xmlns="" val="15730804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en-US" altLang="zh-CN" b="1" dirty="0" smtClean="0">
                <a:solidFill>
                  <a:srgbClr val="FF0000"/>
                </a:solidFill>
                <a:latin typeface="黑体" panose="02010609060101010101" pitchFamily="49" charset="-122"/>
                <a:ea typeface="黑体" panose="02010609060101010101" pitchFamily="49" charset="-122"/>
              </a:rPr>
              <a:t/>
            </a:r>
            <a:br>
              <a:rPr lang="en-US" altLang="zh-CN" b="1" dirty="0" smtClean="0">
                <a:solidFill>
                  <a:srgbClr val="FF0000"/>
                </a:solidFill>
                <a:latin typeface="黑体" panose="02010609060101010101" pitchFamily="49" charset="-122"/>
                <a:ea typeface="黑体" panose="02010609060101010101" pitchFamily="49" charset="-122"/>
              </a:rPr>
            </a:br>
            <a:r>
              <a:rPr lang="zh-CN" altLang="en-US" b="1" dirty="0" smtClean="0">
                <a:solidFill>
                  <a:srgbClr val="FF0000"/>
                </a:solidFill>
                <a:latin typeface="黑体" panose="02010609060101010101" pitchFamily="49" charset="-122"/>
                <a:ea typeface="黑体" panose="02010609060101010101" pitchFamily="49" charset="-122"/>
              </a:rPr>
              <a:t>十二</a:t>
            </a:r>
            <a:r>
              <a:rPr lang="zh-CN" altLang="zh-CN" b="1" dirty="0">
                <a:solidFill>
                  <a:srgbClr val="FF0000"/>
                </a:solidFill>
                <a:latin typeface="黑体" panose="02010609060101010101" pitchFamily="49" charset="-122"/>
                <a:ea typeface="黑体" panose="02010609060101010101" pitchFamily="49" charset="-122"/>
              </a:rPr>
              <a:t>、修</a:t>
            </a:r>
            <a:r>
              <a:rPr lang="zh-CN" altLang="zh-CN" b="1" dirty="0" smtClean="0">
                <a:solidFill>
                  <a:srgbClr val="FF0000"/>
                </a:solidFill>
                <a:latin typeface="黑体" panose="02010609060101010101" pitchFamily="49" charset="-122"/>
                <a:ea typeface="黑体" panose="02010609060101010101" pitchFamily="49" charset="-122"/>
              </a:rPr>
              <a:t>结语</a:t>
            </a:r>
            <a:r>
              <a:rPr lang="zh-CN" altLang="en-US" b="1" dirty="0" smtClean="0">
                <a:solidFill>
                  <a:srgbClr val="FF0000"/>
                </a:solidFill>
                <a:latin typeface="黑体" panose="02010609060101010101" pitchFamily="49" charset="-122"/>
                <a:ea typeface="黑体" panose="02010609060101010101" pitchFamily="49" charset="-122"/>
              </a:rPr>
              <a:t>：</a:t>
            </a:r>
            <a:r>
              <a:rPr lang="zh-CN" altLang="en-US" b="1" dirty="0" smtClean="0">
                <a:solidFill>
                  <a:srgbClr val="FF0000"/>
                </a:solidFill>
                <a:latin typeface="黑体" panose="02010609060101010101" pitchFamily="49" charset="-122"/>
                <a:ea typeface="黑体" panose="02010609060101010101" pitchFamily="49" charset="-122"/>
                <a:sym typeface="楷体" panose="02010609060101010101" pitchFamily="49" charset="-122"/>
              </a:rPr>
              <a:t>学术研究范式的归纳与总结</a:t>
            </a:r>
            <a:r>
              <a:rPr lang="zh-CN" altLang="zh-CN" b="1" dirty="0">
                <a:solidFill>
                  <a:srgbClr val="FF0000"/>
                </a:solidFill>
                <a:latin typeface="黑体" panose="02010609060101010101" pitchFamily="49" charset="-122"/>
                <a:ea typeface="黑体" panose="02010609060101010101" pitchFamily="49" charset="-122"/>
              </a:rPr>
              <a:t/>
            </a:r>
            <a:br>
              <a:rPr lang="zh-CN" altLang="zh-CN" b="1" dirty="0">
                <a:solidFill>
                  <a:srgbClr val="FF0000"/>
                </a:solidFill>
                <a:latin typeface="黑体" panose="02010609060101010101" pitchFamily="49" charset="-122"/>
                <a:ea typeface="黑体" panose="02010609060101010101" pitchFamily="49" charset="-122"/>
              </a:rPr>
            </a:br>
            <a:endParaRPr lang="zh-CN" altLang="en-US" dirty="0">
              <a:solidFill>
                <a:srgbClr val="FF0000"/>
              </a:solidFill>
            </a:endParaRPr>
          </a:p>
        </p:txBody>
      </p:sp>
      <p:sp>
        <p:nvSpPr>
          <p:cNvPr id="3" name="内容占位符 2"/>
          <p:cNvSpPr>
            <a:spLocks noGrp="1"/>
          </p:cNvSpPr>
          <p:nvPr>
            <p:ph idx="1"/>
          </p:nvPr>
        </p:nvSpPr>
        <p:spPr>
          <a:blipFill>
            <a:blip r:embed="rId2"/>
            <a:tile tx="0" ty="0" sx="100000" sy="100000" flip="none" algn="tl"/>
          </a:blipFill>
        </p:spPr>
        <p:txBody>
          <a:bodyPr>
            <a:normAutofit fontScale="92500" lnSpcReduction="20000"/>
          </a:bodyPr>
          <a:lstStyle/>
          <a:p>
            <a:pPr>
              <a:lnSpc>
                <a:spcPct val="150000"/>
              </a:lnSpc>
              <a:spcBef>
                <a:spcPct val="0"/>
              </a:spcBef>
            </a:pPr>
            <a:r>
              <a:rPr lang="zh-CN" altLang="en-US" b="1" dirty="0" smtClean="0">
                <a:solidFill>
                  <a:srgbClr val="FF0000"/>
                </a:solidFill>
                <a:latin typeface="黑体" panose="02010609060101010101" pitchFamily="49" charset="-122"/>
                <a:ea typeface="黑体" panose="02010609060101010101" pitchFamily="49" charset="-122"/>
                <a:sym typeface="楷体" panose="02010609060101010101" pitchFamily="49" charset="-122"/>
              </a:rPr>
              <a:t>问题意识的思辨与总结</a:t>
            </a:r>
            <a:r>
              <a:rPr lang="en-US" altLang="zh-CN" b="1" dirty="0" smtClean="0">
                <a:solidFill>
                  <a:srgbClr val="FF0000"/>
                </a:solidFill>
                <a:latin typeface="黑体" panose="02010609060101010101" pitchFamily="49" charset="-122"/>
                <a:ea typeface="黑体" panose="02010609060101010101" pitchFamily="49" charset="-122"/>
                <a:sym typeface="楷体" panose="02010609060101010101" pitchFamily="49" charset="-122"/>
              </a:rPr>
              <a:t>——</a:t>
            </a:r>
            <a:r>
              <a:rPr lang="zh-CN" altLang="en-US" b="1" dirty="0" smtClean="0">
                <a:solidFill>
                  <a:srgbClr val="FF0000"/>
                </a:solidFill>
                <a:latin typeface="黑体" panose="02010609060101010101" pitchFamily="49" charset="-122"/>
                <a:ea typeface="黑体" panose="02010609060101010101" pitchFamily="49" charset="-122"/>
                <a:sym typeface="楷体" panose="02010609060101010101" pitchFamily="49" charset="-122"/>
              </a:rPr>
              <a:t>论证结论是什么？</a:t>
            </a:r>
            <a:endParaRPr lang="en-US" altLang="zh-CN" b="1" dirty="0" smtClean="0">
              <a:solidFill>
                <a:srgbClr val="FF0000"/>
              </a:solidFill>
              <a:latin typeface="黑体" panose="02010609060101010101" pitchFamily="49" charset="-122"/>
              <a:ea typeface="黑体" panose="02010609060101010101" pitchFamily="49" charset="-122"/>
              <a:sym typeface="楷体" panose="02010609060101010101" pitchFamily="49" charset="-122"/>
            </a:endParaRPr>
          </a:p>
          <a:p>
            <a:pPr>
              <a:lnSpc>
                <a:spcPct val="150000"/>
              </a:lnSpc>
              <a:spcBef>
                <a:spcPct val="0"/>
              </a:spcBef>
            </a:pPr>
            <a:r>
              <a:rPr lang="zh-CN" altLang="en-US" b="1" dirty="0" smtClean="0">
                <a:solidFill>
                  <a:srgbClr val="FF0000"/>
                </a:solidFill>
                <a:latin typeface="黑体" panose="02010609060101010101" pitchFamily="49" charset="-122"/>
                <a:ea typeface="黑体" panose="02010609060101010101" pitchFamily="49" charset="-122"/>
                <a:sym typeface="楷体" panose="02010609060101010101" pitchFamily="49" charset="-122"/>
              </a:rPr>
              <a:t>论文论证语境的最终归纳与阐释</a:t>
            </a:r>
            <a:endParaRPr lang="en-US" altLang="zh-CN" b="1" dirty="0" smtClean="0">
              <a:solidFill>
                <a:srgbClr val="FF0000"/>
              </a:solidFill>
              <a:latin typeface="黑体" panose="02010609060101010101" pitchFamily="49" charset="-122"/>
              <a:ea typeface="黑体" panose="02010609060101010101" pitchFamily="49" charset="-122"/>
              <a:sym typeface="楷体" panose="02010609060101010101" pitchFamily="49" charset="-122"/>
            </a:endParaRPr>
          </a:p>
          <a:p>
            <a:pPr>
              <a:lnSpc>
                <a:spcPct val="150000"/>
              </a:lnSpc>
              <a:spcBef>
                <a:spcPct val="0"/>
              </a:spcBef>
            </a:pPr>
            <a:r>
              <a:rPr lang="zh-CN" altLang="en-US" b="1" dirty="0" smtClean="0">
                <a:solidFill>
                  <a:srgbClr val="FF0000"/>
                </a:solidFill>
                <a:latin typeface="黑体" panose="02010609060101010101" pitchFamily="49" charset="-122"/>
                <a:ea typeface="黑体" panose="02010609060101010101" pitchFamily="49" charset="-122"/>
                <a:sym typeface="楷体" panose="02010609060101010101" pitchFamily="49" charset="-122"/>
              </a:rPr>
              <a:t>论证结果的学术表达</a:t>
            </a:r>
            <a:endParaRPr lang="zh-CN" altLang="en-US" b="1" dirty="0">
              <a:solidFill>
                <a:srgbClr val="FF0000"/>
              </a:solidFill>
              <a:latin typeface="黑体" panose="02010609060101010101" pitchFamily="49" charset="-122"/>
              <a:ea typeface="黑体" panose="02010609060101010101" pitchFamily="49" charset="-122"/>
              <a:sym typeface="楷体" panose="02010609060101010101" pitchFamily="49" charset="-122"/>
            </a:endParaRPr>
          </a:p>
          <a:p>
            <a:pPr>
              <a:lnSpc>
                <a:spcPct val="150000"/>
              </a:lnSpc>
              <a:spcBef>
                <a:spcPct val="0"/>
              </a:spcBef>
            </a:pPr>
            <a:r>
              <a:rPr lang="zh-CN" altLang="en-US" b="1" dirty="0" smtClean="0">
                <a:solidFill>
                  <a:srgbClr val="FF0000"/>
                </a:solidFill>
                <a:latin typeface="黑体" panose="02010609060101010101" pitchFamily="49" charset="-122"/>
                <a:ea typeface="黑体" panose="02010609060101010101" pitchFamily="49" charset="-122"/>
                <a:sym typeface="楷体" panose="02010609060101010101" pitchFamily="49" charset="-122"/>
              </a:rPr>
              <a:t>从司法方法论的视角表达</a:t>
            </a:r>
            <a:endParaRPr lang="en-US" altLang="zh-CN" b="1" dirty="0" smtClean="0">
              <a:solidFill>
                <a:srgbClr val="FF0000"/>
              </a:solidFill>
              <a:latin typeface="黑体" panose="02010609060101010101" pitchFamily="49" charset="-122"/>
              <a:ea typeface="黑体" panose="02010609060101010101" pitchFamily="49" charset="-122"/>
              <a:sym typeface="楷体" panose="02010609060101010101" pitchFamily="49" charset="-122"/>
            </a:endParaRPr>
          </a:p>
          <a:p>
            <a:pPr>
              <a:lnSpc>
                <a:spcPct val="150000"/>
              </a:lnSpc>
              <a:spcBef>
                <a:spcPct val="0"/>
              </a:spcBef>
            </a:pPr>
            <a:r>
              <a:rPr lang="zh-CN" altLang="en-US" b="1" dirty="0" smtClean="0">
                <a:solidFill>
                  <a:srgbClr val="FF0000"/>
                </a:solidFill>
                <a:latin typeface="黑体" panose="02010609060101010101" pitchFamily="49" charset="-122"/>
                <a:ea typeface="黑体" panose="02010609060101010101" pitchFamily="49" charset="-122"/>
                <a:sym typeface="楷体" panose="02010609060101010101" pitchFamily="49" charset="-122"/>
              </a:rPr>
              <a:t>从法律</a:t>
            </a:r>
            <a:r>
              <a:rPr lang="zh-CN" altLang="en-US" b="1" dirty="0">
                <a:solidFill>
                  <a:srgbClr val="FF0000"/>
                </a:solidFill>
                <a:latin typeface="黑体" panose="02010609060101010101" pitchFamily="49" charset="-122"/>
                <a:ea typeface="黑体" panose="02010609060101010101" pitchFamily="49" charset="-122"/>
                <a:sym typeface="楷体" panose="02010609060101010101" pitchFamily="49" charset="-122"/>
              </a:rPr>
              <a:t>职业</a:t>
            </a:r>
            <a:r>
              <a:rPr lang="zh-CN" altLang="en-US" b="1" dirty="0" smtClean="0">
                <a:solidFill>
                  <a:srgbClr val="FF0000"/>
                </a:solidFill>
                <a:latin typeface="黑体" panose="02010609060101010101" pitchFamily="49" charset="-122"/>
                <a:ea typeface="黑体" panose="02010609060101010101" pitchFamily="49" charset="-122"/>
                <a:sym typeface="楷体" panose="02010609060101010101" pitchFamily="49" charset="-122"/>
              </a:rPr>
              <a:t>人思考的视角表达</a:t>
            </a:r>
            <a:endParaRPr lang="zh-CN" altLang="en-US" b="1" dirty="0">
              <a:solidFill>
                <a:srgbClr val="FF0000"/>
              </a:solidFill>
              <a:latin typeface="黑体" panose="02010609060101010101" pitchFamily="49" charset="-122"/>
              <a:ea typeface="黑体" panose="02010609060101010101" pitchFamily="49" charset="-122"/>
              <a:sym typeface="楷体" panose="02010609060101010101" pitchFamily="49" charset="-122"/>
            </a:endParaRPr>
          </a:p>
          <a:p>
            <a:pPr>
              <a:lnSpc>
                <a:spcPct val="150000"/>
              </a:lnSpc>
              <a:spcBef>
                <a:spcPct val="0"/>
              </a:spcBef>
            </a:pPr>
            <a:r>
              <a:rPr lang="zh-CN" altLang="en-US" b="1" dirty="0" smtClean="0">
                <a:solidFill>
                  <a:srgbClr val="FF0000"/>
                </a:solidFill>
                <a:latin typeface="黑体" panose="02010609060101010101" pitchFamily="49" charset="-122"/>
                <a:ea typeface="黑体" panose="02010609060101010101" pitchFamily="49" charset="-122"/>
                <a:sym typeface="楷体" panose="02010609060101010101" pitchFamily="49" charset="-122"/>
              </a:rPr>
              <a:t>从法律</a:t>
            </a:r>
            <a:r>
              <a:rPr lang="zh-CN" altLang="en-US" b="1" dirty="0">
                <a:solidFill>
                  <a:srgbClr val="FF0000"/>
                </a:solidFill>
                <a:latin typeface="黑体" panose="02010609060101010101" pitchFamily="49" charset="-122"/>
                <a:ea typeface="黑体" panose="02010609060101010101" pitchFamily="49" charset="-122"/>
                <a:sym typeface="楷体" panose="02010609060101010101" pitchFamily="49" charset="-122"/>
              </a:rPr>
              <a:t>职业</a:t>
            </a:r>
            <a:r>
              <a:rPr lang="zh-CN" altLang="en-US" b="1" dirty="0" smtClean="0">
                <a:solidFill>
                  <a:srgbClr val="FF0000"/>
                </a:solidFill>
                <a:latin typeface="黑体" panose="02010609060101010101" pitchFamily="49" charset="-122"/>
                <a:ea typeface="黑体" panose="02010609060101010101" pitchFamily="49" charset="-122"/>
                <a:sym typeface="楷体" panose="02010609060101010101" pitchFamily="49" charset="-122"/>
              </a:rPr>
              <a:t>人职业语境的话语表达</a:t>
            </a:r>
            <a:endParaRPr lang="zh-CN" altLang="en-US" b="1" dirty="0">
              <a:solidFill>
                <a:srgbClr val="FF0000"/>
              </a:solidFill>
              <a:latin typeface="黑体" panose="02010609060101010101" pitchFamily="49" charset="-122"/>
              <a:ea typeface="黑体" panose="02010609060101010101" pitchFamily="49" charset="-122"/>
              <a:sym typeface="楷体" panose="02010609060101010101" pitchFamily="49" charset="-122"/>
            </a:endParaRPr>
          </a:p>
          <a:p>
            <a:pPr>
              <a:lnSpc>
                <a:spcPct val="150000"/>
              </a:lnSpc>
              <a:spcBef>
                <a:spcPct val="0"/>
              </a:spcBef>
            </a:pPr>
            <a:r>
              <a:rPr lang="zh-CN" altLang="en-US" b="1" dirty="0" smtClean="0">
                <a:solidFill>
                  <a:srgbClr val="FF0000"/>
                </a:solidFill>
                <a:latin typeface="黑体" panose="02010609060101010101" pitchFamily="49" charset="-122"/>
                <a:ea typeface="黑体" panose="02010609060101010101" pitchFamily="49" charset="-122"/>
                <a:sym typeface="楷体" panose="02010609060101010101" pitchFamily="49" charset="-122"/>
              </a:rPr>
              <a:t>从司法职业文化背景的视域表达</a:t>
            </a:r>
            <a:endParaRPr lang="zh-CN" altLang="en-US" b="1" dirty="0">
              <a:solidFill>
                <a:srgbClr val="FF0000"/>
              </a:solidFill>
              <a:latin typeface="黑体" panose="02010609060101010101" pitchFamily="49" charset="-122"/>
              <a:ea typeface="黑体" panose="02010609060101010101" pitchFamily="49" charset="-122"/>
              <a:sym typeface="楷体" panose="02010609060101010101" pitchFamily="49" charset="-122"/>
            </a:endParaRPr>
          </a:p>
          <a:p>
            <a:pPr>
              <a:lnSpc>
                <a:spcPct val="150000"/>
              </a:lnSpc>
              <a:spcBef>
                <a:spcPct val="0"/>
              </a:spcBef>
            </a:pPr>
            <a:r>
              <a:rPr lang="zh-CN" altLang="en-US" b="1" dirty="0" smtClean="0">
                <a:solidFill>
                  <a:srgbClr val="FF0000"/>
                </a:solidFill>
                <a:latin typeface="黑体" panose="02010609060101010101" pitchFamily="49" charset="-122"/>
                <a:ea typeface="黑体" panose="02010609060101010101" pitchFamily="49" charset="-122"/>
                <a:sym typeface="楷体" panose="02010609060101010101" pitchFamily="49" charset="-122"/>
              </a:rPr>
              <a:t>从法律</a:t>
            </a:r>
            <a:r>
              <a:rPr lang="zh-CN" altLang="en-US" b="1" dirty="0">
                <a:solidFill>
                  <a:srgbClr val="FF0000"/>
                </a:solidFill>
                <a:latin typeface="黑体" panose="02010609060101010101" pitchFamily="49" charset="-122"/>
                <a:ea typeface="黑体" panose="02010609060101010101" pitchFamily="49" charset="-122"/>
                <a:sym typeface="楷体" panose="02010609060101010101" pitchFamily="49" charset="-122"/>
              </a:rPr>
              <a:t>职业人</a:t>
            </a:r>
            <a:r>
              <a:rPr lang="zh-CN" altLang="en-US" b="1" dirty="0" smtClean="0">
                <a:solidFill>
                  <a:srgbClr val="FF0000"/>
                </a:solidFill>
                <a:latin typeface="黑体" panose="02010609060101010101" pitchFamily="49" charset="-122"/>
                <a:ea typeface="黑体" panose="02010609060101010101" pitchFamily="49" charset="-122"/>
                <a:sym typeface="楷体" panose="02010609060101010101" pitchFamily="49" charset="-122"/>
              </a:rPr>
              <a:t>写作的结论性视域表达</a:t>
            </a:r>
            <a:endParaRPr lang="zh-CN" altLang="en-US" b="1" dirty="0">
              <a:solidFill>
                <a:srgbClr val="FF0000"/>
              </a:solidFill>
              <a:latin typeface="黑体" panose="02010609060101010101" pitchFamily="49" charset="-122"/>
              <a:ea typeface="黑体" panose="02010609060101010101" pitchFamily="49" charset="-122"/>
              <a:sym typeface="楷体" panose="02010609060101010101" pitchFamily="49" charset="-122"/>
            </a:endParaRPr>
          </a:p>
        </p:txBody>
      </p:sp>
    </p:spTree>
    <p:extLst>
      <p:ext uri="{BB962C8B-B14F-4D97-AF65-F5344CB8AC3E}">
        <p14:creationId xmlns:p14="http://schemas.microsoft.com/office/powerpoint/2010/main" xmlns="" val="17839409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en-US" altLang="zh-CN" b="1" dirty="0" smtClean="0">
                <a:solidFill>
                  <a:srgbClr val="FF0000"/>
                </a:solidFill>
                <a:latin typeface="黑体" panose="02010609060101010101" pitchFamily="49" charset="-122"/>
                <a:ea typeface="黑体" panose="02010609060101010101" pitchFamily="49" charset="-122"/>
              </a:rPr>
              <a:t/>
            </a:r>
            <a:br>
              <a:rPr lang="en-US" altLang="zh-CN" b="1" dirty="0" smtClean="0">
                <a:solidFill>
                  <a:srgbClr val="FF0000"/>
                </a:solidFill>
                <a:latin typeface="黑体" panose="02010609060101010101" pitchFamily="49" charset="-122"/>
                <a:ea typeface="黑体" panose="02010609060101010101" pitchFamily="49" charset="-122"/>
              </a:rPr>
            </a:br>
            <a:r>
              <a:rPr lang="zh-CN" altLang="en-US" sz="3100" b="1" dirty="0" smtClean="0">
                <a:solidFill>
                  <a:srgbClr val="FF0000"/>
                </a:solidFill>
                <a:latin typeface="黑体" panose="02010609060101010101" pitchFamily="49" charset="-122"/>
                <a:ea typeface="黑体" panose="02010609060101010101" pitchFamily="49" charset="-122"/>
              </a:rPr>
              <a:t>十三</a:t>
            </a:r>
            <a:r>
              <a:rPr lang="zh-CN" altLang="zh-CN" sz="3100" b="1" dirty="0">
                <a:solidFill>
                  <a:srgbClr val="FF0000"/>
                </a:solidFill>
                <a:latin typeface="黑体" panose="02010609060101010101" pitchFamily="49" charset="-122"/>
                <a:ea typeface="黑体" panose="02010609060101010101" pitchFamily="49" charset="-122"/>
              </a:rPr>
              <a:t>、修摘要（关键词</a:t>
            </a:r>
            <a:r>
              <a:rPr lang="zh-CN" altLang="zh-CN" sz="3100" b="1" dirty="0" smtClean="0">
                <a:solidFill>
                  <a:srgbClr val="FF0000"/>
                </a:solidFill>
                <a:latin typeface="黑体" panose="02010609060101010101" pitchFamily="49" charset="-122"/>
                <a:ea typeface="黑体" panose="02010609060101010101" pitchFamily="49" charset="-122"/>
              </a:rPr>
              <a:t>）</a:t>
            </a:r>
            <a:r>
              <a:rPr lang="zh-CN" altLang="en-US" sz="3100" b="1" dirty="0" smtClean="0">
                <a:solidFill>
                  <a:srgbClr val="FF0000"/>
                </a:solidFill>
                <a:latin typeface="黑体" panose="02010609060101010101" pitchFamily="49" charset="-122"/>
                <a:ea typeface="黑体" panose="02010609060101010101" pitchFamily="49" charset="-122"/>
              </a:rPr>
              <a:t>：修改论文核心内容的概括性表述</a:t>
            </a:r>
            <a:r>
              <a:rPr lang="zh-CN" altLang="zh-CN" sz="3600" b="1" dirty="0">
                <a:solidFill>
                  <a:srgbClr val="FF0000"/>
                </a:solidFill>
                <a:latin typeface="黑体" panose="02010609060101010101" pitchFamily="49" charset="-122"/>
                <a:ea typeface="黑体" panose="02010609060101010101" pitchFamily="49" charset="-122"/>
              </a:rPr>
              <a:t/>
            </a:r>
            <a:br>
              <a:rPr lang="zh-CN" altLang="zh-CN" sz="3600" b="1" dirty="0">
                <a:solidFill>
                  <a:srgbClr val="FF0000"/>
                </a:solidFill>
                <a:latin typeface="黑体" panose="02010609060101010101" pitchFamily="49" charset="-122"/>
                <a:ea typeface="黑体" panose="02010609060101010101" pitchFamily="49" charset="-122"/>
              </a:rPr>
            </a:br>
            <a:endParaRPr lang="zh-CN" altLang="en-US" sz="3600" dirty="0"/>
          </a:p>
        </p:txBody>
      </p:sp>
      <p:sp>
        <p:nvSpPr>
          <p:cNvPr id="3" name="内容占位符 2"/>
          <p:cNvSpPr>
            <a:spLocks noGrp="1"/>
          </p:cNvSpPr>
          <p:nvPr>
            <p:ph idx="1"/>
          </p:nvPr>
        </p:nvSpPr>
        <p:spPr/>
        <p:txBody>
          <a:bodyPr>
            <a:normAutofit/>
          </a:bodyPr>
          <a:lstStyle/>
          <a:p>
            <a:r>
              <a:rPr lang="zh-CN" altLang="en-US" sz="4400" b="1" dirty="0" smtClean="0">
                <a:solidFill>
                  <a:srgbClr val="FF0000"/>
                </a:solidFill>
                <a:latin typeface="黑体" panose="02010609060101010101" pitchFamily="49" charset="-122"/>
                <a:ea typeface="黑体" panose="02010609060101010101" pitchFamily="49" charset="-122"/>
              </a:rPr>
              <a:t>如何概括性表达论文的核心观点</a:t>
            </a:r>
            <a:endParaRPr lang="en-US" altLang="zh-CN" sz="4400" b="1" dirty="0" smtClean="0">
              <a:solidFill>
                <a:srgbClr val="FF0000"/>
              </a:solidFill>
              <a:latin typeface="黑体" panose="02010609060101010101" pitchFamily="49" charset="-122"/>
              <a:ea typeface="黑体" panose="02010609060101010101" pitchFamily="49" charset="-122"/>
            </a:endParaRPr>
          </a:p>
          <a:p>
            <a:r>
              <a:rPr lang="zh-CN" altLang="en-US" sz="4400" b="1" dirty="0" smtClean="0">
                <a:solidFill>
                  <a:srgbClr val="FF0000"/>
                </a:solidFill>
                <a:latin typeface="黑体" panose="02010609060101010101" pitchFamily="49" charset="-122"/>
                <a:ea typeface="黑体" panose="02010609060101010101" pitchFamily="49" charset="-122"/>
              </a:rPr>
              <a:t>如何体现论文的独特性和创新性</a:t>
            </a:r>
            <a:endParaRPr lang="en-US" altLang="zh-CN" sz="4400" b="1" dirty="0" smtClean="0">
              <a:solidFill>
                <a:srgbClr val="FF0000"/>
              </a:solidFill>
              <a:latin typeface="黑体" panose="02010609060101010101" pitchFamily="49" charset="-122"/>
              <a:ea typeface="黑体" panose="02010609060101010101" pitchFamily="49" charset="-122"/>
            </a:endParaRPr>
          </a:p>
          <a:p>
            <a:r>
              <a:rPr lang="zh-CN" altLang="en-US" sz="4400" b="1" dirty="0" smtClean="0">
                <a:solidFill>
                  <a:srgbClr val="FF0000"/>
                </a:solidFill>
                <a:latin typeface="黑体" panose="02010609060101010101" pitchFamily="49" charset="-122"/>
                <a:ea typeface="黑体" panose="02010609060101010101" pitchFamily="49" charset="-122"/>
              </a:rPr>
              <a:t>如何归纳表达论文命题和论证的中心思想</a:t>
            </a:r>
            <a:endParaRPr lang="en-US" altLang="zh-CN" sz="4400" b="1" dirty="0" smtClean="0">
              <a:solidFill>
                <a:srgbClr val="FF0000"/>
              </a:solidFill>
              <a:latin typeface="黑体" panose="02010609060101010101" pitchFamily="49" charset="-122"/>
              <a:ea typeface="黑体" panose="02010609060101010101" pitchFamily="49" charset="-122"/>
            </a:endParaRPr>
          </a:p>
          <a:p>
            <a:r>
              <a:rPr lang="zh-CN" altLang="en-US" sz="4400" b="1" dirty="0" smtClean="0">
                <a:solidFill>
                  <a:srgbClr val="FF0000"/>
                </a:solidFill>
                <a:latin typeface="黑体" panose="02010609060101010101" pitchFamily="49" charset="-122"/>
                <a:ea typeface="黑体" panose="02010609060101010101" pitchFamily="49" charset="-122"/>
              </a:rPr>
              <a:t>如何提炼关键词</a:t>
            </a:r>
            <a:endParaRPr lang="en-US" altLang="zh-CN" sz="4400" b="1" dirty="0" smtClean="0">
              <a:solidFill>
                <a:srgbClr val="FF0000"/>
              </a:solidFill>
              <a:latin typeface="黑体" panose="02010609060101010101" pitchFamily="49" charset="-122"/>
              <a:ea typeface="黑体" panose="02010609060101010101" pitchFamily="49" charset="-122"/>
            </a:endParaRPr>
          </a:p>
          <a:p>
            <a:r>
              <a:rPr lang="zh-CN" altLang="en-US" sz="4400" b="1" dirty="0" smtClean="0">
                <a:solidFill>
                  <a:srgbClr val="FF0000"/>
                </a:solidFill>
                <a:latin typeface="黑体" panose="02010609060101010101" pitchFamily="49" charset="-122"/>
                <a:ea typeface="黑体" panose="02010609060101010101" pitchFamily="49" charset="-122"/>
              </a:rPr>
              <a:t>词频、立意、创新、命题、专业、问题、学术规范性</a:t>
            </a:r>
            <a:endParaRPr lang="zh-CN" altLang="en-US" sz="4400" b="1" dirty="0">
              <a:solidFill>
                <a:srgbClr val="FF0000"/>
              </a:solidFill>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xmlns="" val="341458273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ctr"/>
            <a:r>
              <a:rPr lang="zh-CN" altLang="en-US" b="1" dirty="0" smtClean="0">
                <a:solidFill>
                  <a:srgbClr val="FF0000"/>
                </a:solidFill>
                <a:latin typeface="华文隶书" panose="02010800040101010101" pitchFamily="2" charset="-122"/>
                <a:ea typeface="华文隶书" panose="02010800040101010101" pitchFamily="2" charset="-122"/>
              </a:rPr>
              <a:t>谢谢聆听学术论文修改十三法汇报！</a:t>
            </a:r>
            <a:endParaRPr lang="zh-CN" altLang="en-US" b="1" dirty="0">
              <a:solidFill>
                <a:srgbClr val="FF0000"/>
              </a:solidFill>
              <a:latin typeface="华文隶书" panose="02010800040101010101" pitchFamily="2" charset="-122"/>
              <a:ea typeface="华文隶书" panose="02010800040101010101" pitchFamily="2" charset="-122"/>
            </a:endParaRPr>
          </a:p>
        </p:txBody>
      </p:sp>
      <p:sp>
        <p:nvSpPr>
          <p:cNvPr id="3" name="文本占位符 2"/>
          <p:cNvSpPr>
            <a:spLocks noGrp="1"/>
          </p:cNvSpPr>
          <p:nvPr>
            <p:ph type="body" idx="1"/>
          </p:nvPr>
        </p:nvSpPr>
        <p:spPr/>
        <p:txBody>
          <a:bodyPr>
            <a:normAutofit fontScale="32500" lnSpcReduction="20000"/>
          </a:bodyPr>
          <a:lstStyle/>
          <a:p>
            <a:endParaRPr lang="en-US" altLang="zh-CN" dirty="0" smtClean="0">
              <a:latin typeface="华文楷体" panose="02010600040101010101" pitchFamily="2" charset="-122"/>
              <a:ea typeface="华文楷体" panose="02010600040101010101" pitchFamily="2" charset="-122"/>
            </a:endParaRPr>
          </a:p>
          <a:p>
            <a:endParaRPr lang="en-US" altLang="zh-CN" dirty="0">
              <a:latin typeface="华文楷体" panose="02010600040101010101" pitchFamily="2" charset="-122"/>
              <a:ea typeface="华文楷体" panose="02010600040101010101" pitchFamily="2" charset="-122"/>
            </a:endParaRPr>
          </a:p>
          <a:p>
            <a:r>
              <a:rPr lang="zh-CN" altLang="en-US" sz="8600" dirty="0" smtClean="0">
                <a:solidFill>
                  <a:srgbClr val="FF0000"/>
                </a:solidFill>
                <a:latin typeface="隶书" panose="02010509060101010101" pitchFamily="49" charset="-122"/>
                <a:ea typeface="隶书" panose="02010509060101010101" pitchFamily="49" charset="-122"/>
              </a:rPr>
              <a:t>学术论文写作修改的</a:t>
            </a:r>
            <a:r>
              <a:rPr lang="zh-CN" altLang="en-US" sz="8600" dirty="0">
                <a:solidFill>
                  <a:srgbClr val="FF0000"/>
                </a:solidFill>
                <a:latin typeface="隶书" panose="02010509060101010101" pitchFamily="49" charset="-122"/>
                <a:ea typeface="隶书" panose="02010509060101010101" pitchFamily="49" charset="-122"/>
              </a:rPr>
              <a:t>三</a:t>
            </a:r>
            <a:r>
              <a:rPr lang="zh-CN" altLang="en-US" sz="8600" dirty="0" smtClean="0">
                <a:solidFill>
                  <a:srgbClr val="FF0000"/>
                </a:solidFill>
                <a:latin typeface="隶书" panose="02010509060101010101" pitchFamily="49" charset="-122"/>
                <a:ea typeface="隶书" panose="02010509060101010101" pitchFamily="49" charset="-122"/>
              </a:rPr>
              <a:t>境界：</a:t>
            </a:r>
            <a:endParaRPr lang="zh-CN" altLang="en-US" sz="8600" dirty="0">
              <a:solidFill>
                <a:srgbClr val="FF0000"/>
              </a:solidFill>
              <a:latin typeface="隶书" panose="02010509060101010101" pitchFamily="49" charset="-122"/>
              <a:ea typeface="隶书" panose="02010509060101010101" pitchFamily="49" charset="-122"/>
            </a:endParaRPr>
          </a:p>
          <a:p>
            <a:endParaRPr lang="zh-CN" altLang="en-US" dirty="0"/>
          </a:p>
        </p:txBody>
      </p:sp>
      <p:sp>
        <p:nvSpPr>
          <p:cNvPr id="4" name="内容占位符 3"/>
          <p:cNvSpPr>
            <a:spLocks noGrp="1"/>
          </p:cNvSpPr>
          <p:nvPr>
            <p:ph sz="half" idx="2"/>
          </p:nvPr>
        </p:nvSpPr>
        <p:spPr/>
        <p:txBody>
          <a:bodyPr/>
          <a:lstStyle/>
          <a:p>
            <a:pPr>
              <a:lnSpc>
                <a:spcPct val="100000"/>
              </a:lnSpc>
              <a:spcBef>
                <a:spcPct val="0"/>
              </a:spcBef>
              <a:buNone/>
            </a:pPr>
            <a:r>
              <a:rPr lang="zh-CN" altLang="en-US" b="1" dirty="0" smtClean="0">
                <a:solidFill>
                  <a:srgbClr val="FF0000"/>
                </a:solidFill>
                <a:latin typeface="华文行楷" panose="02010800040101010101" pitchFamily="2" charset="-122"/>
                <a:ea typeface="华文行楷" panose="02010800040101010101" pitchFamily="2" charset="-122"/>
              </a:rPr>
              <a:t>昨夜</a:t>
            </a:r>
            <a:r>
              <a:rPr lang="zh-CN" altLang="en-US" b="1" dirty="0">
                <a:solidFill>
                  <a:srgbClr val="FF0000"/>
                </a:solidFill>
                <a:latin typeface="华文行楷" panose="02010800040101010101" pitchFamily="2" charset="-122"/>
                <a:ea typeface="华文行楷" panose="02010800040101010101" pitchFamily="2" charset="-122"/>
              </a:rPr>
              <a:t>西风凋碧树，独上高楼，望尽天涯路；</a:t>
            </a:r>
          </a:p>
          <a:p>
            <a:pPr>
              <a:lnSpc>
                <a:spcPct val="100000"/>
              </a:lnSpc>
              <a:spcBef>
                <a:spcPct val="0"/>
              </a:spcBef>
              <a:buNone/>
            </a:pPr>
            <a:r>
              <a:rPr lang="zh-CN" altLang="en-US" b="1" dirty="0">
                <a:solidFill>
                  <a:srgbClr val="FF0000"/>
                </a:solidFill>
                <a:latin typeface="华文行楷" panose="02010800040101010101" pitchFamily="2" charset="-122"/>
                <a:ea typeface="华文行楷" panose="02010800040101010101" pitchFamily="2" charset="-122"/>
              </a:rPr>
              <a:t>衣带渐宽终不悔，为伊消得人憔悴；</a:t>
            </a:r>
          </a:p>
          <a:p>
            <a:pPr>
              <a:lnSpc>
                <a:spcPct val="100000"/>
              </a:lnSpc>
              <a:spcBef>
                <a:spcPct val="0"/>
              </a:spcBef>
              <a:buNone/>
            </a:pPr>
            <a:r>
              <a:rPr lang="zh-CN" altLang="en-US" b="1" dirty="0">
                <a:solidFill>
                  <a:srgbClr val="FF0000"/>
                </a:solidFill>
                <a:latin typeface="华文行楷" panose="02010800040101010101" pitchFamily="2" charset="-122"/>
                <a:ea typeface="华文行楷" panose="02010800040101010101" pitchFamily="2" charset="-122"/>
              </a:rPr>
              <a:t>众里寻他千百度，暮然回首，那人却在灯火阑珊处。</a:t>
            </a:r>
          </a:p>
          <a:p>
            <a:endParaRPr lang="zh-CN" altLang="en-US" dirty="0"/>
          </a:p>
        </p:txBody>
      </p:sp>
      <p:sp>
        <p:nvSpPr>
          <p:cNvPr id="5" name="文本占位符 4"/>
          <p:cNvSpPr>
            <a:spLocks noGrp="1"/>
          </p:cNvSpPr>
          <p:nvPr>
            <p:ph type="body" sz="quarter" idx="3"/>
          </p:nvPr>
        </p:nvSpPr>
        <p:spPr/>
        <p:txBody>
          <a:bodyPr>
            <a:normAutofit fontScale="85000" lnSpcReduction="20000"/>
          </a:bodyPr>
          <a:lstStyle/>
          <a:p>
            <a:pPr>
              <a:lnSpc>
                <a:spcPct val="100000"/>
              </a:lnSpc>
              <a:spcBef>
                <a:spcPct val="0"/>
              </a:spcBef>
            </a:pPr>
            <a:endParaRPr lang="en-US" altLang="zh-CN" dirty="0" smtClean="0">
              <a:latin typeface="华文楷体" panose="02010600040101010101" pitchFamily="2" charset="-122"/>
              <a:ea typeface="华文楷体" panose="02010600040101010101" pitchFamily="2" charset="-122"/>
            </a:endParaRPr>
          </a:p>
          <a:p>
            <a:pPr algn="ctr">
              <a:lnSpc>
                <a:spcPct val="100000"/>
              </a:lnSpc>
              <a:spcBef>
                <a:spcPct val="0"/>
              </a:spcBef>
            </a:pPr>
            <a:r>
              <a:rPr lang="zh-CN" altLang="en-US" sz="4400" dirty="0" smtClean="0">
                <a:solidFill>
                  <a:srgbClr val="FF0000"/>
                </a:solidFill>
                <a:latin typeface="华文楷体" panose="02010600040101010101" pitchFamily="2" charset="-122"/>
                <a:ea typeface="华文楷体" panose="02010600040101010101" pitchFamily="2" charset="-122"/>
              </a:rPr>
              <a:t>信心</a:t>
            </a:r>
            <a:r>
              <a:rPr lang="zh-CN" altLang="en-US" sz="4400" dirty="0">
                <a:solidFill>
                  <a:srgbClr val="FF0000"/>
                </a:solidFill>
                <a:latin typeface="华文楷体" panose="02010600040101010101" pitchFamily="2" charset="-122"/>
                <a:ea typeface="华文楷体" panose="02010600040101010101" pitchFamily="2" charset="-122"/>
              </a:rPr>
              <a:t>、恒心、慧心</a:t>
            </a:r>
          </a:p>
          <a:p>
            <a:endParaRPr lang="zh-CN" altLang="en-US" dirty="0"/>
          </a:p>
        </p:txBody>
      </p:sp>
      <p:sp>
        <p:nvSpPr>
          <p:cNvPr id="6" name="内容占位符 5"/>
          <p:cNvSpPr>
            <a:spLocks noGrp="1"/>
          </p:cNvSpPr>
          <p:nvPr>
            <p:ph sz="quarter" idx="4"/>
          </p:nvPr>
        </p:nvSpPr>
        <p:spPr/>
        <p:txBody>
          <a:bodyPr/>
          <a:lstStyle/>
          <a:p>
            <a:r>
              <a:rPr lang="zh-CN" altLang="en-US" sz="3200" b="1" dirty="0">
                <a:solidFill>
                  <a:srgbClr val="FF0000"/>
                </a:solidFill>
                <a:latin typeface="Wide Latin" panose="020A0A07050505020404" pitchFamily="18" charset="0"/>
                <a:ea typeface="华文楷体" panose="02010600040101010101" pitchFamily="2" charset="-122"/>
              </a:rPr>
              <a:t>功夫在诗外、题外有真题</a:t>
            </a:r>
          </a:p>
          <a:p>
            <a:endParaRPr lang="en-US" altLang="zh-CN" sz="4000" b="1" smtClean="0">
              <a:solidFill>
                <a:srgbClr val="FF0000"/>
              </a:solidFill>
              <a:latin typeface="华文新魏" panose="02010800040101010101" pitchFamily="2" charset="-122"/>
              <a:ea typeface="华文新魏" panose="02010800040101010101" pitchFamily="2" charset="-122"/>
            </a:endParaRPr>
          </a:p>
          <a:p>
            <a:r>
              <a:rPr lang="zh-CN" altLang="en-US" sz="4000" b="1" smtClean="0">
                <a:solidFill>
                  <a:srgbClr val="FF0000"/>
                </a:solidFill>
                <a:latin typeface="华文新魏" panose="02010800040101010101" pitchFamily="2" charset="-122"/>
                <a:ea typeface="华文新魏" panose="02010800040101010101" pitchFamily="2" charset="-122"/>
              </a:rPr>
              <a:t>祝愿</a:t>
            </a:r>
            <a:r>
              <a:rPr lang="zh-CN" altLang="en-US" sz="4000" b="1" dirty="0" smtClean="0">
                <a:solidFill>
                  <a:srgbClr val="FF0000"/>
                </a:solidFill>
                <a:latin typeface="华文新魏" panose="02010800040101010101" pitchFamily="2" charset="-122"/>
                <a:ea typeface="华文新魏" panose="02010800040101010101" pitchFamily="2" charset="-122"/>
              </a:rPr>
              <a:t>大家用学术规范化的研究范式和批判性思维开启论文写作的新篇章！</a:t>
            </a:r>
            <a:endParaRPr lang="zh-CN" altLang="en-US" sz="4000" b="1" dirty="0">
              <a:solidFill>
                <a:srgbClr val="FF0000"/>
              </a:solidFill>
              <a:latin typeface="华文新魏" panose="02010800040101010101" pitchFamily="2" charset="-122"/>
              <a:ea typeface="华文新魏" panose="02010800040101010101" pitchFamily="2" charset="-122"/>
            </a:endParaRPr>
          </a:p>
        </p:txBody>
      </p:sp>
    </p:spTree>
    <p:extLst>
      <p:ext uri="{BB962C8B-B14F-4D97-AF65-F5344CB8AC3E}">
        <p14:creationId xmlns:p14="http://schemas.microsoft.com/office/powerpoint/2010/main" xmlns="" val="41643700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矩形 1"/>
          <p:cNvSpPr/>
          <p:nvPr/>
        </p:nvSpPr>
        <p:spPr>
          <a:xfrm>
            <a:off x="942975" y="1027063"/>
            <a:ext cx="10858500" cy="4524315"/>
          </a:xfrm>
          <a:prstGeom prst="rect">
            <a:avLst/>
          </a:prstGeom>
        </p:spPr>
        <p:txBody>
          <a:bodyPr wrap="square">
            <a:spAutoFit/>
          </a:bodyPr>
          <a:lstStyle/>
          <a:p>
            <a:pPr algn="just">
              <a:spcAft>
                <a:spcPts val="0"/>
              </a:spcAft>
            </a:pPr>
            <a:r>
              <a:rPr lang="zh-CN" altLang="zh-CN" sz="3600" b="1" kern="100" dirty="0">
                <a:solidFill>
                  <a:srgbClr val="FF0000"/>
                </a:solidFill>
                <a:latin typeface="等线" panose="02010600030101010101" pitchFamily="2" charset="-122"/>
                <a:cs typeface="Times New Roman" panose="02020603050405020304" pitchFamily="18" charset="0"/>
              </a:rPr>
              <a:t>修改的具体</a:t>
            </a:r>
            <a:r>
              <a:rPr lang="zh-CN" altLang="zh-CN" sz="3600" b="1" kern="100" dirty="0" smtClean="0">
                <a:solidFill>
                  <a:srgbClr val="FF0000"/>
                </a:solidFill>
                <a:latin typeface="等线" panose="02010600030101010101" pitchFamily="2" charset="-122"/>
                <a:cs typeface="Times New Roman" panose="02020603050405020304" pitchFamily="18" charset="0"/>
              </a:rPr>
              <a:t>方法</a:t>
            </a:r>
            <a:r>
              <a:rPr lang="en-US" altLang="zh-CN" sz="3600" b="1" kern="100" dirty="0" smtClean="0">
                <a:solidFill>
                  <a:srgbClr val="FF0000"/>
                </a:solidFill>
                <a:latin typeface="等线" panose="02010600030101010101" pitchFamily="2" charset="-122"/>
                <a:cs typeface="Times New Roman" panose="02020603050405020304" pitchFamily="18" charset="0"/>
              </a:rPr>
              <a:t>:</a:t>
            </a:r>
            <a:endParaRPr lang="zh-CN" altLang="zh-CN" sz="3600" kern="100" dirty="0">
              <a:solidFill>
                <a:srgbClr val="FF0000"/>
              </a:solidFill>
              <a:latin typeface="等线" panose="02010600030101010101" pitchFamily="2" charset="-122"/>
              <a:cs typeface="Times New Roman" panose="02020603050405020304" pitchFamily="18" charset="0"/>
            </a:endParaRPr>
          </a:p>
          <a:p>
            <a:pPr algn="just">
              <a:spcAft>
                <a:spcPts val="0"/>
              </a:spcAft>
            </a:pPr>
            <a:r>
              <a:rPr lang="zh-CN" altLang="zh-CN" sz="3600" b="1" kern="100" dirty="0">
                <a:solidFill>
                  <a:srgbClr val="FF0000"/>
                </a:solidFill>
                <a:latin typeface="等线" panose="02010600030101010101" pitchFamily="2" charset="-122"/>
                <a:cs typeface="Times New Roman" panose="02020603050405020304" pitchFamily="18" charset="0"/>
              </a:rPr>
              <a:t>一是增、减、删、换、移法；</a:t>
            </a:r>
            <a:endParaRPr lang="zh-CN" altLang="zh-CN" sz="3600" kern="100" dirty="0">
              <a:solidFill>
                <a:srgbClr val="FF0000"/>
              </a:solidFill>
              <a:latin typeface="等线" panose="02010600030101010101" pitchFamily="2" charset="-122"/>
              <a:cs typeface="Times New Roman" panose="02020603050405020304" pitchFamily="18" charset="0"/>
            </a:endParaRPr>
          </a:p>
          <a:p>
            <a:pPr algn="just">
              <a:spcAft>
                <a:spcPts val="0"/>
              </a:spcAft>
            </a:pPr>
            <a:r>
              <a:rPr lang="zh-CN" altLang="zh-CN" sz="3600" b="1" kern="100" dirty="0">
                <a:solidFill>
                  <a:srgbClr val="FF0000"/>
                </a:solidFill>
                <a:latin typeface="等线" panose="02010600030101010101" pitchFamily="2" charset="-122"/>
                <a:cs typeface="Times New Roman" panose="02020603050405020304" pitchFamily="18" charset="0"/>
              </a:rPr>
              <a:t>二是征求意见法，征求同行意见后再修改；</a:t>
            </a:r>
            <a:endParaRPr lang="zh-CN" altLang="zh-CN" sz="3600" kern="100" dirty="0">
              <a:solidFill>
                <a:srgbClr val="FF0000"/>
              </a:solidFill>
              <a:latin typeface="等线" panose="02010600030101010101" pitchFamily="2" charset="-122"/>
              <a:cs typeface="Times New Roman" panose="02020603050405020304" pitchFamily="18" charset="0"/>
            </a:endParaRPr>
          </a:p>
          <a:p>
            <a:pPr algn="just">
              <a:spcAft>
                <a:spcPts val="0"/>
              </a:spcAft>
            </a:pPr>
            <a:r>
              <a:rPr lang="zh-CN" altLang="zh-CN" sz="3600" b="1" kern="100" dirty="0">
                <a:solidFill>
                  <a:srgbClr val="FF0000"/>
                </a:solidFill>
                <a:latin typeface="等线" panose="02010600030101010101" pitchFamily="2" charset="-122"/>
                <a:cs typeface="Times New Roman" panose="02020603050405020304" pitchFamily="18" charset="0"/>
              </a:rPr>
              <a:t>三是热改与冷改相结合法。趁热打铁修改和搁置一段时间再修改；</a:t>
            </a:r>
            <a:endParaRPr lang="zh-CN" altLang="zh-CN" sz="3600" kern="100" dirty="0">
              <a:solidFill>
                <a:srgbClr val="FF0000"/>
              </a:solidFill>
              <a:latin typeface="等线" panose="02010600030101010101" pitchFamily="2" charset="-122"/>
              <a:cs typeface="Times New Roman" panose="02020603050405020304" pitchFamily="18" charset="0"/>
            </a:endParaRPr>
          </a:p>
          <a:p>
            <a:pPr algn="just">
              <a:spcAft>
                <a:spcPts val="0"/>
              </a:spcAft>
            </a:pPr>
            <a:r>
              <a:rPr lang="zh-CN" altLang="zh-CN" sz="3600" b="1" kern="100" dirty="0">
                <a:solidFill>
                  <a:srgbClr val="FF0000"/>
                </a:solidFill>
                <a:latin typeface="等线" panose="02010600030101010101" pitchFamily="2" charset="-122"/>
                <a:cs typeface="Times New Roman" panose="02020603050405020304" pitchFamily="18" charset="0"/>
              </a:rPr>
              <a:t>四是朗读修改法： 朗读——为你读诗的启示；</a:t>
            </a:r>
            <a:endParaRPr lang="zh-CN" altLang="zh-CN" sz="3600" kern="100" dirty="0">
              <a:solidFill>
                <a:srgbClr val="FF0000"/>
              </a:solidFill>
              <a:latin typeface="等线" panose="02010600030101010101" pitchFamily="2" charset="-122"/>
              <a:cs typeface="Times New Roman" panose="02020603050405020304" pitchFamily="18" charset="0"/>
            </a:endParaRPr>
          </a:p>
          <a:p>
            <a:pPr algn="just">
              <a:spcAft>
                <a:spcPts val="0"/>
              </a:spcAft>
            </a:pPr>
            <a:r>
              <a:rPr lang="zh-CN" altLang="zh-CN" sz="3600" b="1" kern="100" dirty="0">
                <a:solidFill>
                  <a:srgbClr val="FF0000"/>
                </a:solidFill>
                <a:latin typeface="等线" panose="02010600030101010101" pitchFamily="2" charset="-122"/>
                <a:cs typeface="Times New Roman" panose="02020603050405020304" pitchFamily="18" charset="0"/>
              </a:rPr>
              <a:t>五是调研修改法： 深入调查研究之后再修改；</a:t>
            </a:r>
            <a:endParaRPr lang="zh-CN" altLang="zh-CN" sz="3600" kern="100" dirty="0">
              <a:solidFill>
                <a:srgbClr val="FF0000"/>
              </a:solidFill>
              <a:latin typeface="等线" panose="02010600030101010101" pitchFamily="2" charset="-122"/>
              <a:cs typeface="Times New Roman" panose="02020603050405020304" pitchFamily="18" charset="0"/>
            </a:endParaRPr>
          </a:p>
          <a:p>
            <a:pPr algn="just">
              <a:spcAft>
                <a:spcPts val="0"/>
              </a:spcAft>
            </a:pPr>
            <a:r>
              <a:rPr lang="zh-CN" altLang="zh-CN" sz="3600" b="1" kern="100" dirty="0">
                <a:solidFill>
                  <a:srgbClr val="FF0000"/>
                </a:solidFill>
                <a:latin typeface="等线" panose="02010600030101010101" pitchFamily="2" charset="-122"/>
                <a:cs typeface="Times New Roman" panose="02020603050405020304" pitchFamily="18" charset="0"/>
              </a:rPr>
              <a:t>六是查阅修改法： 查阅有关资料后再修改</a:t>
            </a:r>
            <a:endParaRPr lang="zh-CN" altLang="zh-CN" sz="3600" kern="100" dirty="0">
              <a:solidFill>
                <a:srgbClr val="FF0000"/>
              </a:solidFill>
              <a:latin typeface="等线"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xmlns="" val="35945497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en-US" altLang="zh-CN" b="1" dirty="0" smtClean="0">
                <a:solidFill>
                  <a:srgbClr val="FF0000"/>
                </a:solidFill>
                <a:latin typeface="黑体" panose="02010609060101010101" pitchFamily="49" charset="-122"/>
                <a:ea typeface="黑体" panose="02010609060101010101" pitchFamily="49" charset="-122"/>
              </a:rPr>
              <a:t/>
            </a:r>
            <a:br>
              <a:rPr lang="en-US" altLang="zh-CN" b="1" dirty="0" smtClean="0">
                <a:solidFill>
                  <a:srgbClr val="FF0000"/>
                </a:solidFill>
                <a:latin typeface="黑体" panose="02010609060101010101" pitchFamily="49" charset="-122"/>
                <a:ea typeface="黑体" panose="02010609060101010101" pitchFamily="49" charset="-122"/>
              </a:rPr>
            </a:br>
            <a:r>
              <a:rPr lang="zh-CN" altLang="en-US" b="1" dirty="0" smtClean="0">
                <a:solidFill>
                  <a:srgbClr val="FF0000"/>
                </a:solidFill>
                <a:latin typeface="黑体" panose="02010609060101010101" pitchFamily="49" charset="-122"/>
                <a:ea typeface="黑体" panose="02010609060101010101" pitchFamily="49" charset="-122"/>
              </a:rPr>
              <a:t>一</a:t>
            </a:r>
            <a:r>
              <a:rPr lang="zh-CN" altLang="zh-CN" b="1" dirty="0">
                <a:solidFill>
                  <a:srgbClr val="FF0000"/>
                </a:solidFill>
                <a:latin typeface="黑体" panose="02010609060101010101" pitchFamily="49" charset="-122"/>
                <a:ea typeface="黑体" panose="02010609060101010101" pitchFamily="49" charset="-122"/>
              </a:rPr>
              <a:t>、修</a:t>
            </a:r>
            <a:r>
              <a:rPr lang="zh-CN" altLang="zh-CN" b="1" dirty="0" smtClean="0">
                <a:solidFill>
                  <a:srgbClr val="FF0000"/>
                </a:solidFill>
                <a:latin typeface="黑体" panose="02010609060101010101" pitchFamily="49" charset="-122"/>
                <a:ea typeface="黑体" panose="02010609060101010101" pitchFamily="49" charset="-122"/>
              </a:rPr>
              <a:t>主题</a:t>
            </a:r>
            <a:r>
              <a:rPr lang="zh-CN" altLang="en-US" b="1" dirty="0" smtClean="0">
                <a:solidFill>
                  <a:srgbClr val="FF0000"/>
                </a:solidFill>
                <a:latin typeface="黑体" panose="02010609060101010101" pitchFamily="49" charset="-122"/>
                <a:ea typeface="黑体" panose="02010609060101010101" pitchFamily="49" charset="-122"/>
              </a:rPr>
              <a:t>：论文写作的方向和目标</a:t>
            </a:r>
            <a:r>
              <a:rPr lang="zh-CN" altLang="zh-CN" b="1" dirty="0">
                <a:solidFill>
                  <a:srgbClr val="FF0000"/>
                </a:solidFill>
                <a:latin typeface="黑体" panose="02010609060101010101" pitchFamily="49" charset="-122"/>
                <a:ea typeface="黑体" panose="02010609060101010101" pitchFamily="49" charset="-122"/>
              </a:rPr>
              <a:t/>
            </a:r>
            <a:br>
              <a:rPr lang="zh-CN" altLang="zh-CN" b="1" dirty="0">
                <a:solidFill>
                  <a:srgbClr val="FF0000"/>
                </a:solidFill>
                <a:latin typeface="黑体" panose="02010609060101010101" pitchFamily="49" charset="-122"/>
                <a:ea typeface="黑体" panose="02010609060101010101" pitchFamily="49" charset="-122"/>
              </a:rPr>
            </a:br>
            <a:endParaRPr lang="zh-CN" altLang="en-US" dirty="0"/>
          </a:p>
        </p:txBody>
      </p:sp>
      <p:sp>
        <p:nvSpPr>
          <p:cNvPr id="3" name="内容占位符 2"/>
          <p:cNvSpPr>
            <a:spLocks noGrp="1"/>
          </p:cNvSpPr>
          <p:nvPr>
            <p:ph idx="1"/>
          </p:nvPr>
        </p:nvSpPr>
        <p:sp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normAutofit/>
          </a:bodyPr>
          <a:lstStyle/>
          <a:p>
            <a:r>
              <a:rPr lang="zh-CN" altLang="en-US" sz="3200" b="1" dirty="0" smtClean="0">
                <a:solidFill>
                  <a:srgbClr val="FF0000"/>
                </a:solidFill>
                <a:latin typeface="宋体" panose="02010600030101010101" pitchFamily="2" charset="-122"/>
              </a:rPr>
              <a:t>第三十一届</a:t>
            </a:r>
            <a:r>
              <a:rPr lang="zh-CN" altLang="en-US" sz="3200" b="1" dirty="0" smtClean="0">
                <a:solidFill>
                  <a:srgbClr val="FF0000"/>
                </a:solidFill>
                <a:latin typeface="宋体" panose="02010600030101010101" pitchFamily="2" charset="-122"/>
              </a:rPr>
              <a:t>学术讨论会主题：</a:t>
            </a:r>
            <a:endParaRPr lang="en-US" altLang="zh-CN" sz="3200" b="1" dirty="0" smtClean="0">
              <a:solidFill>
                <a:srgbClr val="FF0000"/>
              </a:solidFill>
              <a:latin typeface="宋体" panose="02010600030101010101" pitchFamily="2" charset="-122"/>
            </a:endParaRPr>
          </a:p>
          <a:p>
            <a:pPr algn="ctr"/>
            <a:r>
              <a:rPr lang="zh-CN" altLang="en-US" sz="3200" b="1" dirty="0" smtClean="0">
                <a:solidFill>
                  <a:srgbClr val="FF0000"/>
                </a:solidFill>
                <a:latin typeface="宋体" panose="02010600030101010101" pitchFamily="2" charset="-122"/>
              </a:rPr>
              <a:t>司法体制综合配套</a:t>
            </a:r>
            <a:r>
              <a:rPr lang="zh-CN" altLang="en-US" sz="3200" b="1" dirty="0" smtClean="0">
                <a:solidFill>
                  <a:srgbClr val="FF0000"/>
                </a:solidFill>
                <a:latin typeface="宋体" panose="02010600030101010101" pitchFamily="2" charset="-122"/>
              </a:rPr>
              <a:t>改革中的社会风险防控问题</a:t>
            </a:r>
            <a:r>
              <a:rPr lang="zh-CN" altLang="en-US" sz="3200" b="1" dirty="0">
                <a:solidFill>
                  <a:srgbClr val="FF0000"/>
                </a:solidFill>
                <a:latin typeface="宋体" panose="02010600030101010101" pitchFamily="2" charset="-122"/>
              </a:rPr>
              <a:t>研究</a:t>
            </a:r>
          </a:p>
          <a:p>
            <a:pPr marL="0" indent="0">
              <a:buNone/>
            </a:pPr>
            <a:r>
              <a:rPr lang="zh-CN" altLang="en-US" sz="3200" b="1" dirty="0" smtClean="0">
                <a:solidFill>
                  <a:srgbClr val="FF0000"/>
                </a:solidFill>
                <a:latin typeface="宋体" panose="02010600030101010101" pitchFamily="2" charset="-122"/>
              </a:rPr>
              <a:t>   </a:t>
            </a:r>
            <a:endParaRPr lang="en-US" altLang="zh-CN" sz="3200" b="1" dirty="0" smtClean="0">
              <a:solidFill>
                <a:srgbClr val="FF0000"/>
              </a:solidFill>
              <a:latin typeface="宋体" panose="02010600030101010101" pitchFamily="2" charset="-122"/>
            </a:endParaRPr>
          </a:p>
          <a:p>
            <a:pPr marL="0" indent="0">
              <a:buNone/>
            </a:pPr>
            <a:endParaRPr lang="en-US" altLang="zh-CN" sz="3200" b="1" dirty="0" smtClean="0">
              <a:solidFill>
                <a:srgbClr val="FF0000"/>
              </a:solidFill>
              <a:latin typeface="宋体" panose="02010600030101010101" pitchFamily="2" charset="-122"/>
            </a:endParaRPr>
          </a:p>
          <a:p>
            <a:pPr marL="0" indent="0">
              <a:buNone/>
            </a:pPr>
            <a:r>
              <a:rPr lang="en-US" altLang="zh-CN" b="1" dirty="0" smtClean="0">
                <a:solidFill>
                  <a:srgbClr val="FF0000"/>
                </a:solidFill>
                <a:latin typeface="宋体" panose="02010600030101010101" pitchFamily="2" charset="-122"/>
              </a:rPr>
              <a:t>    </a:t>
            </a:r>
            <a:r>
              <a:rPr lang="zh-CN" altLang="en-US" b="1" dirty="0" smtClean="0">
                <a:solidFill>
                  <a:srgbClr val="FF0000"/>
                </a:solidFill>
                <a:latin typeface="宋体" panose="02010600030101010101" pitchFamily="2" charset="-122"/>
              </a:rPr>
              <a:t>如何围绕这个主题来写作论文？</a:t>
            </a:r>
            <a:endParaRPr lang="zh-CN" altLang="en-US" b="1" dirty="0">
              <a:solidFill>
                <a:srgbClr val="FF0000"/>
              </a:solidFill>
              <a:latin typeface="宋体" panose="02010600030101010101" pitchFamily="2" charset="-122"/>
            </a:endParaRPr>
          </a:p>
          <a:p>
            <a:endParaRPr lang="zh-CN" altLang="en-US" dirty="0"/>
          </a:p>
        </p:txBody>
      </p:sp>
    </p:spTree>
    <p:extLst>
      <p:ext uri="{BB962C8B-B14F-4D97-AF65-F5344CB8AC3E}">
        <p14:creationId xmlns:p14="http://schemas.microsoft.com/office/powerpoint/2010/main" xmlns="" val="22660626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solidFill>
                  <a:srgbClr val="FF0000"/>
                </a:solidFill>
                <a:latin typeface="黑体" panose="02010609060101010101" pitchFamily="49" charset="-122"/>
                <a:ea typeface="黑体" panose="02010609060101010101" pitchFamily="49" charset="-122"/>
              </a:rPr>
              <a:t>一</a:t>
            </a:r>
            <a:r>
              <a:rPr lang="zh-CN" altLang="zh-CN" b="1" dirty="0">
                <a:solidFill>
                  <a:srgbClr val="FF0000"/>
                </a:solidFill>
                <a:latin typeface="黑体" panose="02010609060101010101" pitchFamily="49" charset="-122"/>
                <a:ea typeface="黑体" panose="02010609060101010101" pitchFamily="49" charset="-122"/>
              </a:rPr>
              <a:t>、修主题</a:t>
            </a:r>
            <a:r>
              <a:rPr lang="zh-CN" altLang="en-US" b="1" dirty="0">
                <a:solidFill>
                  <a:srgbClr val="FF0000"/>
                </a:solidFill>
                <a:latin typeface="黑体" panose="02010609060101010101" pitchFamily="49" charset="-122"/>
                <a:ea typeface="黑体" panose="02010609060101010101" pitchFamily="49" charset="-122"/>
              </a:rPr>
              <a:t>：论文写作的方向和目标</a:t>
            </a:r>
            <a:endParaRPr lang="zh-CN" altLang="en-US" dirty="0"/>
          </a:p>
        </p:txBody>
      </p:sp>
      <p:sp>
        <p:nvSpPr>
          <p:cNvPr id="3" name="内容占位符 2"/>
          <p:cNvSpPr>
            <a:spLocks noGrp="1"/>
          </p:cNvSpPr>
          <p:nvPr>
            <p:ph idx="1"/>
          </p:nvPr>
        </p:nvSpPr>
        <p:spPr/>
        <p:txBody>
          <a:bodyPr/>
          <a:lstStyle/>
          <a:p>
            <a:pPr marL="0">
              <a:lnSpc>
                <a:spcPct val="100000"/>
              </a:lnSpc>
              <a:buNone/>
              <a:defRPr/>
            </a:pPr>
            <a:r>
              <a:rPr lang="en-US" altLang="zh-CN" sz="3200" b="1" noProof="1" smtClean="0">
                <a:solidFill>
                  <a:srgbClr val="FF0000"/>
                </a:solidFill>
                <a:latin typeface="楷体" panose="02010609060101010101" pitchFamily="49" charset="-122"/>
                <a:ea typeface="楷体" panose="02010609060101010101" pitchFamily="49" charset="-122"/>
                <a:sym typeface="微软雅黑" panose="020B0503020204020204" pitchFamily="34" charset="-122"/>
              </a:rPr>
              <a:t>1</a:t>
            </a:r>
            <a:r>
              <a:rPr lang="zh-CN" altLang="en-US" sz="3200" b="1" noProof="1" smtClean="0">
                <a:solidFill>
                  <a:srgbClr val="FF0000"/>
                </a:solidFill>
                <a:latin typeface="楷体" panose="02010609060101010101" pitchFamily="49" charset="-122"/>
                <a:ea typeface="楷体" panose="02010609060101010101" pitchFamily="49" charset="-122"/>
                <a:sym typeface="微软雅黑" panose="020B0503020204020204" pitchFamily="34" charset="-122"/>
              </a:rPr>
              <a:t>、</a:t>
            </a:r>
            <a:r>
              <a:rPr lang="zh-CN" altLang="en-US" sz="3200" b="1" noProof="1">
                <a:solidFill>
                  <a:srgbClr val="FF0000"/>
                </a:solidFill>
                <a:latin typeface="楷体" panose="02010609060101010101" pitchFamily="49" charset="-122"/>
                <a:ea typeface="楷体" panose="02010609060101010101" pitchFamily="49" charset="-122"/>
                <a:sym typeface="微软雅黑" panose="020B0503020204020204" pitchFamily="34" charset="-122"/>
              </a:rPr>
              <a:t>问题</a:t>
            </a:r>
            <a:r>
              <a:rPr lang="zh-CN" altLang="en-US" sz="3200" b="1" noProof="1" smtClean="0">
                <a:solidFill>
                  <a:srgbClr val="FF0000"/>
                </a:solidFill>
                <a:latin typeface="楷体" panose="02010609060101010101" pitchFamily="49" charset="-122"/>
                <a:ea typeface="楷体" panose="02010609060101010101" pitchFamily="49" charset="-122"/>
                <a:sym typeface="微软雅黑" panose="020B0503020204020204" pitchFamily="34" charset="-122"/>
              </a:rPr>
              <a:t>意识</a:t>
            </a:r>
            <a:r>
              <a:rPr lang="zh-CN" altLang="en-US" sz="3200" b="1" noProof="1">
                <a:solidFill>
                  <a:srgbClr val="FF0000"/>
                </a:solidFill>
                <a:latin typeface="楷体" panose="02010609060101010101" pitchFamily="49" charset="-122"/>
                <a:ea typeface="楷体" panose="02010609060101010101" pitchFamily="49" charset="-122"/>
                <a:sym typeface="微软雅黑" panose="020B0503020204020204" pitchFamily="34" charset="-122"/>
              </a:rPr>
              <a:t>：</a:t>
            </a:r>
            <a:r>
              <a:rPr lang="zh-CN" altLang="en-US" sz="3200" b="1" noProof="1" smtClean="0">
                <a:solidFill>
                  <a:srgbClr val="FF0000"/>
                </a:solidFill>
                <a:latin typeface="楷体" panose="02010609060101010101" pitchFamily="49" charset="-122"/>
                <a:ea typeface="楷体" panose="02010609060101010101" pitchFamily="49" charset="-122"/>
                <a:sym typeface="微软雅黑" panose="020B0503020204020204" pitchFamily="34" charset="-122"/>
              </a:rPr>
              <a:t>结合主题修改论文中的</a:t>
            </a:r>
            <a:endParaRPr lang="en-US" altLang="zh-CN" sz="3200" b="1" noProof="1" smtClean="0">
              <a:solidFill>
                <a:srgbClr val="FF0000"/>
              </a:solidFill>
              <a:latin typeface="楷体" panose="02010609060101010101" pitchFamily="49" charset="-122"/>
              <a:ea typeface="楷体" panose="02010609060101010101" pitchFamily="49" charset="-122"/>
              <a:sym typeface="微软雅黑" panose="020B0503020204020204" pitchFamily="34" charset="-122"/>
            </a:endParaRPr>
          </a:p>
          <a:p>
            <a:pPr marL="0">
              <a:lnSpc>
                <a:spcPct val="100000"/>
              </a:lnSpc>
              <a:buNone/>
              <a:defRPr/>
            </a:pPr>
            <a:r>
              <a:rPr lang="zh-CN" altLang="en-US" b="1" noProof="1" smtClean="0">
                <a:solidFill>
                  <a:srgbClr val="000000"/>
                </a:solidFill>
                <a:latin typeface="楷体" panose="02010609060101010101" pitchFamily="49" charset="-122"/>
                <a:ea typeface="楷体" panose="02010609060101010101" pitchFamily="49" charset="-122"/>
                <a:sym typeface="微软雅黑" panose="020B0503020204020204" pitchFamily="34" charset="-122"/>
              </a:rPr>
              <a:t>司法</a:t>
            </a:r>
            <a:r>
              <a:rPr lang="zh-CN" altLang="en-US" b="1" noProof="1">
                <a:solidFill>
                  <a:srgbClr val="000000"/>
                </a:solidFill>
                <a:latin typeface="楷体" panose="02010609060101010101" pitchFamily="49" charset="-122"/>
                <a:ea typeface="楷体" panose="02010609060101010101" pitchFamily="49" charset="-122"/>
                <a:sym typeface="微软雅黑" panose="020B0503020204020204" pitchFamily="34" charset="-122"/>
              </a:rPr>
              <a:t>工作弥久恒新的主旋律</a:t>
            </a:r>
          </a:p>
          <a:p>
            <a:pPr marL="0">
              <a:lnSpc>
                <a:spcPct val="100000"/>
              </a:lnSpc>
              <a:buNone/>
              <a:defRPr/>
            </a:pPr>
            <a:r>
              <a:rPr lang="zh-CN" altLang="en-US" b="1" noProof="1">
                <a:solidFill>
                  <a:srgbClr val="000000"/>
                </a:solidFill>
                <a:latin typeface="楷体" panose="02010609060101010101" pitchFamily="49" charset="-122"/>
                <a:ea typeface="楷体" panose="02010609060101010101" pitchFamily="49" charset="-122"/>
                <a:sym typeface="微软雅黑" panose="020B0503020204020204" pitchFamily="34" charset="-122"/>
              </a:rPr>
              <a:t>审判</a:t>
            </a:r>
            <a:r>
              <a:rPr lang="zh-CN" altLang="en-US" b="1" noProof="1" smtClean="0">
                <a:solidFill>
                  <a:srgbClr val="000000"/>
                </a:solidFill>
                <a:latin typeface="楷体" panose="02010609060101010101" pitchFamily="49" charset="-122"/>
                <a:ea typeface="楷体" panose="02010609060101010101" pitchFamily="49" charset="-122"/>
                <a:sym typeface="微软雅黑" panose="020B0503020204020204" pitchFamily="34" charset="-122"/>
              </a:rPr>
              <a:t>工作、司法改革、队伍建设</a:t>
            </a:r>
            <a:endParaRPr lang="en-US" altLang="zh-CN" b="1" noProof="1" smtClean="0">
              <a:solidFill>
                <a:srgbClr val="000000"/>
              </a:solidFill>
              <a:latin typeface="楷体" panose="02010609060101010101" pitchFamily="49" charset="-122"/>
              <a:ea typeface="楷体" panose="02010609060101010101" pitchFamily="49" charset="-122"/>
              <a:sym typeface="微软雅黑" panose="020B0503020204020204" pitchFamily="34" charset="-122"/>
            </a:endParaRPr>
          </a:p>
          <a:p>
            <a:r>
              <a:rPr lang="en-US" altLang="zh-CN" sz="3200" b="1" dirty="0" smtClean="0">
                <a:solidFill>
                  <a:srgbClr val="FF0000"/>
                </a:solidFill>
                <a:latin typeface="楷体" panose="02010609060101010101" pitchFamily="49" charset="-122"/>
                <a:ea typeface="楷体" panose="02010609060101010101" pitchFamily="49" charset="-122"/>
                <a:sym typeface="微软雅黑" panose="020B0503020204020204" pitchFamily="34" charset="-122"/>
              </a:rPr>
              <a:t>2</a:t>
            </a:r>
            <a:r>
              <a:rPr lang="zh-CN" altLang="en-US" sz="3200" b="1" dirty="0" smtClean="0">
                <a:solidFill>
                  <a:srgbClr val="FF0000"/>
                </a:solidFill>
                <a:latin typeface="楷体" panose="02010609060101010101" pitchFamily="49" charset="-122"/>
                <a:ea typeface="楷体" panose="02010609060101010101" pitchFamily="49" charset="-122"/>
                <a:sym typeface="微软雅黑" panose="020B0503020204020204" pitchFamily="34" charset="-122"/>
              </a:rPr>
              <a:t>、样本</a:t>
            </a:r>
            <a:r>
              <a:rPr lang="zh-CN" altLang="en-US" sz="3200" b="1" dirty="0">
                <a:solidFill>
                  <a:srgbClr val="FF0000"/>
                </a:solidFill>
                <a:latin typeface="楷体" panose="02010609060101010101" pitchFamily="49" charset="-122"/>
                <a:ea typeface="楷体" panose="02010609060101010101" pitchFamily="49" charset="-122"/>
                <a:sym typeface="微软雅黑" panose="020B0503020204020204" pitchFamily="34" charset="-122"/>
              </a:rPr>
              <a:t>分析：陈旧的论题如何加上新意的改革实践</a:t>
            </a:r>
            <a:r>
              <a:rPr lang="zh-CN" altLang="en-US" sz="3200" b="1" dirty="0" smtClean="0">
                <a:solidFill>
                  <a:srgbClr val="FF0000"/>
                </a:solidFill>
                <a:latin typeface="楷体" panose="02010609060101010101" pitchFamily="49" charset="-122"/>
                <a:ea typeface="楷体" panose="02010609060101010101" pitchFamily="49" charset="-122"/>
                <a:sym typeface="微软雅黑" panose="020B0503020204020204" pitchFamily="34" charset="-122"/>
              </a:rPr>
              <a:t>经验</a:t>
            </a:r>
            <a:endParaRPr lang="zh-CN" altLang="en-US" sz="3200" b="1" dirty="0">
              <a:solidFill>
                <a:srgbClr val="000000"/>
              </a:solidFill>
              <a:latin typeface="楷体" panose="02010609060101010101" pitchFamily="49" charset="-122"/>
              <a:ea typeface="楷体" panose="02010609060101010101" pitchFamily="49" charset="-122"/>
              <a:sym typeface="微软雅黑" panose="020B0503020204020204" pitchFamily="34" charset="-122"/>
            </a:endParaRPr>
          </a:p>
          <a:p>
            <a:r>
              <a:rPr lang="zh-CN" altLang="en-US" sz="3200" b="1" dirty="0">
                <a:solidFill>
                  <a:srgbClr val="000000"/>
                </a:solidFill>
                <a:latin typeface="楷体" panose="02010609060101010101" pitchFamily="49" charset="-122"/>
                <a:ea typeface="楷体" panose="02010609060101010101" pitchFamily="49" charset="-122"/>
                <a:sym typeface="微软雅黑" panose="020B0503020204020204" pitchFamily="34" charset="-122"/>
              </a:rPr>
              <a:t>旧瓶如何装新酒</a:t>
            </a:r>
          </a:p>
          <a:p>
            <a:r>
              <a:rPr lang="zh-CN" altLang="en-US" sz="3200" b="1" dirty="0">
                <a:solidFill>
                  <a:srgbClr val="000000"/>
                </a:solidFill>
                <a:latin typeface="楷体" panose="02010609060101010101" pitchFamily="49" charset="-122"/>
                <a:ea typeface="楷体" panose="02010609060101010101" pitchFamily="49" charset="-122"/>
                <a:sym typeface="微软雅黑" panose="020B0503020204020204" pitchFamily="34" charset="-122"/>
              </a:rPr>
              <a:t>老调如何弹新</a:t>
            </a:r>
            <a:r>
              <a:rPr lang="zh-CN" altLang="en-US" sz="3200" b="1" dirty="0" smtClean="0">
                <a:solidFill>
                  <a:srgbClr val="000000"/>
                </a:solidFill>
                <a:latin typeface="楷体" panose="02010609060101010101" pitchFamily="49" charset="-122"/>
                <a:ea typeface="楷体" panose="02010609060101010101" pitchFamily="49" charset="-122"/>
                <a:sym typeface="微软雅黑" panose="020B0503020204020204" pitchFamily="34" charset="-122"/>
              </a:rPr>
              <a:t>曲</a:t>
            </a:r>
            <a:endParaRPr lang="en-US" altLang="zh-CN" sz="3200" b="1" dirty="0" smtClean="0">
              <a:solidFill>
                <a:srgbClr val="000000"/>
              </a:solidFill>
              <a:latin typeface="楷体" panose="02010609060101010101" pitchFamily="49" charset="-122"/>
              <a:ea typeface="楷体" panose="02010609060101010101" pitchFamily="49" charset="-122"/>
              <a:sym typeface="微软雅黑" panose="020B0503020204020204" pitchFamily="34" charset="-122"/>
            </a:endParaRPr>
          </a:p>
          <a:p>
            <a:r>
              <a:rPr lang="zh-CN" altLang="en-US" sz="3200" b="1" dirty="0" smtClean="0">
                <a:solidFill>
                  <a:srgbClr val="FF0000"/>
                </a:solidFill>
                <a:latin typeface="黑体" panose="02010609060101010101" pitchFamily="49" charset="-122"/>
                <a:ea typeface="黑体" panose="02010609060101010101" pitchFamily="49" charset="-122"/>
                <a:sym typeface="微软雅黑" panose="020B0503020204020204" pitchFamily="34" charset="-122"/>
              </a:rPr>
              <a:t>主题</a:t>
            </a:r>
            <a:r>
              <a:rPr lang="en-US" altLang="zh-CN" sz="3200" b="1" dirty="0" smtClean="0">
                <a:solidFill>
                  <a:srgbClr val="FF0000"/>
                </a:solidFill>
                <a:latin typeface="黑体" panose="02010609060101010101" pitchFamily="49" charset="-122"/>
                <a:ea typeface="黑体" panose="02010609060101010101" pitchFamily="49" charset="-122"/>
                <a:sym typeface="微软雅黑" panose="020B0503020204020204" pitchFamily="34" charset="-122"/>
              </a:rPr>
              <a:t>——</a:t>
            </a:r>
            <a:r>
              <a:rPr lang="zh-CN" altLang="en-US" sz="3200" b="1" dirty="0" smtClean="0">
                <a:solidFill>
                  <a:srgbClr val="FF0000"/>
                </a:solidFill>
                <a:latin typeface="黑体" panose="02010609060101010101" pitchFamily="49" charset="-122"/>
                <a:ea typeface="黑体" panose="02010609060101010101" pitchFamily="49" charset="-122"/>
                <a:sym typeface="微软雅黑" panose="020B0503020204020204" pitchFamily="34" charset="-122"/>
              </a:rPr>
              <a:t>主旋律如何与时代契合</a:t>
            </a:r>
            <a:endParaRPr lang="zh-CN" altLang="en-US" sz="3200" b="1" dirty="0">
              <a:solidFill>
                <a:srgbClr val="FF0000"/>
              </a:solidFill>
              <a:latin typeface="黑体" panose="02010609060101010101" pitchFamily="49" charset="-122"/>
              <a:ea typeface="黑体" panose="02010609060101010101" pitchFamily="49" charset="-122"/>
              <a:sym typeface="微软雅黑" panose="020B0503020204020204" pitchFamily="34" charset="-122"/>
            </a:endParaRPr>
          </a:p>
          <a:p>
            <a:pPr marL="0">
              <a:lnSpc>
                <a:spcPct val="100000"/>
              </a:lnSpc>
              <a:buNone/>
              <a:defRPr/>
            </a:pPr>
            <a:endParaRPr lang="zh-CN" altLang="en-US" sz="2000" noProof="1">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extLst>
      <p:ext uri="{BB962C8B-B14F-4D97-AF65-F5344CB8AC3E}">
        <p14:creationId xmlns:p14="http://schemas.microsoft.com/office/powerpoint/2010/main" xmlns="" val="3845946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a:solidFill>
                  <a:srgbClr val="FF0000"/>
                </a:solidFill>
                <a:latin typeface="黑体" panose="02010609060101010101" pitchFamily="49" charset="-122"/>
                <a:ea typeface="黑体" panose="02010609060101010101" pitchFamily="49" charset="-122"/>
              </a:rPr>
              <a:t>一</a:t>
            </a:r>
            <a:r>
              <a:rPr lang="zh-CN" altLang="zh-CN" b="1" dirty="0">
                <a:solidFill>
                  <a:srgbClr val="FF0000"/>
                </a:solidFill>
                <a:latin typeface="黑体" panose="02010609060101010101" pitchFamily="49" charset="-122"/>
                <a:ea typeface="黑体" panose="02010609060101010101" pitchFamily="49" charset="-122"/>
              </a:rPr>
              <a:t>、修主题</a:t>
            </a:r>
            <a:r>
              <a:rPr lang="zh-CN" altLang="en-US" b="1" dirty="0">
                <a:solidFill>
                  <a:srgbClr val="FF0000"/>
                </a:solidFill>
                <a:latin typeface="黑体" panose="02010609060101010101" pitchFamily="49" charset="-122"/>
                <a:ea typeface="黑体" panose="02010609060101010101" pitchFamily="49" charset="-122"/>
              </a:rPr>
              <a:t>：论文写作的方向和目标</a:t>
            </a:r>
            <a:endParaRPr lang="zh-CN" altLang="en-US" dirty="0"/>
          </a:p>
        </p:txBody>
      </p:sp>
      <p:sp>
        <p:nvSpPr>
          <p:cNvPr id="3" name="内容占位符 2"/>
          <p:cNvSpPr>
            <a:spLocks noGrp="1"/>
          </p:cNvSpPr>
          <p:nvPr>
            <p:ph idx="1"/>
          </p:nvPr>
        </p:nvSpPr>
        <p:spPr/>
        <p:txBody>
          <a:bodyPr>
            <a:normAutofit/>
          </a:bodyPr>
          <a:lstStyle/>
          <a:p>
            <a:pPr>
              <a:buNone/>
            </a:pPr>
            <a:endParaRPr lang="zh-CN" altLang="en-US" i="1" dirty="0">
              <a:solidFill>
                <a:srgbClr val="FF0000"/>
              </a:solidFill>
              <a:effectLst>
                <a:outerShdw blurRad="38100" dist="38100" dir="2700000" algn="tl">
                  <a:srgbClr val="000000">
                    <a:alpha val="43137"/>
                  </a:srgbClr>
                </a:outerShdw>
              </a:effectLst>
              <a:latin typeface="宋体" panose="02010600030101010101" pitchFamily="2" charset="-122"/>
            </a:endParaRPr>
          </a:p>
        </p:txBody>
      </p:sp>
    </p:spTree>
    <p:extLst>
      <p:ext uri="{BB962C8B-B14F-4D97-AF65-F5344CB8AC3E}">
        <p14:creationId xmlns:p14="http://schemas.microsoft.com/office/powerpoint/2010/main" xmlns="" val="1996448996"/>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289</TotalTime>
  <Words>5439</Words>
  <Application>Microsoft Office PowerPoint</Application>
  <PresentationFormat>自定义</PresentationFormat>
  <Paragraphs>336</Paragraphs>
  <Slides>58</Slides>
  <Notes>0</Notes>
  <HiddenSlides>0</HiddenSlides>
  <MMClips>0</MMClips>
  <ScaleCrop>false</ScaleCrop>
  <HeadingPairs>
    <vt:vector size="4" baseType="variant">
      <vt:variant>
        <vt:lpstr>主题</vt:lpstr>
      </vt:variant>
      <vt:variant>
        <vt:i4>1</vt:i4>
      </vt:variant>
      <vt:variant>
        <vt:lpstr>幻灯片标题</vt:lpstr>
      </vt:variant>
      <vt:variant>
        <vt:i4>58</vt:i4>
      </vt:variant>
    </vt:vector>
  </HeadingPairs>
  <TitlesOfParts>
    <vt:vector size="59" baseType="lpstr">
      <vt:lpstr>Office 主题​​</vt:lpstr>
      <vt:lpstr>幻灯片 1</vt:lpstr>
      <vt:lpstr>学术论文修改十三法授课提纲</vt:lpstr>
      <vt:lpstr> 好的文章都是改出来的！ 修改的重要意义: </vt:lpstr>
      <vt:lpstr>好的文章是改出来的！</vt:lpstr>
      <vt:lpstr> 修改包括两个内容: </vt:lpstr>
      <vt:lpstr>幻灯片 6</vt:lpstr>
      <vt:lpstr> 一、修主题：论文写作的方向和目标 </vt:lpstr>
      <vt:lpstr>一、修主题：论文写作的方向和目标</vt:lpstr>
      <vt:lpstr>一、修主题：论文写作的方向和目标</vt:lpstr>
      <vt:lpstr>一、修主题：论文写作的方向和目标</vt:lpstr>
      <vt:lpstr>一、修主题：论文写作的方向和目标</vt:lpstr>
      <vt:lpstr> 二、修标题：修改标题显现的主题思想和方向 </vt:lpstr>
      <vt:lpstr>二、修标题：修改标题显现的主题思想和方向</vt:lpstr>
      <vt:lpstr>二、修标题：修改标题显现的主题思想和方向</vt:lpstr>
      <vt:lpstr>二、修标题：修改标题显现的主题思想和方向</vt:lpstr>
      <vt:lpstr>二、修标题：修改标题显现的主题思想和方向</vt:lpstr>
      <vt:lpstr> 三、修思想：修改论文论证观点的思想性 </vt:lpstr>
      <vt:lpstr> 三、修思想：修改论文论证观点的思想性 </vt:lpstr>
      <vt:lpstr> 三、修思想：修改论文论证观点的思想性 </vt:lpstr>
      <vt:lpstr> 三、修思想：修改论文论证观点的思想性 </vt:lpstr>
      <vt:lpstr> 三、修思想：修改论文论证观点的思想性 </vt:lpstr>
      <vt:lpstr>三、修思想：修改论文论证观点的思想性</vt:lpstr>
      <vt:lpstr> 四、修命题：结合论文立意修改一句话命题 </vt:lpstr>
      <vt:lpstr>四、修命题：结合论文立意修改一句话命题</vt:lpstr>
      <vt:lpstr>四、修命题：结合论文立意修改一句话命题</vt:lpstr>
      <vt:lpstr>四、修命题：结合论文立意修改一句话命题</vt:lpstr>
      <vt:lpstr>四、修命题：结合论文立意修改一句话命题</vt:lpstr>
      <vt:lpstr>四、修命题：结合论文立意修改一句话命题</vt:lpstr>
      <vt:lpstr>四、修命题：结合论文立意修改一句话命题</vt:lpstr>
      <vt:lpstr>四、修命题：结合论文立意修改一句话命题</vt:lpstr>
      <vt:lpstr>四、修命题：结合论文立意修改一句话命题</vt:lpstr>
      <vt:lpstr> 五、修逻辑：修改论文论证逻辑理路和自洽性 </vt:lpstr>
      <vt:lpstr>五、修逻辑：修改论文论证逻辑理路和自洽性</vt:lpstr>
      <vt:lpstr>五、修逻辑：修改论文论证逻辑理路和自洽性</vt:lpstr>
      <vt:lpstr>五、修逻辑：修改论文论证逻辑理路和自洽性</vt:lpstr>
      <vt:lpstr>五、修逻辑：修改论文论证逻辑理路和自洽性</vt:lpstr>
      <vt:lpstr>五、修逻辑：修改论文论证逻辑理路和自洽性</vt:lpstr>
      <vt:lpstr> 六、修结构：修整论文的论证架构和体例编排 </vt:lpstr>
      <vt:lpstr> 六、修结构：修整论文的论证架构和体例编排 </vt:lpstr>
      <vt:lpstr> 六、修结构：修整论文的论证架构和体例编排 </vt:lpstr>
      <vt:lpstr> 六、修结构：修整论文的论证架构和体例编排 </vt:lpstr>
      <vt:lpstr> 七、修内容：修改论文对法学学术理论问题具有科学的论证内容 </vt:lpstr>
      <vt:lpstr> 七、修内容：修改论文对法学学术理论问题具有科学的论证内容 </vt:lpstr>
      <vt:lpstr> 七、修内容：修改论文对法学学术理论问题具有科学的论证内容 </vt:lpstr>
      <vt:lpstr> 七、修内容：修改论文对法学学术理论问题具有科学的论证内容 </vt:lpstr>
      <vt:lpstr> 七、修内容：修改论文对法学学术理论问题具有科学的论证内容 </vt:lpstr>
      <vt:lpstr> 七、修内容：修改论文对法学学术理论问题具有科学的论证内容 </vt:lpstr>
      <vt:lpstr> 八、修图表：可视化现代表达方式的学术化 </vt:lpstr>
      <vt:lpstr> 九、修文风：论文修辞和表达的文采与底蕴 </vt:lpstr>
      <vt:lpstr> 九、修文风：论文修辞和表达的文采与底蕴 </vt:lpstr>
      <vt:lpstr> 十、修注释：修改论文引证的学术底蕴与基础 </vt:lpstr>
      <vt:lpstr>十、修注释：修改论文引证的学术底蕴与基础 </vt:lpstr>
      <vt:lpstr> 十、修注释：修改论文引证的学术底蕴与基础 </vt:lpstr>
      <vt:lpstr> 十、修注释：修改论文引证的学术底蕴与基础 </vt:lpstr>
      <vt:lpstr> 十一、修引言：修改开场白的学术问题意识 </vt:lpstr>
      <vt:lpstr> 十二、修结语：学术研究范式的归纳与总结 </vt:lpstr>
      <vt:lpstr> 十三、修摘要（关键词）：修改论文核心内容的概括性表述 </vt:lpstr>
      <vt:lpstr>谢谢聆听学术论文修改十三法汇报！</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YK</dc:creator>
  <cp:lastModifiedBy>Windows 用户</cp:lastModifiedBy>
  <cp:revision>24</cp:revision>
  <dcterms:created xsi:type="dcterms:W3CDTF">2018-07-10T12:22:48Z</dcterms:created>
  <dcterms:modified xsi:type="dcterms:W3CDTF">2019-06-28T15:58:23Z</dcterms:modified>
</cp:coreProperties>
</file>