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4" r:id="rId2"/>
    <p:sldId id="258" r:id="rId3"/>
    <p:sldId id="295" r:id="rId4"/>
    <p:sldId id="296" r:id="rId5"/>
    <p:sldId id="259" r:id="rId6"/>
    <p:sldId id="298" r:id="rId7"/>
    <p:sldId id="265" r:id="rId8"/>
    <p:sldId id="301" r:id="rId9"/>
    <p:sldId id="272" r:id="rId10"/>
    <p:sldId id="304" r:id="rId11"/>
    <p:sldId id="302" r:id="rId12"/>
    <p:sldId id="278" r:id="rId13"/>
    <p:sldId id="307" r:id="rId14"/>
    <p:sldId id="281" r:id="rId15"/>
    <p:sldId id="312" r:id="rId16"/>
    <p:sldId id="315" r:id="rId17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316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633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7950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264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6582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5898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5213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4532" algn="l" defTabSz="121863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4BA0"/>
    <a:srgbClr val="2B6EA5"/>
    <a:srgbClr val="0A4A92"/>
    <a:srgbClr val="002086"/>
    <a:srgbClr val="072C95"/>
    <a:srgbClr val="226FC2"/>
    <a:srgbClr val="29ABED"/>
    <a:srgbClr val="0082D0"/>
    <a:srgbClr val="0177CF"/>
    <a:srgbClr val="5DAD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2" autoAdjust="0"/>
    <p:restoredTop sz="92380" autoAdjust="0"/>
  </p:normalViewPr>
  <p:slideViewPr>
    <p:cSldViewPr>
      <p:cViewPr varScale="1">
        <p:scale>
          <a:sx n="62" d="100"/>
          <a:sy n="62" d="100"/>
        </p:scale>
        <p:origin x="812" y="48"/>
      </p:cViewPr>
      <p:guideLst>
        <p:guide orient="horz" pos="2161"/>
        <p:guide pos="3841"/>
      </p:guideLst>
    </p:cSldViewPr>
  </p:slideViewPr>
  <p:outlineViewPr>
    <p:cViewPr>
      <p:scale>
        <a:sx n="33" d="100"/>
        <a:sy n="33" d="100"/>
      </p:scale>
      <p:origin x="0" y="-15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4E51A-69D8-425D-A366-AAC584F8F50F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15853-6D4D-4285-9BAE-B3F9C5535A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9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316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633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7950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264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6582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5898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5213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4532" algn="l" defTabSz="12186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371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2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8215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7765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244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0600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022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859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269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452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845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516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400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124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449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15853-6D4D-4285-9BAE-B3F9C5535A6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991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 userDrawn="1"/>
        </p:nvSpPr>
        <p:spPr>
          <a:xfrm>
            <a:off x="5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</p:spTree>
    <p:extLst>
      <p:ext uri="{BB962C8B-B14F-4D97-AF65-F5344CB8AC3E}">
        <p14:creationId xmlns:p14="http://schemas.microsoft.com/office/powerpoint/2010/main" val="30991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 userDrawn="1"/>
        </p:nvSpPr>
        <p:spPr>
          <a:xfrm rot="3758590">
            <a:off x="-2813826" y="-3816905"/>
            <a:ext cx="5548080" cy="5548080"/>
          </a:xfrm>
          <a:prstGeom prst="roundRect">
            <a:avLst>
              <a:gd name="adj" fmla="val 6809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7" name="圆角矩形 6"/>
          <p:cNvSpPr/>
          <p:nvPr userDrawn="1"/>
        </p:nvSpPr>
        <p:spPr>
          <a:xfrm rot="4315517">
            <a:off x="-2765967" y="-4067223"/>
            <a:ext cx="5548080" cy="5548080"/>
          </a:xfrm>
          <a:prstGeom prst="roundRect">
            <a:avLst>
              <a:gd name="adj" fmla="val 653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 dirty="0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76618" y="226961"/>
            <a:ext cx="3086133" cy="370052"/>
          </a:xfrm>
        </p:spPr>
        <p:txBody>
          <a:bodyPr>
            <a:noAutofit/>
          </a:bodyPr>
          <a:lstStyle>
            <a:lvl1pPr algn="l">
              <a:defRPr sz="202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单击添加标题文本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-4465170" y="-5023894"/>
            <a:ext cx="18842092" cy="4992100"/>
          </a:xfrm>
          <a:prstGeom prst="rect">
            <a:avLst/>
          </a:prstGeom>
          <a:gradFill>
            <a:gsLst>
              <a:gs pos="0">
                <a:srgbClr val="FAFAFA"/>
              </a:gs>
              <a:gs pos="100000">
                <a:srgbClr val="F8F8F8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3" name="矩形 2"/>
          <p:cNvSpPr/>
          <p:nvPr userDrawn="1"/>
        </p:nvSpPr>
        <p:spPr>
          <a:xfrm>
            <a:off x="-5273046" y="-4059505"/>
            <a:ext cx="5233260" cy="9313035"/>
          </a:xfrm>
          <a:prstGeom prst="rect">
            <a:avLst/>
          </a:prstGeom>
          <a:gradFill>
            <a:gsLst>
              <a:gs pos="0">
                <a:srgbClr val="FAFAFA"/>
              </a:gs>
              <a:gs pos="100000">
                <a:srgbClr val="F6F6F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26" name="圆角矩形 25"/>
          <p:cNvSpPr/>
          <p:nvPr userDrawn="1"/>
        </p:nvSpPr>
        <p:spPr>
          <a:xfrm rot="683603">
            <a:off x="11930778" y="4390086"/>
            <a:ext cx="2567628" cy="2567628"/>
          </a:xfrm>
          <a:prstGeom prst="roundRect">
            <a:avLst>
              <a:gd name="adj" fmla="val 83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  <p:sp>
        <p:nvSpPr>
          <p:cNvPr id="27" name="圆角矩形 26"/>
          <p:cNvSpPr/>
          <p:nvPr userDrawn="1"/>
        </p:nvSpPr>
        <p:spPr>
          <a:xfrm rot="1384008">
            <a:off x="11855061" y="4383346"/>
            <a:ext cx="2567628" cy="2567628"/>
          </a:xfrm>
          <a:prstGeom prst="roundRect">
            <a:avLst>
              <a:gd name="adj" fmla="val 836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 dirty="0"/>
          </a:p>
        </p:txBody>
      </p:sp>
      <p:sp>
        <p:nvSpPr>
          <p:cNvPr id="28" name="矩形 27"/>
          <p:cNvSpPr/>
          <p:nvPr userDrawn="1"/>
        </p:nvSpPr>
        <p:spPr>
          <a:xfrm>
            <a:off x="12208054" y="-1946685"/>
            <a:ext cx="5233260" cy="9313035"/>
          </a:xfrm>
          <a:prstGeom prst="rect">
            <a:avLst/>
          </a:prstGeom>
          <a:gradFill>
            <a:gsLst>
              <a:gs pos="0">
                <a:srgbClr val="FAFAFA"/>
              </a:gs>
              <a:gs pos="100000">
                <a:srgbClr val="F3F3F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</p:spTree>
    <p:extLst>
      <p:ext uri="{BB962C8B-B14F-4D97-AF65-F5344CB8AC3E}">
        <p14:creationId xmlns:p14="http://schemas.microsoft.com/office/powerpoint/2010/main" val="354817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5833872"/>
            <a:ext cx="12192000" cy="102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FC270-55C9-4A20-A67A-3DE973D1FE95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1FD41-A0E4-414C-A973-C8EC8DF1BF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65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2019/6/26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77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43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FC270-55C9-4A20-A67A-3DE973D1FE95}" type="datetimeFigureOut">
              <a:rPr lang="zh-CN" altLang="en-US" smtClean="0"/>
              <a:t>2019/6/26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5" y="635635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1FD41-A0E4-414C-A973-C8EC8DF1BF6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5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5000"/>
                </a:schemeClr>
              </a:gs>
              <a:gs pos="100000">
                <a:schemeClr val="bg1"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/>
          </a:p>
        </p:txBody>
      </p:sp>
    </p:spTree>
    <p:extLst>
      <p:ext uri="{BB962C8B-B14F-4D97-AF65-F5344CB8AC3E}">
        <p14:creationId xmlns:p14="http://schemas.microsoft.com/office/powerpoint/2010/main" val="98543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ctr" defTabSz="1119912" rtl="0" eaLnBrk="1" latinLnBrk="0" hangingPunct="1">
        <a:spcBef>
          <a:spcPct val="0"/>
        </a:spcBef>
        <a:buNone/>
        <a:defRPr sz="53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9968" indent="-419968" algn="l" defTabSz="1119912" rtl="0" eaLnBrk="1" latinLnBrk="0" hangingPunct="1">
        <a:spcBef>
          <a:spcPct val="20000"/>
        </a:spcBef>
        <a:buFont typeface="Arial" pitchFamily="34" charset="0"/>
        <a:buChar char="•"/>
        <a:defRPr sz="3921" kern="1200">
          <a:solidFill>
            <a:schemeClr val="tx1"/>
          </a:solidFill>
          <a:latin typeface="+mn-lt"/>
          <a:ea typeface="+mn-ea"/>
          <a:cs typeface="+mn-cs"/>
        </a:defRPr>
      </a:lvl1pPr>
      <a:lvl2pPr marL="909928" indent="-349973" algn="l" defTabSz="1119912" rtl="0" eaLnBrk="1" latinLnBrk="0" hangingPunct="1">
        <a:spcBef>
          <a:spcPct val="20000"/>
        </a:spcBef>
        <a:buFont typeface="Arial" pitchFamily="34" charset="0"/>
        <a:buChar char="–"/>
        <a:defRPr sz="3429" kern="1200">
          <a:solidFill>
            <a:schemeClr val="tx1"/>
          </a:solidFill>
          <a:latin typeface="+mn-lt"/>
          <a:ea typeface="+mn-ea"/>
          <a:cs typeface="+mn-cs"/>
        </a:defRPr>
      </a:lvl2pPr>
      <a:lvl3pPr marL="1399892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3pPr>
      <a:lvl4pPr marL="1959847" indent="-279979" algn="l" defTabSz="1119912" rtl="0" eaLnBrk="1" latinLnBrk="0" hangingPunct="1">
        <a:spcBef>
          <a:spcPct val="20000"/>
        </a:spcBef>
        <a:buFont typeface="Arial" pitchFamily="34" charset="0"/>
        <a:buChar char="–"/>
        <a:defRPr sz="2450" kern="1200">
          <a:solidFill>
            <a:schemeClr val="tx1"/>
          </a:solidFill>
          <a:latin typeface="+mn-lt"/>
          <a:ea typeface="+mn-ea"/>
          <a:cs typeface="+mn-cs"/>
        </a:defRPr>
      </a:lvl4pPr>
      <a:lvl5pPr marL="2519802" indent="-279979" algn="l" defTabSz="1119912" rtl="0" eaLnBrk="1" latinLnBrk="0" hangingPunct="1">
        <a:spcBef>
          <a:spcPct val="20000"/>
        </a:spcBef>
        <a:buFont typeface="Arial" pitchFamily="34" charset="0"/>
        <a:buChar char="»"/>
        <a:defRPr sz="2450" kern="1200">
          <a:solidFill>
            <a:schemeClr val="tx1"/>
          </a:solidFill>
          <a:latin typeface="+mn-lt"/>
          <a:ea typeface="+mn-ea"/>
          <a:cs typeface="+mn-cs"/>
        </a:defRPr>
      </a:lvl5pPr>
      <a:lvl6pPr marL="3079759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6pPr>
      <a:lvl7pPr marL="3639716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7pPr>
      <a:lvl8pPr marL="4199671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8pPr>
      <a:lvl9pPr marL="4759627" indent="-279979" algn="l" defTabSz="1119912" rtl="0" eaLnBrk="1" latinLnBrk="0" hangingPunct="1">
        <a:spcBef>
          <a:spcPct val="20000"/>
        </a:spcBef>
        <a:buFont typeface="Arial" pitchFamily="34" charset="0"/>
        <a:buChar char="•"/>
        <a:defRPr sz="24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59957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119912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679869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4pPr>
      <a:lvl5pPr marL="2239824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5pPr>
      <a:lvl6pPr marL="2799780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359737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919692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479649" algn="l" defTabSz="1119912" rtl="0" eaLnBrk="1" latinLnBrk="0" hangingPunct="1"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3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12192000" cy="6864351"/>
          </a:xfrm>
          <a:prstGeom prst="rect">
            <a:avLst/>
          </a:prstGeom>
          <a:noFill/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928320" y="3284984"/>
            <a:ext cx="6096000" cy="947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b="1" dirty="0">
                <a:solidFill>
                  <a:srgbClr val="2B6EA5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字魂70号-灵悦黑体" panose="00000500000000000000" pitchFamily="2" charset="-122"/>
              </a:rPr>
              <a:t>华中师范大学 杨凯</a:t>
            </a:r>
            <a:endParaRPr lang="en-US" altLang="zh-CN" sz="2800" b="1" dirty="0">
              <a:solidFill>
                <a:srgbClr val="2B6EA5"/>
              </a:solidFill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字魂70号-灵悦黑体" panose="00000500000000000000" pitchFamily="2" charset="-122"/>
            </a:endParaRPr>
          </a:p>
          <a:p>
            <a:pPr algn="ctr">
              <a:buNone/>
            </a:pPr>
            <a:r>
              <a:rPr lang="en-US" altLang="zh-CN" sz="2800" b="1" cap="all" dirty="0">
                <a:solidFill>
                  <a:srgbClr val="2B6EA5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字魂70号-灵悦黑体" panose="00000500000000000000" pitchFamily="2" charset="-122"/>
              </a:rPr>
              <a:t>2019.6 </a:t>
            </a:r>
            <a:r>
              <a:rPr lang="zh-CN" altLang="en-US" sz="2800" b="1" cap="all" dirty="0">
                <a:solidFill>
                  <a:srgbClr val="2B6EA5"/>
                </a:solidFill>
                <a:latin typeface="隶书" panose="02010509060101010101" pitchFamily="49" charset="-122"/>
                <a:ea typeface="隶书" panose="02010509060101010101" pitchFamily="49" charset="-122"/>
                <a:cs typeface="+mn-ea"/>
                <a:sym typeface="字魂70号-灵悦黑体" panose="00000500000000000000" pitchFamily="2" charset="-122"/>
              </a:rPr>
              <a:t>重庆</a:t>
            </a:r>
            <a:endParaRPr lang="zh-CN" altLang="en-US" sz="2800" cap="all" dirty="0">
              <a:solidFill>
                <a:schemeClr val="tx1">
                  <a:lumMod val="65000"/>
                  <a:lumOff val="3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6600056" y="827030"/>
            <a:ext cx="4752528" cy="1737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algn="ctr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4000" b="1" dirty="0">
                <a:solidFill>
                  <a:srgbClr val="002060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中基层法院的现代化转型与发展规划</a:t>
            </a:r>
            <a:endParaRPr lang="zh-CN" altLang="zh-CN" sz="4000" dirty="0">
              <a:solidFill>
                <a:srgbClr val="00206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4" name="图片 61">
            <a:extLst>
              <a:ext uri="{FF2B5EF4-FFF2-40B4-BE49-F238E27FC236}">
                <a16:creationId xmlns:a16="http://schemas.microsoft.com/office/drawing/2014/main" id="{414B3DE3-131D-49CE-A2EA-348A89E41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05873"/>
            <a:ext cx="12191999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66" y="2132856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4" y="2782674"/>
            <a:ext cx="4408585" cy="93435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zh-CN" b="1" dirty="0">
                <a:solidFill>
                  <a:schemeClr val="bg1"/>
                </a:solidFill>
              </a:rPr>
              <a:t>5G</a:t>
            </a:r>
            <a:r>
              <a:rPr lang="zh-CN" altLang="zh-CN" b="1" dirty="0">
                <a:solidFill>
                  <a:schemeClr val="bg1"/>
                </a:solidFill>
              </a:rPr>
              <a:t>已来，中基层法院如何应对第四次工业革命之颠覆</a:t>
            </a:r>
            <a:endParaRPr lang="zh-CN" altLang="en-US" sz="4800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21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3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61142F19-03F9-4B13-93E3-F0230472727C}"/>
              </a:ext>
            </a:extLst>
          </p:cNvPr>
          <p:cNvGrpSpPr/>
          <p:nvPr/>
        </p:nvGrpSpPr>
        <p:grpSpPr>
          <a:xfrm>
            <a:off x="1229802" y="2466661"/>
            <a:ext cx="2800554" cy="2110613"/>
            <a:chOff x="1151639" y="2178187"/>
            <a:chExt cx="2800554" cy="2110613"/>
          </a:xfrm>
        </p:grpSpPr>
        <p:cxnSp>
          <p:nvCxnSpPr>
            <p:cNvPr id="3" name="肘形连接符 66">
              <a:extLst>
                <a:ext uri="{FF2B5EF4-FFF2-40B4-BE49-F238E27FC236}">
                  <a16:creationId xmlns:a16="http://schemas.microsoft.com/office/drawing/2014/main" id="{138EF1DA-7524-4CC3-B0D4-4A8CBF074A47}"/>
                </a:ext>
              </a:extLst>
            </p:cNvPr>
            <p:cNvCxnSpPr/>
            <p:nvPr/>
          </p:nvCxnSpPr>
          <p:spPr>
            <a:xfrm flipV="1">
              <a:off x="1428242" y="2178187"/>
              <a:ext cx="2523951" cy="1361235"/>
            </a:xfrm>
            <a:prstGeom prst="bentConnector3">
              <a:avLst>
                <a:gd name="adj1" fmla="val 13888"/>
              </a:avLst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</a:ln>
            <a:effectLst/>
          </p:spPr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C155B4E2-9BE9-4FD1-8395-7F84C465B634}"/>
                </a:ext>
              </a:extLst>
            </p:cNvPr>
            <p:cNvCxnSpPr/>
            <p:nvPr/>
          </p:nvCxnSpPr>
          <p:spPr>
            <a:xfrm flipV="1">
              <a:off x="1160795" y="3233493"/>
              <a:ext cx="2791398" cy="1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</a:ln>
            <a:effectLst/>
          </p:spPr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20415D14-B5B2-417C-83A2-74CE3D8C2FB9}"/>
                </a:ext>
              </a:extLst>
            </p:cNvPr>
            <p:cNvCxnSpPr/>
            <p:nvPr/>
          </p:nvCxnSpPr>
          <p:spPr>
            <a:xfrm>
              <a:off x="1151639" y="4288800"/>
              <a:ext cx="2800553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ash"/>
            </a:ln>
            <a:effectLst/>
          </p:spPr>
        </p:cxn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EDE6A3A9-7438-49B8-BB21-7CA0231F02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2204864"/>
            <a:ext cx="611855" cy="611855"/>
          </a:xfrm>
          <a:prstGeom prst="rect">
            <a:avLst/>
          </a:prstGeom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344A507-D430-4D09-BC50-ADD51BC2A2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350" y="3253067"/>
            <a:ext cx="611855" cy="611855"/>
          </a:xfrm>
          <a:prstGeom prst="rect">
            <a:avLst/>
          </a:prstGeom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1E4DD65-62F2-43DA-8428-CF559D0DA0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736" y="4237176"/>
            <a:ext cx="611855" cy="611855"/>
          </a:xfrm>
          <a:prstGeom prst="rect">
            <a:avLst/>
          </a:prstGeom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A25BFB59-896C-4CA0-B3FE-C2FD7731D347}"/>
              </a:ext>
            </a:extLst>
          </p:cNvPr>
          <p:cNvGrpSpPr/>
          <p:nvPr/>
        </p:nvGrpSpPr>
        <p:grpSpPr>
          <a:xfrm>
            <a:off x="4446383" y="2328571"/>
            <a:ext cx="2009655" cy="480233"/>
            <a:chOff x="4334734" y="1608049"/>
            <a:chExt cx="1505440" cy="480233"/>
          </a:xfrm>
          <a:solidFill>
            <a:srgbClr val="223861"/>
          </a:solidFill>
        </p:grpSpPr>
        <p:sp>
          <p:nvSpPr>
            <p:cNvPr id="12" name="圆角矩形 62">
              <a:extLst>
                <a:ext uri="{FF2B5EF4-FFF2-40B4-BE49-F238E27FC236}">
                  <a16:creationId xmlns:a16="http://schemas.microsoft.com/office/drawing/2014/main" id="{12288B97-7C26-499E-9769-D0F5AD3AF2C4}"/>
                </a:ext>
              </a:extLst>
            </p:cNvPr>
            <p:cNvSpPr/>
            <p:nvPr/>
          </p:nvSpPr>
          <p:spPr>
            <a:xfrm>
              <a:off x="4334734" y="1608049"/>
              <a:ext cx="1505440" cy="480233"/>
            </a:xfrm>
            <a:prstGeom prst="roundRect">
              <a:avLst/>
            </a:prstGeom>
            <a:grpFill/>
            <a:ln w="19050" cap="flat" cmpd="sng" algn="ctr">
              <a:solidFill>
                <a:srgbClr val="223861"/>
              </a:solidFill>
              <a:prstDash val="solid"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txBody>
            <a:bodyPr lIns="115214" tIns="57607" rIns="115214" bIns="57607" spcCol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" name="TextBox 56">
              <a:extLst>
                <a:ext uri="{FF2B5EF4-FFF2-40B4-BE49-F238E27FC236}">
                  <a16:creationId xmlns:a16="http://schemas.microsoft.com/office/drawing/2014/main" id="{651C4996-5E80-4A88-8BF3-941D8A891ECA}"/>
                </a:ext>
              </a:extLst>
            </p:cNvPr>
            <p:cNvSpPr txBox="1"/>
            <p:nvPr/>
          </p:nvSpPr>
          <p:spPr>
            <a:xfrm>
              <a:off x="4403378" y="1678735"/>
              <a:ext cx="1368152" cy="338861"/>
            </a:xfrm>
            <a:prstGeom prst="rect">
              <a:avLst/>
            </a:prstGeom>
            <a:grpFill/>
            <a:ln>
              <a:solidFill>
                <a:srgbClr val="223861"/>
              </a:solidFill>
            </a:ln>
          </p:spPr>
          <p:txBody>
            <a:bodyPr wrap="square" lIns="106985" tIns="53492" rIns="106985" bIns="5349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00" b="1" kern="0" spc="1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人工智能</a:t>
              </a:r>
              <a:endParaRPr kumimoji="0" lang="zh-CN" altLang="en-US" sz="1500" b="1" i="0" u="none" strike="noStrike" kern="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DC62584-8E59-43A9-9C0C-7EF249C495B2}"/>
              </a:ext>
            </a:extLst>
          </p:cNvPr>
          <p:cNvGrpSpPr/>
          <p:nvPr/>
        </p:nvGrpSpPr>
        <p:grpSpPr>
          <a:xfrm>
            <a:off x="4446384" y="3328742"/>
            <a:ext cx="2009656" cy="480233"/>
            <a:chOff x="4334734" y="1608049"/>
            <a:chExt cx="1505440" cy="480233"/>
          </a:xfrm>
          <a:solidFill>
            <a:srgbClr val="223861"/>
          </a:solidFill>
        </p:grpSpPr>
        <p:sp>
          <p:nvSpPr>
            <p:cNvPr id="15" name="圆角矩形 60">
              <a:extLst>
                <a:ext uri="{FF2B5EF4-FFF2-40B4-BE49-F238E27FC236}">
                  <a16:creationId xmlns:a16="http://schemas.microsoft.com/office/drawing/2014/main" id="{5A31DC9A-DC57-406C-801C-A3C7C812DB45}"/>
                </a:ext>
              </a:extLst>
            </p:cNvPr>
            <p:cNvSpPr/>
            <p:nvPr/>
          </p:nvSpPr>
          <p:spPr>
            <a:xfrm>
              <a:off x="4334734" y="1608049"/>
              <a:ext cx="1505440" cy="480233"/>
            </a:xfrm>
            <a:prstGeom prst="roundRect">
              <a:avLst/>
            </a:prstGeom>
            <a:grpFill/>
            <a:ln w="19050" cap="flat" cmpd="sng" algn="ctr">
              <a:solidFill>
                <a:srgbClr val="223861"/>
              </a:solidFill>
              <a:prstDash val="solid"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txBody>
            <a:bodyPr lIns="115214" tIns="57607" rIns="115214" bIns="57607" spcCol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6" name="TextBox 59">
              <a:extLst>
                <a:ext uri="{FF2B5EF4-FFF2-40B4-BE49-F238E27FC236}">
                  <a16:creationId xmlns:a16="http://schemas.microsoft.com/office/drawing/2014/main" id="{10D673E5-F8F3-4FB9-9DA0-85618BD79698}"/>
                </a:ext>
              </a:extLst>
            </p:cNvPr>
            <p:cNvSpPr txBox="1"/>
            <p:nvPr/>
          </p:nvSpPr>
          <p:spPr>
            <a:xfrm>
              <a:off x="4403378" y="1678735"/>
              <a:ext cx="1368152" cy="338861"/>
            </a:xfrm>
            <a:prstGeom prst="rect">
              <a:avLst/>
            </a:prstGeom>
            <a:grpFill/>
            <a:ln>
              <a:solidFill>
                <a:srgbClr val="223861"/>
              </a:solidFill>
            </a:ln>
          </p:spPr>
          <p:txBody>
            <a:bodyPr wrap="square" lIns="106985" tIns="53492" rIns="106985" bIns="5349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00" b="1" kern="0" spc="1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大数据、云计算</a:t>
              </a:r>
              <a:endParaRPr kumimoji="0" lang="zh-CN" altLang="en-US" sz="1500" b="1" i="0" u="none" strike="noStrike" kern="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DC33A1A1-19F7-4D17-8E4E-EC7C62DA4160}"/>
              </a:ext>
            </a:extLst>
          </p:cNvPr>
          <p:cNvGrpSpPr/>
          <p:nvPr/>
        </p:nvGrpSpPr>
        <p:grpSpPr>
          <a:xfrm>
            <a:off x="4446384" y="4328913"/>
            <a:ext cx="2009654" cy="480233"/>
            <a:chOff x="4334734" y="1608049"/>
            <a:chExt cx="1505440" cy="480233"/>
          </a:xfrm>
          <a:solidFill>
            <a:srgbClr val="223861"/>
          </a:solidFill>
        </p:grpSpPr>
        <p:sp>
          <p:nvSpPr>
            <p:cNvPr id="18" name="圆角矩形 56">
              <a:extLst>
                <a:ext uri="{FF2B5EF4-FFF2-40B4-BE49-F238E27FC236}">
                  <a16:creationId xmlns:a16="http://schemas.microsoft.com/office/drawing/2014/main" id="{900EC4E5-F53E-437C-9C9B-EBCFFF96E342}"/>
                </a:ext>
              </a:extLst>
            </p:cNvPr>
            <p:cNvSpPr/>
            <p:nvPr/>
          </p:nvSpPr>
          <p:spPr>
            <a:xfrm>
              <a:off x="4334734" y="1608049"/>
              <a:ext cx="1505440" cy="480233"/>
            </a:xfrm>
            <a:prstGeom prst="roundRect">
              <a:avLst/>
            </a:prstGeom>
            <a:grpFill/>
            <a:ln w="19050" cap="flat" cmpd="sng" algn="ctr">
              <a:solidFill>
                <a:srgbClr val="223861"/>
              </a:solidFill>
              <a:prstDash val="solid"/>
            </a:ln>
            <a:effectLst>
              <a:outerShdw blurRad="127000" dist="127000" dir="8100000" algn="tr" rotWithShape="0">
                <a:prstClr val="black">
                  <a:alpha val="20000"/>
                </a:prstClr>
              </a:outerShdw>
            </a:effectLst>
          </p:spPr>
          <p:txBody>
            <a:bodyPr lIns="115214" tIns="57607" rIns="115214" bIns="57607" spcCol="0"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TextBox 62">
              <a:extLst>
                <a:ext uri="{FF2B5EF4-FFF2-40B4-BE49-F238E27FC236}">
                  <a16:creationId xmlns:a16="http://schemas.microsoft.com/office/drawing/2014/main" id="{920D1577-D01F-4317-A5F0-D6C1CD6674A4}"/>
                </a:ext>
              </a:extLst>
            </p:cNvPr>
            <p:cNvSpPr txBox="1"/>
            <p:nvPr/>
          </p:nvSpPr>
          <p:spPr>
            <a:xfrm>
              <a:off x="4403378" y="1678735"/>
              <a:ext cx="1368152" cy="338861"/>
            </a:xfrm>
            <a:prstGeom prst="rect">
              <a:avLst/>
            </a:prstGeom>
            <a:grpFill/>
            <a:ln>
              <a:solidFill>
                <a:srgbClr val="223861"/>
              </a:solidFill>
            </a:ln>
          </p:spPr>
          <p:txBody>
            <a:bodyPr wrap="square" lIns="106985" tIns="53492" rIns="106985" bIns="53492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4902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500" b="1" kern="0" spc="100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区块链</a:t>
              </a:r>
              <a:endParaRPr kumimoji="0" lang="zh-CN" altLang="en-US" sz="1500" b="1" i="0" u="none" strike="noStrike" kern="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C493BA19-8357-410D-99BA-B397D23DA8D3}"/>
              </a:ext>
            </a:extLst>
          </p:cNvPr>
          <p:cNvGrpSpPr/>
          <p:nvPr/>
        </p:nvGrpSpPr>
        <p:grpSpPr>
          <a:xfrm>
            <a:off x="434419" y="2155014"/>
            <a:ext cx="2651762" cy="2565916"/>
            <a:chOff x="541247" y="2274969"/>
            <a:chExt cx="3059550" cy="2960502"/>
          </a:xfrm>
          <a:effectLst>
            <a:outerShdw blurRad="127000" dist="127000" dir="8100000" algn="tr" rotWithShape="0">
              <a:prstClr val="black">
                <a:alpha val="20000"/>
              </a:prstClr>
            </a:outerShdw>
          </a:effectLst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FAFAFF70-5A63-4208-8D06-220215AE7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247" y="2274969"/>
              <a:ext cx="3059550" cy="2960502"/>
            </a:xfrm>
            <a:prstGeom prst="rect">
              <a:avLst/>
            </a:prstGeom>
          </p:spPr>
        </p:pic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7C20B069-3D83-4B13-A878-D8D73DF81A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628" y="2634541"/>
              <a:ext cx="2757135" cy="226943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id="{1EB49DD2-4675-4171-9187-D243A168E4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811" y="904333"/>
            <a:ext cx="353599" cy="335309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id="{D69BD67F-A20B-46FD-8979-41401BDD9819}"/>
              </a:ext>
            </a:extLst>
          </p:cNvPr>
          <p:cNvSpPr/>
          <p:nvPr/>
        </p:nvSpPr>
        <p:spPr>
          <a:xfrm>
            <a:off x="1126800" y="694604"/>
            <a:ext cx="3615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科技革命</a:t>
            </a:r>
          </a:p>
        </p:txBody>
      </p:sp>
    </p:spTree>
    <p:extLst>
      <p:ext uri="{BB962C8B-B14F-4D97-AF65-F5344CB8AC3E}">
        <p14:creationId xmlns:p14="http://schemas.microsoft.com/office/powerpoint/2010/main" val="174675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3962417" y="1498811"/>
            <a:ext cx="4267184" cy="4267182"/>
          </a:xfrm>
          <a:prstGeom prst="ellipse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6" name="等腰三角形 22"/>
          <p:cNvSpPr/>
          <p:nvPr/>
        </p:nvSpPr>
        <p:spPr>
          <a:xfrm rot="16200000" flipH="1">
            <a:off x="6170371" y="2356670"/>
            <a:ext cx="1798884" cy="2551460"/>
          </a:xfrm>
          <a:custGeom>
            <a:avLst/>
            <a:gdLst/>
            <a:ahLst/>
            <a:cxnLst/>
            <a:rect l="l" t="t" r="r" b="b"/>
            <a:pathLst>
              <a:path w="1468685" h="2083120">
                <a:moveTo>
                  <a:pt x="0" y="1764196"/>
                </a:moveTo>
                <a:lnTo>
                  <a:pt x="2311" y="1764196"/>
                </a:lnTo>
                <a:lnTo>
                  <a:pt x="734343" y="0"/>
                </a:lnTo>
                <a:lnTo>
                  <a:pt x="1466374" y="1764196"/>
                </a:lnTo>
                <a:lnTo>
                  <a:pt x="1468685" y="1764196"/>
                </a:lnTo>
                <a:cubicBezTo>
                  <a:pt x="1285526" y="1960771"/>
                  <a:pt x="1024222" y="2083120"/>
                  <a:pt x="734343" y="2083120"/>
                </a:cubicBezTo>
                <a:cubicBezTo>
                  <a:pt x="444464" y="2083120"/>
                  <a:pt x="183161" y="1960771"/>
                  <a:pt x="0" y="176419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283540" y="544345"/>
            <a:ext cx="5510543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工作存在不足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525641" y="4940351"/>
            <a:ext cx="617380" cy="617381"/>
            <a:chOff x="5850034" y="1848492"/>
            <a:chExt cx="504056" cy="504056"/>
          </a:xfrm>
        </p:grpSpPr>
        <p:sp>
          <p:nvSpPr>
            <p:cNvPr id="8" name="椭圆 7"/>
            <p:cNvSpPr/>
            <p:nvPr/>
          </p:nvSpPr>
          <p:spPr>
            <a:xfrm>
              <a:off x="5850034" y="1848492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89504" y="1931243"/>
              <a:ext cx="424301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04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003018" y="3026265"/>
            <a:ext cx="617380" cy="617381"/>
            <a:chOff x="5850034" y="3325028"/>
            <a:chExt cx="504056" cy="504056"/>
          </a:xfrm>
        </p:grpSpPr>
        <p:sp>
          <p:nvSpPr>
            <p:cNvPr id="10" name="椭圆 9"/>
            <p:cNvSpPr/>
            <p:nvPr/>
          </p:nvSpPr>
          <p:spPr>
            <a:xfrm>
              <a:off x="5850034" y="3325028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89504" y="3407779"/>
              <a:ext cx="417757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06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656909" y="2096416"/>
            <a:ext cx="617380" cy="617381"/>
            <a:chOff x="6156589" y="2586760"/>
            <a:chExt cx="504056" cy="504056"/>
          </a:xfrm>
        </p:grpSpPr>
        <p:sp>
          <p:nvSpPr>
            <p:cNvPr id="9" name="椭圆 8"/>
            <p:cNvSpPr/>
            <p:nvPr/>
          </p:nvSpPr>
          <p:spPr>
            <a:xfrm>
              <a:off x="6156589" y="2586760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 b="1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96059" y="2669511"/>
              <a:ext cx="412522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05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23" name="等腰三角形 22"/>
          <p:cNvSpPr/>
          <p:nvPr/>
        </p:nvSpPr>
        <p:spPr>
          <a:xfrm rot="5400000">
            <a:off x="4167489" y="2356670"/>
            <a:ext cx="1798884" cy="2551460"/>
          </a:xfrm>
          <a:custGeom>
            <a:avLst/>
            <a:gdLst/>
            <a:ahLst/>
            <a:cxnLst/>
            <a:rect l="l" t="t" r="r" b="b"/>
            <a:pathLst>
              <a:path w="1468685" h="2083120">
                <a:moveTo>
                  <a:pt x="0" y="1764196"/>
                </a:moveTo>
                <a:lnTo>
                  <a:pt x="2311" y="1764196"/>
                </a:lnTo>
                <a:lnTo>
                  <a:pt x="734343" y="0"/>
                </a:lnTo>
                <a:lnTo>
                  <a:pt x="1466374" y="1764196"/>
                </a:lnTo>
                <a:lnTo>
                  <a:pt x="1468685" y="1764196"/>
                </a:lnTo>
                <a:cubicBezTo>
                  <a:pt x="1285526" y="1960771"/>
                  <a:pt x="1024222" y="2083120"/>
                  <a:pt x="734343" y="2083120"/>
                </a:cubicBezTo>
                <a:cubicBezTo>
                  <a:pt x="444464" y="2083120"/>
                  <a:pt x="183161" y="1960771"/>
                  <a:pt x="0" y="176419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887786" y="2425971"/>
            <a:ext cx="617380" cy="617381"/>
            <a:chOff x="2769119" y="1848492"/>
            <a:chExt cx="504056" cy="504056"/>
          </a:xfrm>
        </p:grpSpPr>
        <p:sp>
          <p:nvSpPr>
            <p:cNvPr id="13" name="椭圆 12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08589" y="1931243"/>
              <a:ext cx="358863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01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522816" y="3330220"/>
            <a:ext cx="617380" cy="617381"/>
            <a:chOff x="2471142" y="2586760"/>
            <a:chExt cx="504056" cy="504056"/>
          </a:xfrm>
        </p:grpSpPr>
        <p:sp>
          <p:nvSpPr>
            <p:cNvPr id="15" name="椭圆 14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510612" y="2669511"/>
              <a:ext cx="419066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02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887786" y="4234471"/>
            <a:ext cx="617380" cy="617381"/>
            <a:chOff x="2769119" y="3325028"/>
            <a:chExt cx="504056" cy="504056"/>
          </a:xfrm>
        </p:grpSpPr>
        <p:sp>
          <p:nvSpPr>
            <p:cNvPr id="14" name="椭圆 13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08589" y="3407779"/>
              <a:ext cx="416448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03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46329" y="2886663"/>
            <a:ext cx="1499354" cy="1499354"/>
            <a:chOff x="3933873" y="2159157"/>
            <a:chExt cx="1224136" cy="1224136"/>
          </a:xfrm>
        </p:grpSpPr>
        <p:sp>
          <p:nvSpPr>
            <p:cNvPr id="3" name="椭圆 2"/>
            <p:cNvSpPr/>
            <p:nvPr/>
          </p:nvSpPr>
          <p:spPr>
            <a:xfrm>
              <a:off x="3933873" y="2159157"/>
              <a:ext cx="1224136" cy="122413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067944" y="2355727"/>
              <a:ext cx="955994" cy="814153"/>
            </a:xfrm>
            <a:prstGeom prst="rect">
              <a:avLst/>
            </a:prstGeom>
            <a:solidFill>
              <a:srgbClr val="0A4A92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940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不足之处</a:t>
              </a:r>
            </a:p>
          </p:txBody>
        </p:sp>
      </p:grpSp>
      <p:sp>
        <p:nvSpPr>
          <p:cNvPr id="28" name="右箭头 27"/>
          <p:cNvSpPr/>
          <p:nvPr/>
        </p:nvSpPr>
        <p:spPr>
          <a:xfrm>
            <a:off x="4445393" y="3517200"/>
            <a:ext cx="623854" cy="25032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9" name="右箭头 28"/>
          <p:cNvSpPr/>
          <p:nvPr/>
        </p:nvSpPr>
        <p:spPr>
          <a:xfrm flipH="1">
            <a:off x="7144249" y="3517200"/>
            <a:ext cx="623854" cy="25032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83250" y="1841455"/>
            <a:ext cx="16282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知识产权审判</a:t>
            </a:r>
            <a:endParaRPr lang="zh-CN" altLang="zh-CN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1730461" y="3291019"/>
            <a:ext cx="16282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环境资源审判</a:t>
            </a:r>
            <a:endParaRPr lang="zh-CN" altLang="zh-CN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2088317" y="4230769"/>
            <a:ext cx="16282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互联网法院</a:t>
            </a:r>
            <a:endParaRPr lang="en-US" altLang="zh-CN" sz="2000" b="1" dirty="0"/>
          </a:p>
          <a:p>
            <a:r>
              <a:rPr lang="zh-CN" altLang="zh-CN" sz="2000" b="1" dirty="0"/>
              <a:t>——互联网审判</a:t>
            </a:r>
            <a:endParaRPr lang="zh-CN" altLang="zh-CN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8400817" y="1907237"/>
            <a:ext cx="16282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行政审判</a:t>
            </a:r>
            <a:endParaRPr lang="zh-CN" altLang="zh-CN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8844746" y="3151551"/>
            <a:ext cx="16282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清算破产</a:t>
            </a:r>
            <a:endParaRPr lang="zh-CN" altLang="zh-CN" sz="2000" dirty="0"/>
          </a:p>
        </p:txBody>
      </p:sp>
      <p:sp>
        <p:nvSpPr>
          <p:cNvPr id="41" name="TextBox 40"/>
          <p:cNvSpPr txBox="1"/>
          <p:nvPr/>
        </p:nvSpPr>
        <p:spPr>
          <a:xfrm>
            <a:off x="8679339" y="4230769"/>
            <a:ext cx="16282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家事审判</a:t>
            </a:r>
            <a:endParaRPr lang="zh-CN" altLang="zh-CN" sz="2000" dirty="0"/>
          </a:p>
        </p:txBody>
      </p:sp>
      <p:sp>
        <p:nvSpPr>
          <p:cNvPr id="6" name="箭头: V 形 5">
            <a:extLst>
              <a:ext uri="{FF2B5EF4-FFF2-40B4-BE49-F238E27FC236}">
                <a16:creationId xmlns:a16="http://schemas.microsoft.com/office/drawing/2014/main" id="{DE2D3035-4B48-4BDD-A203-1C74A703F7E4}"/>
              </a:ext>
            </a:extLst>
          </p:cNvPr>
          <p:cNvSpPr/>
          <p:nvPr/>
        </p:nvSpPr>
        <p:spPr>
          <a:xfrm>
            <a:off x="767408" y="528029"/>
            <a:ext cx="288032" cy="369887"/>
          </a:xfrm>
          <a:prstGeom prst="chevron">
            <a:avLst/>
          </a:prstGeom>
          <a:solidFill>
            <a:srgbClr val="0A4A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1" name="箭头: V 形 10">
            <a:extLst>
              <a:ext uri="{FF2B5EF4-FFF2-40B4-BE49-F238E27FC236}">
                <a16:creationId xmlns:a16="http://schemas.microsoft.com/office/drawing/2014/main" id="{AED3C78D-8BDE-4572-8B4F-FFBF6DA63378}"/>
              </a:ext>
            </a:extLst>
          </p:cNvPr>
          <p:cNvSpPr/>
          <p:nvPr/>
        </p:nvSpPr>
        <p:spPr>
          <a:xfrm>
            <a:off x="1066034" y="528029"/>
            <a:ext cx="288032" cy="369887"/>
          </a:xfrm>
          <a:prstGeom prst="chevron">
            <a:avLst/>
          </a:prstGeom>
          <a:solidFill>
            <a:srgbClr val="0A4A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A4A9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8" name="TextBox 40">
            <a:extLst>
              <a:ext uri="{FF2B5EF4-FFF2-40B4-BE49-F238E27FC236}">
                <a16:creationId xmlns:a16="http://schemas.microsoft.com/office/drawing/2014/main" id="{DECA93AE-83BA-400A-B6C9-96CDD604C867}"/>
              </a:ext>
            </a:extLst>
          </p:cNvPr>
          <p:cNvSpPr txBox="1"/>
          <p:nvPr/>
        </p:nvSpPr>
        <p:spPr>
          <a:xfrm>
            <a:off x="8030619" y="5050399"/>
            <a:ext cx="16282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/>
              <a:t>执行攻坚</a:t>
            </a:r>
            <a:endParaRPr lang="zh-CN" altLang="zh-CN" sz="2000" dirty="0"/>
          </a:p>
        </p:txBody>
      </p:sp>
      <p:sp>
        <p:nvSpPr>
          <p:cNvPr id="51" name="TextBox 36">
            <a:extLst>
              <a:ext uri="{FF2B5EF4-FFF2-40B4-BE49-F238E27FC236}">
                <a16:creationId xmlns:a16="http://schemas.microsoft.com/office/drawing/2014/main" id="{5422E072-DBE7-4654-9C08-372FE3EF5C27}"/>
              </a:ext>
            </a:extLst>
          </p:cNvPr>
          <p:cNvSpPr txBox="1"/>
          <p:nvPr/>
        </p:nvSpPr>
        <p:spPr>
          <a:xfrm>
            <a:off x="2639616" y="5420139"/>
            <a:ext cx="208823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信息化建设</a:t>
            </a:r>
            <a:endParaRPr lang="en-US" altLang="zh-CN" sz="2000" b="1" dirty="0"/>
          </a:p>
          <a:p>
            <a:r>
              <a:rPr lang="en-US" altLang="zh-CN" sz="2000" b="1" dirty="0"/>
              <a:t>——</a:t>
            </a:r>
            <a:r>
              <a:rPr lang="zh-CN" altLang="en-US" sz="2000" b="1" dirty="0"/>
              <a:t>智慧法院建设</a:t>
            </a:r>
            <a:endParaRPr lang="zh-CN" altLang="zh-CN" sz="1800" dirty="0"/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16F95176-3A89-4D09-A983-5FEF93799FD6}"/>
              </a:ext>
            </a:extLst>
          </p:cNvPr>
          <p:cNvGrpSpPr/>
          <p:nvPr/>
        </p:nvGrpSpPr>
        <p:grpSpPr>
          <a:xfrm>
            <a:off x="7814711" y="4015817"/>
            <a:ext cx="617380" cy="617381"/>
            <a:chOff x="5850034" y="3325028"/>
            <a:chExt cx="504056" cy="504056"/>
          </a:xfrm>
        </p:grpSpPr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91DD9BE7-9CB0-431A-8023-297A952BE1B3}"/>
                </a:ext>
              </a:extLst>
            </p:cNvPr>
            <p:cNvSpPr/>
            <p:nvPr/>
          </p:nvSpPr>
          <p:spPr>
            <a:xfrm>
              <a:off x="5850034" y="3325028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4" name="TextBox 19">
              <a:extLst>
                <a:ext uri="{FF2B5EF4-FFF2-40B4-BE49-F238E27FC236}">
                  <a16:creationId xmlns:a16="http://schemas.microsoft.com/office/drawing/2014/main" id="{6B2F430D-B217-4C31-B9B5-60D3F4AF4C0D}"/>
                </a:ext>
              </a:extLst>
            </p:cNvPr>
            <p:cNvSpPr txBox="1"/>
            <p:nvPr/>
          </p:nvSpPr>
          <p:spPr>
            <a:xfrm>
              <a:off x="5889504" y="3407779"/>
              <a:ext cx="404669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07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FCB45007-57B2-4095-9386-46E21AB2D490}"/>
              </a:ext>
            </a:extLst>
          </p:cNvPr>
          <p:cNvGrpSpPr/>
          <p:nvPr/>
        </p:nvGrpSpPr>
        <p:grpSpPr>
          <a:xfrm>
            <a:off x="7283888" y="4840227"/>
            <a:ext cx="617380" cy="617381"/>
            <a:chOff x="5850034" y="3325028"/>
            <a:chExt cx="504056" cy="504056"/>
          </a:xfrm>
        </p:grpSpPr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4DE9C2C1-AD82-4E69-9AFF-42BCEC4720C6}"/>
                </a:ext>
              </a:extLst>
            </p:cNvPr>
            <p:cNvSpPr/>
            <p:nvPr/>
          </p:nvSpPr>
          <p:spPr>
            <a:xfrm>
              <a:off x="5850034" y="3325028"/>
              <a:ext cx="504056" cy="504056"/>
            </a:xfrm>
            <a:prstGeom prst="ellipse">
              <a:avLst/>
            </a:prstGeom>
            <a:solidFill>
              <a:srgbClr val="0A4A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7" name="TextBox 19">
              <a:extLst>
                <a:ext uri="{FF2B5EF4-FFF2-40B4-BE49-F238E27FC236}">
                  <a16:creationId xmlns:a16="http://schemas.microsoft.com/office/drawing/2014/main" id="{2F23E4F6-1281-4633-B327-A99E78A514AE}"/>
                </a:ext>
              </a:extLst>
            </p:cNvPr>
            <p:cNvSpPr txBox="1"/>
            <p:nvPr/>
          </p:nvSpPr>
          <p:spPr>
            <a:xfrm>
              <a:off x="5889504" y="3407779"/>
              <a:ext cx="404669" cy="321536"/>
            </a:xfrm>
            <a:prstGeom prst="rect">
              <a:avLst/>
            </a:prstGeom>
            <a:solidFill>
              <a:srgbClr val="0A4A9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sz="1959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08</a:t>
              </a:r>
              <a:endParaRPr lang="zh-CN" altLang="en-US" sz="1959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033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3" grpId="0" animBg="1"/>
      <p:bldP spid="28" grpId="0" animBg="1"/>
      <p:bldP spid="29" grpId="0" animBg="1"/>
      <p:bldP spid="36" grpId="0"/>
      <p:bldP spid="37" grpId="0"/>
      <p:bldP spid="38" grpId="0"/>
      <p:bldP spid="39" grpId="0"/>
      <p:bldP spid="40" grpId="0"/>
      <p:bldP spid="41" grpId="0"/>
      <p:bldP spid="48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4" y="2782674"/>
            <a:ext cx="4624610" cy="93428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zh-CN" b="1" dirty="0">
                <a:solidFill>
                  <a:schemeClr val="bg1"/>
                </a:solidFill>
              </a:rPr>
              <a:t>未来已来，中基层法院如何应对世界百年未有之大变局</a:t>
            </a:r>
            <a:endParaRPr lang="zh-CN" altLang="en-US" sz="4800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06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3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3657" y="577498"/>
            <a:ext cx="4799856" cy="89218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我们去向何方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1127448" y="2630715"/>
            <a:ext cx="2226314" cy="2226314"/>
            <a:chOff x="878699" y="1945606"/>
            <a:chExt cx="1705474" cy="1705474"/>
          </a:xfrm>
        </p:grpSpPr>
        <p:sp>
          <p:nvSpPr>
            <p:cNvPr id="114" name="椭圆 113"/>
            <p:cNvSpPr/>
            <p:nvPr/>
          </p:nvSpPr>
          <p:spPr>
            <a:xfrm>
              <a:off x="878699" y="1945606"/>
              <a:ext cx="1705474" cy="170547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15" name="Rectangle 11"/>
            <p:cNvSpPr>
              <a:spLocks noChangeArrowheads="1"/>
            </p:cNvSpPr>
            <p:nvPr/>
          </p:nvSpPr>
          <p:spPr bwMode="gray">
            <a:xfrm>
              <a:off x="1164352" y="2516416"/>
              <a:ext cx="1070900" cy="5329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921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寻路</a:t>
              </a:r>
            </a:p>
          </p:txBody>
        </p:sp>
      </p:grpSp>
      <p:cxnSp>
        <p:nvCxnSpPr>
          <p:cNvPr id="116" name="直接连接符 115"/>
          <p:cNvCxnSpPr/>
          <p:nvPr/>
        </p:nvCxnSpPr>
        <p:spPr>
          <a:xfrm>
            <a:off x="3728313" y="2422931"/>
            <a:ext cx="12461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4309187" y="3726659"/>
            <a:ext cx="66525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3728313" y="5030388"/>
            <a:ext cx="12461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组合 118"/>
          <p:cNvGrpSpPr/>
          <p:nvPr/>
        </p:nvGrpSpPr>
        <p:grpSpPr>
          <a:xfrm>
            <a:off x="3097988" y="4715234"/>
            <a:ext cx="630318" cy="630316"/>
            <a:chOff x="2901187" y="4829176"/>
            <a:chExt cx="686158" cy="686156"/>
          </a:xfrm>
        </p:grpSpPr>
        <p:sp>
          <p:nvSpPr>
            <p:cNvPr id="120" name="椭圆 119"/>
            <p:cNvSpPr/>
            <p:nvPr/>
          </p:nvSpPr>
          <p:spPr>
            <a:xfrm>
              <a:off x="2901187" y="4829176"/>
              <a:ext cx="686158" cy="686156"/>
            </a:xfrm>
            <a:prstGeom prst="ellipse">
              <a:avLst/>
            </a:pr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3058417" y="5025608"/>
              <a:ext cx="383964" cy="293292"/>
              <a:chOff x="8077200" y="1177925"/>
              <a:chExt cx="658813" cy="503238"/>
            </a:xfrm>
            <a:solidFill>
              <a:schemeClr val="bg1"/>
            </a:solidFill>
          </p:grpSpPr>
          <p:sp>
            <p:nvSpPr>
              <p:cNvPr id="122" name="Freeform 15"/>
              <p:cNvSpPr>
                <a:spLocks noEditPoints="1"/>
              </p:cNvSpPr>
              <p:nvPr/>
            </p:nvSpPr>
            <p:spPr bwMode="auto">
              <a:xfrm>
                <a:off x="8077200" y="1177925"/>
                <a:ext cx="530225" cy="412750"/>
              </a:xfrm>
              <a:custGeom>
                <a:avLst/>
                <a:gdLst>
                  <a:gd name="T0" fmla="*/ 92 w 141"/>
                  <a:gd name="T1" fmla="*/ 95 h 110"/>
                  <a:gd name="T2" fmla="*/ 126 w 141"/>
                  <a:gd name="T3" fmla="*/ 77 h 110"/>
                  <a:gd name="T4" fmla="*/ 136 w 141"/>
                  <a:gd name="T5" fmla="*/ 38 h 110"/>
                  <a:gd name="T6" fmla="*/ 111 w 141"/>
                  <a:gd name="T7" fmla="*/ 10 h 110"/>
                  <a:gd name="T8" fmla="*/ 75 w 141"/>
                  <a:gd name="T9" fmla="*/ 1 h 110"/>
                  <a:gd name="T10" fmla="*/ 20 w 141"/>
                  <a:gd name="T11" fmla="*/ 19 h 110"/>
                  <a:gd name="T12" fmla="*/ 17 w 141"/>
                  <a:gd name="T13" fmla="*/ 77 h 110"/>
                  <a:gd name="T14" fmla="*/ 30 w 141"/>
                  <a:gd name="T15" fmla="*/ 88 h 110"/>
                  <a:gd name="T16" fmla="*/ 29 w 141"/>
                  <a:gd name="T17" fmla="*/ 88 h 110"/>
                  <a:gd name="T18" fmla="*/ 19 w 141"/>
                  <a:gd name="T19" fmla="*/ 103 h 110"/>
                  <a:gd name="T20" fmla="*/ 17 w 141"/>
                  <a:gd name="T21" fmla="*/ 108 h 110"/>
                  <a:gd name="T22" fmla="*/ 22 w 141"/>
                  <a:gd name="T23" fmla="*/ 110 h 110"/>
                  <a:gd name="T24" fmla="*/ 53 w 141"/>
                  <a:gd name="T25" fmla="*/ 98 h 110"/>
                  <a:gd name="T26" fmla="*/ 58 w 141"/>
                  <a:gd name="T27" fmla="*/ 97 h 110"/>
                  <a:gd name="T28" fmla="*/ 92 w 141"/>
                  <a:gd name="T29" fmla="*/ 95 h 110"/>
                  <a:gd name="T30" fmla="*/ 55 w 141"/>
                  <a:gd name="T31" fmla="*/ 84 h 110"/>
                  <a:gd name="T32" fmla="*/ 50 w 141"/>
                  <a:gd name="T33" fmla="*/ 85 h 110"/>
                  <a:gd name="T34" fmla="*/ 43 w 141"/>
                  <a:gd name="T35" fmla="*/ 90 h 110"/>
                  <a:gd name="T36" fmla="*/ 42 w 141"/>
                  <a:gd name="T37" fmla="*/ 89 h 110"/>
                  <a:gd name="T38" fmla="*/ 45 w 141"/>
                  <a:gd name="T39" fmla="*/ 82 h 110"/>
                  <a:gd name="T40" fmla="*/ 37 w 141"/>
                  <a:gd name="T41" fmla="*/ 77 h 110"/>
                  <a:gd name="T42" fmla="*/ 22 w 141"/>
                  <a:gd name="T43" fmla="*/ 64 h 110"/>
                  <a:gd name="T44" fmla="*/ 25 w 141"/>
                  <a:gd name="T45" fmla="*/ 30 h 110"/>
                  <a:gd name="T46" fmla="*/ 62 w 141"/>
                  <a:gd name="T47" fmla="*/ 14 h 110"/>
                  <a:gd name="T48" fmla="*/ 103 w 141"/>
                  <a:gd name="T49" fmla="*/ 20 h 110"/>
                  <a:gd name="T50" fmla="*/ 123 w 141"/>
                  <a:gd name="T51" fmla="*/ 38 h 110"/>
                  <a:gd name="T52" fmla="*/ 121 w 141"/>
                  <a:gd name="T53" fmla="*/ 64 h 110"/>
                  <a:gd name="T54" fmla="*/ 89 w 141"/>
                  <a:gd name="T55" fmla="*/ 84 h 110"/>
                  <a:gd name="T56" fmla="*/ 55 w 141"/>
                  <a:gd name="T57" fmla="*/ 84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1" h="110">
                    <a:moveTo>
                      <a:pt x="92" y="95"/>
                    </a:moveTo>
                    <a:cubicBezTo>
                      <a:pt x="105" y="92"/>
                      <a:pt x="117" y="87"/>
                      <a:pt x="126" y="77"/>
                    </a:cubicBezTo>
                    <a:cubicBezTo>
                      <a:pt x="137" y="66"/>
                      <a:pt x="141" y="53"/>
                      <a:pt x="136" y="38"/>
                    </a:cubicBezTo>
                    <a:cubicBezTo>
                      <a:pt x="132" y="25"/>
                      <a:pt x="123" y="17"/>
                      <a:pt x="111" y="10"/>
                    </a:cubicBezTo>
                    <a:cubicBezTo>
                      <a:pt x="100" y="4"/>
                      <a:pt x="87" y="1"/>
                      <a:pt x="75" y="1"/>
                    </a:cubicBezTo>
                    <a:cubicBezTo>
                      <a:pt x="54" y="0"/>
                      <a:pt x="35" y="5"/>
                      <a:pt x="20" y="19"/>
                    </a:cubicBezTo>
                    <a:cubicBezTo>
                      <a:pt x="1" y="35"/>
                      <a:pt x="0" y="59"/>
                      <a:pt x="17" y="77"/>
                    </a:cubicBezTo>
                    <a:cubicBezTo>
                      <a:pt x="20" y="81"/>
                      <a:pt x="25" y="84"/>
                      <a:pt x="30" y="88"/>
                    </a:cubicBezTo>
                    <a:cubicBezTo>
                      <a:pt x="30" y="88"/>
                      <a:pt x="30" y="88"/>
                      <a:pt x="29" y="88"/>
                    </a:cubicBezTo>
                    <a:cubicBezTo>
                      <a:pt x="27" y="94"/>
                      <a:pt x="23" y="99"/>
                      <a:pt x="19" y="103"/>
                    </a:cubicBezTo>
                    <a:cubicBezTo>
                      <a:pt x="17" y="105"/>
                      <a:pt x="16" y="106"/>
                      <a:pt x="17" y="108"/>
                    </a:cubicBezTo>
                    <a:cubicBezTo>
                      <a:pt x="18" y="110"/>
                      <a:pt x="20" y="110"/>
                      <a:pt x="22" y="110"/>
                    </a:cubicBezTo>
                    <a:cubicBezTo>
                      <a:pt x="33" y="108"/>
                      <a:pt x="43" y="104"/>
                      <a:pt x="53" y="98"/>
                    </a:cubicBezTo>
                    <a:cubicBezTo>
                      <a:pt x="54" y="97"/>
                      <a:pt x="56" y="96"/>
                      <a:pt x="58" y="97"/>
                    </a:cubicBezTo>
                    <a:cubicBezTo>
                      <a:pt x="69" y="98"/>
                      <a:pt x="81" y="98"/>
                      <a:pt x="92" y="95"/>
                    </a:cubicBezTo>
                    <a:close/>
                    <a:moveTo>
                      <a:pt x="55" y="84"/>
                    </a:moveTo>
                    <a:cubicBezTo>
                      <a:pt x="53" y="84"/>
                      <a:pt x="51" y="84"/>
                      <a:pt x="50" y="85"/>
                    </a:cubicBezTo>
                    <a:cubicBezTo>
                      <a:pt x="47" y="87"/>
                      <a:pt x="45" y="88"/>
                      <a:pt x="43" y="90"/>
                    </a:cubicBezTo>
                    <a:cubicBezTo>
                      <a:pt x="43" y="89"/>
                      <a:pt x="42" y="89"/>
                      <a:pt x="42" y="89"/>
                    </a:cubicBezTo>
                    <a:cubicBezTo>
                      <a:pt x="43" y="87"/>
                      <a:pt x="44" y="85"/>
                      <a:pt x="45" y="82"/>
                    </a:cubicBezTo>
                    <a:cubicBezTo>
                      <a:pt x="42" y="80"/>
                      <a:pt x="40" y="79"/>
                      <a:pt x="37" y="77"/>
                    </a:cubicBezTo>
                    <a:cubicBezTo>
                      <a:pt x="31" y="74"/>
                      <a:pt x="26" y="70"/>
                      <a:pt x="22" y="64"/>
                    </a:cubicBezTo>
                    <a:cubicBezTo>
                      <a:pt x="14" y="53"/>
                      <a:pt x="16" y="40"/>
                      <a:pt x="25" y="30"/>
                    </a:cubicBezTo>
                    <a:cubicBezTo>
                      <a:pt x="35" y="20"/>
                      <a:pt x="48" y="15"/>
                      <a:pt x="62" y="14"/>
                    </a:cubicBezTo>
                    <a:cubicBezTo>
                      <a:pt x="76" y="12"/>
                      <a:pt x="90" y="14"/>
                      <a:pt x="103" y="20"/>
                    </a:cubicBezTo>
                    <a:cubicBezTo>
                      <a:pt x="112" y="24"/>
                      <a:pt x="119" y="30"/>
                      <a:pt x="123" y="38"/>
                    </a:cubicBezTo>
                    <a:cubicBezTo>
                      <a:pt x="128" y="47"/>
                      <a:pt x="127" y="56"/>
                      <a:pt x="121" y="64"/>
                    </a:cubicBezTo>
                    <a:cubicBezTo>
                      <a:pt x="113" y="75"/>
                      <a:pt x="102" y="81"/>
                      <a:pt x="89" y="84"/>
                    </a:cubicBezTo>
                    <a:cubicBezTo>
                      <a:pt x="78" y="86"/>
                      <a:pt x="66" y="86"/>
                      <a:pt x="55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23" name="Freeform 16"/>
              <p:cNvSpPr>
                <a:spLocks/>
              </p:cNvSpPr>
              <p:nvPr/>
            </p:nvSpPr>
            <p:spPr bwMode="auto">
              <a:xfrm>
                <a:off x="8318500" y="1309688"/>
                <a:ext cx="417513" cy="371475"/>
              </a:xfrm>
              <a:custGeom>
                <a:avLst/>
                <a:gdLst>
                  <a:gd name="T0" fmla="*/ 94 w 111"/>
                  <a:gd name="T1" fmla="*/ 90 h 99"/>
                  <a:gd name="T2" fmla="*/ 85 w 111"/>
                  <a:gd name="T3" fmla="*/ 77 h 99"/>
                  <a:gd name="T4" fmla="*/ 110 w 111"/>
                  <a:gd name="T5" fmla="*/ 38 h 99"/>
                  <a:gd name="T6" fmla="*/ 84 w 111"/>
                  <a:gd name="T7" fmla="*/ 0 h 99"/>
                  <a:gd name="T8" fmla="*/ 85 w 111"/>
                  <a:gd name="T9" fmla="*/ 3 h 99"/>
                  <a:gd name="T10" fmla="*/ 86 w 111"/>
                  <a:gd name="T11" fmla="*/ 21 h 99"/>
                  <a:gd name="T12" fmla="*/ 66 w 111"/>
                  <a:gd name="T13" fmla="*/ 55 h 99"/>
                  <a:gd name="T14" fmla="*/ 23 w 111"/>
                  <a:gd name="T15" fmla="*/ 74 h 99"/>
                  <a:gd name="T16" fmla="*/ 0 w 111"/>
                  <a:gd name="T17" fmla="*/ 75 h 99"/>
                  <a:gd name="T18" fmla="*/ 10 w 111"/>
                  <a:gd name="T19" fmla="*/ 81 h 99"/>
                  <a:gd name="T20" fmla="*/ 58 w 111"/>
                  <a:gd name="T21" fmla="*/ 86 h 99"/>
                  <a:gd name="T22" fmla="*/ 62 w 111"/>
                  <a:gd name="T23" fmla="*/ 87 h 99"/>
                  <a:gd name="T24" fmla="*/ 94 w 111"/>
                  <a:gd name="T25" fmla="*/ 99 h 99"/>
                  <a:gd name="T26" fmla="*/ 98 w 111"/>
                  <a:gd name="T27" fmla="*/ 97 h 99"/>
                  <a:gd name="T28" fmla="*/ 97 w 111"/>
                  <a:gd name="T29" fmla="*/ 93 h 99"/>
                  <a:gd name="T30" fmla="*/ 94 w 111"/>
                  <a:gd name="T31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1" h="99">
                    <a:moveTo>
                      <a:pt x="94" y="90"/>
                    </a:moveTo>
                    <a:cubicBezTo>
                      <a:pt x="91" y="86"/>
                      <a:pt x="87" y="82"/>
                      <a:pt x="85" y="77"/>
                    </a:cubicBezTo>
                    <a:cubicBezTo>
                      <a:pt x="100" y="68"/>
                      <a:pt x="111" y="56"/>
                      <a:pt x="110" y="38"/>
                    </a:cubicBezTo>
                    <a:cubicBezTo>
                      <a:pt x="110" y="20"/>
                      <a:pt x="99" y="9"/>
                      <a:pt x="84" y="0"/>
                    </a:cubicBezTo>
                    <a:cubicBezTo>
                      <a:pt x="85" y="1"/>
                      <a:pt x="85" y="2"/>
                      <a:pt x="85" y="3"/>
                    </a:cubicBezTo>
                    <a:cubicBezTo>
                      <a:pt x="86" y="9"/>
                      <a:pt x="87" y="15"/>
                      <a:pt x="86" y="21"/>
                    </a:cubicBezTo>
                    <a:cubicBezTo>
                      <a:pt x="84" y="35"/>
                      <a:pt x="77" y="46"/>
                      <a:pt x="66" y="55"/>
                    </a:cubicBezTo>
                    <a:cubicBezTo>
                      <a:pt x="54" y="66"/>
                      <a:pt x="39" y="71"/>
                      <a:pt x="23" y="74"/>
                    </a:cubicBezTo>
                    <a:cubicBezTo>
                      <a:pt x="16" y="75"/>
                      <a:pt x="8" y="75"/>
                      <a:pt x="0" y="75"/>
                    </a:cubicBezTo>
                    <a:cubicBezTo>
                      <a:pt x="3" y="77"/>
                      <a:pt x="7" y="79"/>
                      <a:pt x="10" y="81"/>
                    </a:cubicBezTo>
                    <a:cubicBezTo>
                      <a:pt x="26" y="87"/>
                      <a:pt x="42" y="88"/>
                      <a:pt x="58" y="86"/>
                    </a:cubicBezTo>
                    <a:cubicBezTo>
                      <a:pt x="60" y="86"/>
                      <a:pt x="61" y="86"/>
                      <a:pt x="62" y="87"/>
                    </a:cubicBezTo>
                    <a:cubicBezTo>
                      <a:pt x="72" y="93"/>
                      <a:pt x="82" y="97"/>
                      <a:pt x="94" y="99"/>
                    </a:cubicBezTo>
                    <a:cubicBezTo>
                      <a:pt x="95" y="99"/>
                      <a:pt x="97" y="98"/>
                      <a:pt x="98" y="97"/>
                    </a:cubicBezTo>
                    <a:cubicBezTo>
                      <a:pt x="98" y="97"/>
                      <a:pt x="98" y="95"/>
                      <a:pt x="97" y="93"/>
                    </a:cubicBezTo>
                    <a:cubicBezTo>
                      <a:pt x="97" y="92"/>
                      <a:pt x="95" y="91"/>
                      <a:pt x="94" y="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>
            <a:off x="3097988" y="2107777"/>
            <a:ext cx="630318" cy="630316"/>
            <a:chOff x="2901187" y="1990726"/>
            <a:chExt cx="686158" cy="686156"/>
          </a:xfrm>
        </p:grpSpPr>
        <p:sp>
          <p:nvSpPr>
            <p:cNvPr id="125" name="椭圆 124"/>
            <p:cNvSpPr/>
            <p:nvPr/>
          </p:nvSpPr>
          <p:spPr>
            <a:xfrm>
              <a:off x="2901187" y="1990726"/>
              <a:ext cx="686158" cy="686156"/>
            </a:xfrm>
            <a:prstGeom prst="ellipse">
              <a:avLst/>
            </a:pr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26" name="任意多边形 125"/>
            <p:cNvSpPr>
              <a:spLocks/>
            </p:cNvSpPr>
            <p:nvPr/>
          </p:nvSpPr>
          <p:spPr bwMode="auto">
            <a:xfrm>
              <a:off x="3132017" y="2151368"/>
              <a:ext cx="255358" cy="331226"/>
            </a:xfrm>
            <a:custGeom>
              <a:avLst/>
              <a:gdLst>
                <a:gd name="connsiteX0" fmla="*/ 344255 w 438150"/>
                <a:gd name="connsiteY0" fmla="*/ 320246 h 568325"/>
                <a:gd name="connsiteX1" fmla="*/ 438150 w 438150"/>
                <a:gd name="connsiteY1" fmla="*/ 399092 h 568325"/>
                <a:gd name="connsiteX2" fmla="*/ 438150 w 438150"/>
                <a:gd name="connsiteY2" fmla="*/ 406601 h 568325"/>
                <a:gd name="connsiteX3" fmla="*/ 438150 w 438150"/>
                <a:gd name="connsiteY3" fmla="*/ 545520 h 568325"/>
                <a:gd name="connsiteX4" fmla="*/ 438150 w 438150"/>
                <a:gd name="connsiteY4" fmla="*/ 549275 h 568325"/>
                <a:gd name="connsiteX5" fmla="*/ 284162 w 438150"/>
                <a:gd name="connsiteY5" fmla="*/ 549275 h 568325"/>
                <a:gd name="connsiteX6" fmla="*/ 284162 w 438150"/>
                <a:gd name="connsiteY6" fmla="*/ 545520 h 568325"/>
                <a:gd name="connsiteX7" fmla="*/ 284162 w 438150"/>
                <a:gd name="connsiteY7" fmla="*/ 402847 h 568325"/>
                <a:gd name="connsiteX8" fmla="*/ 344255 w 438150"/>
                <a:gd name="connsiteY8" fmla="*/ 320246 h 568325"/>
                <a:gd name="connsiteX9" fmla="*/ 352879 w 438150"/>
                <a:gd name="connsiteY9" fmla="*/ 200025 h 568325"/>
                <a:gd name="connsiteX10" fmla="*/ 356621 w 438150"/>
                <a:gd name="connsiteY10" fmla="*/ 200025 h 568325"/>
                <a:gd name="connsiteX11" fmla="*/ 367847 w 438150"/>
                <a:gd name="connsiteY11" fmla="*/ 200025 h 568325"/>
                <a:gd name="connsiteX12" fmla="*/ 379072 w 438150"/>
                <a:gd name="connsiteY12" fmla="*/ 203767 h 568325"/>
                <a:gd name="connsiteX13" fmla="*/ 409008 w 438150"/>
                <a:gd name="connsiteY13" fmla="*/ 263638 h 568325"/>
                <a:gd name="connsiteX14" fmla="*/ 360363 w 438150"/>
                <a:gd name="connsiteY14" fmla="*/ 304800 h 568325"/>
                <a:gd name="connsiteX15" fmla="*/ 311717 w 438150"/>
                <a:gd name="connsiteY15" fmla="*/ 263638 h 568325"/>
                <a:gd name="connsiteX16" fmla="*/ 352879 w 438150"/>
                <a:gd name="connsiteY16" fmla="*/ 200025 h 568325"/>
                <a:gd name="connsiteX17" fmla="*/ 100853 w 438150"/>
                <a:gd name="connsiteY17" fmla="*/ 196018 h 568325"/>
                <a:gd name="connsiteX18" fmla="*/ 254000 w 438150"/>
                <a:gd name="connsiteY18" fmla="*/ 320120 h 568325"/>
                <a:gd name="connsiteX19" fmla="*/ 254000 w 438150"/>
                <a:gd name="connsiteY19" fmla="*/ 331402 h 568325"/>
                <a:gd name="connsiteX20" fmla="*/ 254000 w 438150"/>
                <a:gd name="connsiteY20" fmla="*/ 557043 h 568325"/>
                <a:gd name="connsiteX21" fmla="*/ 254000 w 438150"/>
                <a:gd name="connsiteY21" fmla="*/ 568325 h 568325"/>
                <a:gd name="connsiteX22" fmla="*/ 0 w 438150"/>
                <a:gd name="connsiteY22" fmla="*/ 568325 h 568325"/>
                <a:gd name="connsiteX23" fmla="*/ 0 w 438150"/>
                <a:gd name="connsiteY23" fmla="*/ 560804 h 568325"/>
                <a:gd name="connsiteX24" fmla="*/ 0 w 438150"/>
                <a:gd name="connsiteY24" fmla="*/ 327642 h 568325"/>
                <a:gd name="connsiteX25" fmla="*/ 100853 w 438150"/>
                <a:gd name="connsiteY25" fmla="*/ 196018 h 568325"/>
                <a:gd name="connsiteX26" fmla="*/ 112091 w 438150"/>
                <a:gd name="connsiteY26" fmla="*/ 0 h 568325"/>
                <a:gd name="connsiteX27" fmla="*/ 115818 w 438150"/>
                <a:gd name="connsiteY27" fmla="*/ 0 h 568325"/>
                <a:gd name="connsiteX28" fmla="*/ 138181 w 438150"/>
                <a:gd name="connsiteY28" fmla="*/ 0 h 568325"/>
                <a:gd name="connsiteX29" fmla="*/ 153090 w 438150"/>
                <a:gd name="connsiteY29" fmla="*/ 3762 h 568325"/>
                <a:gd name="connsiteX30" fmla="*/ 205271 w 438150"/>
                <a:gd name="connsiteY30" fmla="*/ 101566 h 568325"/>
                <a:gd name="connsiteX31" fmla="*/ 127000 w 438150"/>
                <a:gd name="connsiteY31" fmla="*/ 169276 h 568325"/>
                <a:gd name="connsiteX32" fmla="*/ 48729 w 438150"/>
                <a:gd name="connsiteY32" fmla="*/ 101566 h 568325"/>
                <a:gd name="connsiteX33" fmla="*/ 112091 w 438150"/>
                <a:gd name="connsiteY33" fmla="*/ 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8150" h="568325">
                  <a:moveTo>
                    <a:pt x="344255" y="320246"/>
                  </a:moveTo>
                  <a:cubicBezTo>
                    <a:pt x="393080" y="312737"/>
                    <a:pt x="434394" y="346528"/>
                    <a:pt x="438150" y="399092"/>
                  </a:cubicBezTo>
                  <a:cubicBezTo>
                    <a:pt x="438150" y="399092"/>
                    <a:pt x="438150" y="402847"/>
                    <a:pt x="438150" y="406601"/>
                  </a:cubicBezTo>
                  <a:cubicBezTo>
                    <a:pt x="438150" y="451656"/>
                    <a:pt x="438150" y="496711"/>
                    <a:pt x="438150" y="545520"/>
                  </a:cubicBezTo>
                  <a:cubicBezTo>
                    <a:pt x="438150" y="545520"/>
                    <a:pt x="438150" y="545520"/>
                    <a:pt x="438150" y="549275"/>
                  </a:cubicBezTo>
                  <a:cubicBezTo>
                    <a:pt x="438150" y="549275"/>
                    <a:pt x="438150" y="549275"/>
                    <a:pt x="284162" y="549275"/>
                  </a:cubicBezTo>
                  <a:cubicBezTo>
                    <a:pt x="284162" y="549275"/>
                    <a:pt x="284162" y="545520"/>
                    <a:pt x="284162" y="545520"/>
                  </a:cubicBezTo>
                  <a:cubicBezTo>
                    <a:pt x="284162" y="496711"/>
                    <a:pt x="284162" y="451656"/>
                    <a:pt x="284162" y="402847"/>
                  </a:cubicBezTo>
                  <a:cubicBezTo>
                    <a:pt x="284162" y="361546"/>
                    <a:pt x="310453" y="327755"/>
                    <a:pt x="344255" y="320246"/>
                  </a:cubicBezTo>
                  <a:close/>
                  <a:moveTo>
                    <a:pt x="352879" y="200025"/>
                  </a:moveTo>
                  <a:cubicBezTo>
                    <a:pt x="352879" y="200025"/>
                    <a:pt x="352879" y="200025"/>
                    <a:pt x="356621" y="200025"/>
                  </a:cubicBezTo>
                  <a:cubicBezTo>
                    <a:pt x="356621" y="200025"/>
                    <a:pt x="356621" y="200025"/>
                    <a:pt x="367847" y="200025"/>
                  </a:cubicBezTo>
                  <a:cubicBezTo>
                    <a:pt x="371589" y="200025"/>
                    <a:pt x="375330" y="203767"/>
                    <a:pt x="379072" y="203767"/>
                  </a:cubicBezTo>
                  <a:cubicBezTo>
                    <a:pt x="401524" y="211251"/>
                    <a:pt x="412750" y="237445"/>
                    <a:pt x="409008" y="263638"/>
                  </a:cubicBezTo>
                  <a:cubicBezTo>
                    <a:pt x="405266" y="286090"/>
                    <a:pt x="386556" y="304800"/>
                    <a:pt x="360363" y="304800"/>
                  </a:cubicBezTo>
                  <a:cubicBezTo>
                    <a:pt x="337911" y="304800"/>
                    <a:pt x="319201" y="286090"/>
                    <a:pt x="311717" y="263638"/>
                  </a:cubicBezTo>
                  <a:cubicBezTo>
                    <a:pt x="307975" y="233703"/>
                    <a:pt x="326685" y="207509"/>
                    <a:pt x="352879" y="200025"/>
                  </a:cubicBezTo>
                  <a:close/>
                  <a:moveTo>
                    <a:pt x="100853" y="196018"/>
                  </a:moveTo>
                  <a:cubicBezTo>
                    <a:pt x="175559" y="180975"/>
                    <a:pt x="246529" y="241146"/>
                    <a:pt x="254000" y="320120"/>
                  </a:cubicBezTo>
                  <a:cubicBezTo>
                    <a:pt x="254000" y="323881"/>
                    <a:pt x="254000" y="327642"/>
                    <a:pt x="254000" y="331402"/>
                  </a:cubicBezTo>
                  <a:cubicBezTo>
                    <a:pt x="254000" y="406616"/>
                    <a:pt x="254000" y="481829"/>
                    <a:pt x="254000" y="557043"/>
                  </a:cubicBezTo>
                  <a:cubicBezTo>
                    <a:pt x="254000" y="557043"/>
                    <a:pt x="254000" y="557043"/>
                    <a:pt x="254000" y="568325"/>
                  </a:cubicBezTo>
                  <a:cubicBezTo>
                    <a:pt x="254000" y="568325"/>
                    <a:pt x="254000" y="568325"/>
                    <a:pt x="0" y="568325"/>
                  </a:cubicBezTo>
                  <a:cubicBezTo>
                    <a:pt x="0" y="564564"/>
                    <a:pt x="0" y="564564"/>
                    <a:pt x="0" y="560804"/>
                  </a:cubicBezTo>
                  <a:cubicBezTo>
                    <a:pt x="0" y="485590"/>
                    <a:pt x="0" y="406616"/>
                    <a:pt x="0" y="327642"/>
                  </a:cubicBezTo>
                  <a:cubicBezTo>
                    <a:pt x="0" y="263710"/>
                    <a:pt x="44823" y="211060"/>
                    <a:pt x="100853" y="196018"/>
                  </a:cubicBezTo>
                  <a:close/>
                  <a:moveTo>
                    <a:pt x="112091" y="0"/>
                  </a:moveTo>
                  <a:cubicBezTo>
                    <a:pt x="115818" y="0"/>
                    <a:pt x="115818" y="0"/>
                    <a:pt x="115818" y="0"/>
                  </a:cubicBezTo>
                  <a:cubicBezTo>
                    <a:pt x="115818" y="0"/>
                    <a:pt x="115818" y="0"/>
                    <a:pt x="138181" y="0"/>
                  </a:cubicBezTo>
                  <a:cubicBezTo>
                    <a:pt x="141909" y="0"/>
                    <a:pt x="149363" y="3762"/>
                    <a:pt x="153090" y="3762"/>
                  </a:cubicBezTo>
                  <a:cubicBezTo>
                    <a:pt x="190362" y="18808"/>
                    <a:pt x="212725" y="60187"/>
                    <a:pt x="205271" y="101566"/>
                  </a:cubicBezTo>
                  <a:cubicBezTo>
                    <a:pt x="197816" y="139183"/>
                    <a:pt x="164272" y="169276"/>
                    <a:pt x="127000" y="169276"/>
                  </a:cubicBezTo>
                  <a:cubicBezTo>
                    <a:pt x="89728" y="173038"/>
                    <a:pt x="56184" y="142944"/>
                    <a:pt x="48729" y="101566"/>
                  </a:cubicBezTo>
                  <a:cubicBezTo>
                    <a:pt x="41275" y="52664"/>
                    <a:pt x="71092" y="7523"/>
                    <a:pt x="1120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999" tIns="41999" rIns="83999" bIns="41999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678867" y="3411505"/>
            <a:ext cx="630318" cy="630316"/>
            <a:chOff x="3533526" y="3409951"/>
            <a:chExt cx="686158" cy="686156"/>
          </a:xfrm>
        </p:grpSpPr>
        <p:sp>
          <p:nvSpPr>
            <p:cNvPr id="128" name="椭圆 127"/>
            <p:cNvSpPr/>
            <p:nvPr/>
          </p:nvSpPr>
          <p:spPr>
            <a:xfrm>
              <a:off x="3533526" y="3409951"/>
              <a:ext cx="686158" cy="68615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grpSp>
          <p:nvGrpSpPr>
            <p:cNvPr id="129" name="组合 128"/>
            <p:cNvGrpSpPr/>
            <p:nvPr/>
          </p:nvGrpSpPr>
          <p:grpSpPr>
            <a:xfrm>
              <a:off x="3711212" y="3582217"/>
              <a:ext cx="341624" cy="341624"/>
              <a:chOff x="5637213" y="3511550"/>
              <a:chExt cx="376238" cy="376238"/>
            </a:xfrm>
            <a:solidFill>
              <a:schemeClr val="bg1"/>
            </a:solidFill>
          </p:grpSpPr>
          <p:sp>
            <p:nvSpPr>
              <p:cNvPr id="130" name="Freeform 50"/>
              <p:cNvSpPr>
                <a:spLocks noEditPoints="1"/>
              </p:cNvSpPr>
              <p:nvPr/>
            </p:nvSpPr>
            <p:spPr bwMode="auto">
              <a:xfrm>
                <a:off x="5637213" y="3546475"/>
                <a:ext cx="341313" cy="341313"/>
              </a:xfrm>
              <a:custGeom>
                <a:avLst/>
                <a:gdLst>
                  <a:gd name="T0" fmla="*/ 92 w 184"/>
                  <a:gd name="T1" fmla="*/ 184 h 184"/>
                  <a:gd name="T2" fmla="*/ 184 w 184"/>
                  <a:gd name="T3" fmla="*/ 92 h 184"/>
                  <a:gd name="T4" fmla="*/ 173 w 184"/>
                  <a:gd name="T5" fmla="*/ 49 h 184"/>
                  <a:gd name="T6" fmla="*/ 171 w 184"/>
                  <a:gd name="T7" fmla="*/ 49 h 184"/>
                  <a:gd name="T8" fmla="*/ 170 w 184"/>
                  <a:gd name="T9" fmla="*/ 49 h 184"/>
                  <a:gd name="T10" fmla="*/ 158 w 184"/>
                  <a:gd name="T11" fmla="*/ 48 h 184"/>
                  <a:gd name="T12" fmla="*/ 149 w 184"/>
                  <a:gd name="T13" fmla="*/ 56 h 184"/>
                  <a:gd name="T14" fmla="*/ 160 w 184"/>
                  <a:gd name="T15" fmla="*/ 92 h 184"/>
                  <a:gd name="T16" fmla="*/ 92 w 184"/>
                  <a:gd name="T17" fmla="*/ 160 h 184"/>
                  <a:gd name="T18" fmla="*/ 24 w 184"/>
                  <a:gd name="T19" fmla="*/ 92 h 184"/>
                  <a:gd name="T20" fmla="*/ 92 w 184"/>
                  <a:gd name="T21" fmla="*/ 24 h 184"/>
                  <a:gd name="T22" fmla="*/ 128 w 184"/>
                  <a:gd name="T23" fmla="*/ 35 h 184"/>
                  <a:gd name="T24" fmla="*/ 135 w 184"/>
                  <a:gd name="T25" fmla="*/ 27 h 184"/>
                  <a:gd name="T26" fmla="*/ 134 w 184"/>
                  <a:gd name="T27" fmla="*/ 14 h 184"/>
                  <a:gd name="T28" fmla="*/ 134 w 184"/>
                  <a:gd name="T29" fmla="*/ 10 h 184"/>
                  <a:gd name="T30" fmla="*/ 92 w 184"/>
                  <a:gd name="T31" fmla="*/ 0 h 184"/>
                  <a:gd name="T32" fmla="*/ 0 w 184"/>
                  <a:gd name="T33" fmla="*/ 92 h 184"/>
                  <a:gd name="T34" fmla="*/ 92 w 184"/>
                  <a:gd name="T35" fmla="*/ 184 h 184"/>
                  <a:gd name="T36" fmla="*/ 92 w 184"/>
                  <a:gd name="T37" fmla="*/ 184 h 184"/>
                  <a:gd name="T38" fmla="*/ 92 w 184"/>
                  <a:gd name="T3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4" h="184">
                    <a:moveTo>
                      <a:pt x="92" y="184"/>
                    </a:moveTo>
                    <a:cubicBezTo>
                      <a:pt x="143" y="184"/>
                      <a:pt x="184" y="143"/>
                      <a:pt x="184" y="92"/>
                    </a:cubicBezTo>
                    <a:cubicBezTo>
                      <a:pt x="184" y="76"/>
                      <a:pt x="180" y="62"/>
                      <a:pt x="173" y="49"/>
                    </a:cubicBezTo>
                    <a:cubicBezTo>
                      <a:pt x="172" y="49"/>
                      <a:pt x="172" y="49"/>
                      <a:pt x="171" y="49"/>
                    </a:cubicBezTo>
                    <a:cubicBezTo>
                      <a:pt x="170" y="49"/>
                      <a:pt x="170" y="49"/>
                      <a:pt x="170" y="49"/>
                    </a:cubicBezTo>
                    <a:cubicBezTo>
                      <a:pt x="158" y="48"/>
                      <a:pt x="158" y="48"/>
                      <a:pt x="158" y="48"/>
                    </a:cubicBezTo>
                    <a:cubicBezTo>
                      <a:pt x="149" y="56"/>
                      <a:pt x="149" y="56"/>
                      <a:pt x="149" y="56"/>
                    </a:cubicBezTo>
                    <a:cubicBezTo>
                      <a:pt x="156" y="67"/>
                      <a:pt x="160" y="79"/>
                      <a:pt x="160" y="92"/>
                    </a:cubicBezTo>
                    <a:cubicBezTo>
                      <a:pt x="160" y="129"/>
                      <a:pt x="129" y="160"/>
                      <a:pt x="92" y="160"/>
                    </a:cubicBezTo>
                    <a:cubicBezTo>
                      <a:pt x="55" y="160"/>
                      <a:pt x="24" y="129"/>
                      <a:pt x="24" y="92"/>
                    </a:cubicBezTo>
                    <a:cubicBezTo>
                      <a:pt x="24" y="55"/>
                      <a:pt x="55" y="24"/>
                      <a:pt x="92" y="24"/>
                    </a:cubicBezTo>
                    <a:cubicBezTo>
                      <a:pt x="105" y="24"/>
                      <a:pt x="117" y="28"/>
                      <a:pt x="128" y="35"/>
                    </a:cubicBezTo>
                    <a:cubicBezTo>
                      <a:pt x="135" y="27"/>
                      <a:pt x="135" y="27"/>
                      <a:pt x="135" y="27"/>
                    </a:cubicBezTo>
                    <a:cubicBezTo>
                      <a:pt x="134" y="14"/>
                      <a:pt x="134" y="14"/>
                      <a:pt x="134" y="14"/>
                    </a:cubicBezTo>
                    <a:cubicBezTo>
                      <a:pt x="134" y="12"/>
                      <a:pt x="134" y="11"/>
                      <a:pt x="134" y="10"/>
                    </a:cubicBezTo>
                    <a:cubicBezTo>
                      <a:pt x="122" y="4"/>
                      <a:pt x="107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3"/>
                      <a:pt x="41" y="184"/>
                      <a:pt x="92" y="184"/>
                    </a:cubicBezTo>
                    <a:close/>
                    <a:moveTo>
                      <a:pt x="92" y="184"/>
                    </a:moveTo>
                    <a:cubicBezTo>
                      <a:pt x="92" y="184"/>
                      <a:pt x="92" y="184"/>
                      <a:pt x="92" y="184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31" name="Freeform 51"/>
              <p:cNvSpPr>
                <a:spLocks noEditPoints="1"/>
              </p:cNvSpPr>
              <p:nvPr/>
            </p:nvSpPr>
            <p:spPr bwMode="auto">
              <a:xfrm>
                <a:off x="5724525" y="3633788"/>
                <a:ext cx="166688" cy="166688"/>
              </a:xfrm>
              <a:custGeom>
                <a:avLst/>
                <a:gdLst>
                  <a:gd name="T0" fmla="*/ 45 w 90"/>
                  <a:gd name="T1" fmla="*/ 21 h 90"/>
                  <a:gd name="T2" fmla="*/ 47 w 90"/>
                  <a:gd name="T3" fmla="*/ 21 h 90"/>
                  <a:gd name="T4" fmla="*/ 64 w 90"/>
                  <a:gd name="T5" fmla="*/ 4 h 90"/>
                  <a:gd name="T6" fmla="*/ 64 w 90"/>
                  <a:gd name="T7" fmla="*/ 4 h 90"/>
                  <a:gd name="T8" fmla="*/ 45 w 90"/>
                  <a:gd name="T9" fmla="*/ 0 h 90"/>
                  <a:gd name="T10" fmla="*/ 0 w 90"/>
                  <a:gd name="T11" fmla="*/ 45 h 90"/>
                  <a:gd name="T12" fmla="*/ 45 w 90"/>
                  <a:gd name="T13" fmla="*/ 90 h 90"/>
                  <a:gd name="T14" fmla="*/ 90 w 90"/>
                  <a:gd name="T15" fmla="*/ 45 h 90"/>
                  <a:gd name="T16" fmla="*/ 86 w 90"/>
                  <a:gd name="T17" fmla="*/ 26 h 90"/>
                  <a:gd name="T18" fmla="*/ 86 w 90"/>
                  <a:gd name="T19" fmla="*/ 26 h 90"/>
                  <a:gd name="T20" fmla="*/ 69 w 90"/>
                  <a:gd name="T21" fmla="*/ 43 h 90"/>
                  <a:gd name="T22" fmla="*/ 69 w 90"/>
                  <a:gd name="T23" fmla="*/ 45 h 90"/>
                  <a:gd name="T24" fmla="*/ 45 w 90"/>
                  <a:gd name="T25" fmla="*/ 69 h 90"/>
                  <a:gd name="T26" fmla="*/ 21 w 90"/>
                  <a:gd name="T27" fmla="*/ 45 h 90"/>
                  <a:gd name="T28" fmla="*/ 45 w 90"/>
                  <a:gd name="T29" fmla="*/ 21 h 90"/>
                  <a:gd name="T30" fmla="*/ 45 w 90"/>
                  <a:gd name="T31" fmla="*/ 21 h 90"/>
                  <a:gd name="T32" fmla="*/ 45 w 90"/>
                  <a:gd name="T33" fmla="*/ 2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90">
                    <a:moveTo>
                      <a:pt x="45" y="21"/>
                    </a:moveTo>
                    <a:cubicBezTo>
                      <a:pt x="46" y="21"/>
                      <a:pt x="46" y="21"/>
                      <a:pt x="47" y="21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58" y="1"/>
                      <a:pt x="52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cubicBezTo>
                      <a:pt x="0" y="70"/>
                      <a:pt x="20" y="90"/>
                      <a:pt x="45" y="90"/>
                    </a:cubicBezTo>
                    <a:cubicBezTo>
                      <a:pt x="70" y="90"/>
                      <a:pt x="90" y="70"/>
                      <a:pt x="90" y="45"/>
                    </a:cubicBezTo>
                    <a:cubicBezTo>
                      <a:pt x="90" y="38"/>
                      <a:pt x="89" y="32"/>
                      <a:pt x="86" y="26"/>
                    </a:cubicBezTo>
                    <a:cubicBezTo>
                      <a:pt x="86" y="26"/>
                      <a:pt x="86" y="26"/>
                      <a:pt x="86" y="26"/>
                    </a:cubicBezTo>
                    <a:cubicBezTo>
                      <a:pt x="69" y="43"/>
                      <a:pt x="69" y="43"/>
                      <a:pt x="69" y="43"/>
                    </a:cubicBezTo>
                    <a:cubicBezTo>
                      <a:pt x="69" y="44"/>
                      <a:pt x="69" y="44"/>
                      <a:pt x="69" y="45"/>
                    </a:cubicBezTo>
                    <a:cubicBezTo>
                      <a:pt x="69" y="58"/>
                      <a:pt x="58" y="69"/>
                      <a:pt x="45" y="69"/>
                    </a:cubicBezTo>
                    <a:cubicBezTo>
                      <a:pt x="32" y="69"/>
                      <a:pt x="21" y="58"/>
                      <a:pt x="21" y="45"/>
                    </a:cubicBezTo>
                    <a:cubicBezTo>
                      <a:pt x="21" y="32"/>
                      <a:pt x="32" y="21"/>
                      <a:pt x="45" y="21"/>
                    </a:cubicBezTo>
                    <a:close/>
                    <a:moveTo>
                      <a:pt x="45" y="21"/>
                    </a:moveTo>
                    <a:cubicBezTo>
                      <a:pt x="45" y="21"/>
                      <a:pt x="45" y="21"/>
                      <a:pt x="45" y="2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  <p:sp>
            <p:nvSpPr>
              <p:cNvPr id="132" name="Freeform 52"/>
              <p:cNvSpPr>
                <a:spLocks noEditPoints="1"/>
              </p:cNvSpPr>
              <p:nvPr/>
            </p:nvSpPr>
            <p:spPr bwMode="auto">
              <a:xfrm>
                <a:off x="5824538" y="3511550"/>
                <a:ext cx="188913" cy="188913"/>
              </a:xfrm>
              <a:custGeom>
                <a:avLst/>
                <a:gdLst>
                  <a:gd name="T0" fmla="*/ 86 w 102"/>
                  <a:gd name="T1" fmla="*/ 28 h 102"/>
                  <a:gd name="T2" fmla="*/ 91 w 102"/>
                  <a:gd name="T3" fmla="*/ 23 h 102"/>
                  <a:gd name="T4" fmla="*/ 91 w 102"/>
                  <a:gd name="T5" fmla="*/ 14 h 102"/>
                  <a:gd name="T6" fmla="*/ 87 w 102"/>
                  <a:gd name="T7" fmla="*/ 11 h 102"/>
                  <a:gd name="T8" fmla="*/ 83 w 102"/>
                  <a:gd name="T9" fmla="*/ 9 h 102"/>
                  <a:gd name="T10" fmla="*/ 79 w 102"/>
                  <a:gd name="T11" fmla="*/ 11 h 102"/>
                  <a:gd name="T12" fmla="*/ 74 w 102"/>
                  <a:gd name="T13" fmla="*/ 17 h 102"/>
                  <a:gd name="T14" fmla="*/ 72 w 102"/>
                  <a:gd name="T15" fmla="*/ 2 h 102"/>
                  <a:gd name="T16" fmla="*/ 70 w 102"/>
                  <a:gd name="T17" fmla="*/ 0 h 102"/>
                  <a:gd name="T18" fmla="*/ 69 w 102"/>
                  <a:gd name="T19" fmla="*/ 0 h 102"/>
                  <a:gd name="T20" fmla="*/ 47 w 102"/>
                  <a:gd name="T21" fmla="*/ 23 h 102"/>
                  <a:gd name="T22" fmla="*/ 44 w 102"/>
                  <a:gd name="T23" fmla="*/ 30 h 102"/>
                  <a:gd name="T24" fmla="*/ 44 w 102"/>
                  <a:gd name="T25" fmla="*/ 31 h 102"/>
                  <a:gd name="T26" fmla="*/ 45 w 102"/>
                  <a:gd name="T27" fmla="*/ 45 h 102"/>
                  <a:gd name="T28" fmla="*/ 37 w 102"/>
                  <a:gd name="T29" fmla="*/ 53 h 102"/>
                  <a:gd name="T30" fmla="*/ 22 w 102"/>
                  <a:gd name="T31" fmla="*/ 68 h 102"/>
                  <a:gd name="T32" fmla="*/ 22 w 102"/>
                  <a:gd name="T33" fmla="*/ 68 h 102"/>
                  <a:gd name="T34" fmla="*/ 8 w 102"/>
                  <a:gd name="T35" fmla="*/ 82 h 102"/>
                  <a:gd name="T36" fmla="*/ 2 w 102"/>
                  <a:gd name="T37" fmla="*/ 89 h 102"/>
                  <a:gd name="T38" fmla="*/ 0 w 102"/>
                  <a:gd name="T39" fmla="*/ 92 h 102"/>
                  <a:gd name="T40" fmla="*/ 0 w 102"/>
                  <a:gd name="T41" fmla="*/ 97 h 102"/>
                  <a:gd name="T42" fmla="*/ 5 w 102"/>
                  <a:gd name="T43" fmla="*/ 102 h 102"/>
                  <a:gd name="T44" fmla="*/ 5 w 102"/>
                  <a:gd name="T45" fmla="*/ 102 h 102"/>
                  <a:gd name="T46" fmla="*/ 10 w 102"/>
                  <a:gd name="T47" fmla="*/ 102 h 102"/>
                  <a:gd name="T48" fmla="*/ 13 w 102"/>
                  <a:gd name="T49" fmla="*/ 100 h 102"/>
                  <a:gd name="T50" fmla="*/ 57 w 102"/>
                  <a:gd name="T51" fmla="*/ 56 h 102"/>
                  <a:gd name="T52" fmla="*/ 70 w 102"/>
                  <a:gd name="T53" fmla="*/ 57 h 102"/>
                  <a:gd name="T54" fmla="*/ 71 w 102"/>
                  <a:gd name="T55" fmla="*/ 57 h 102"/>
                  <a:gd name="T56" fmla="*/ 71 w 102"/>
                  <a:gd name="T57" fmla="*/ 57 h 102"/>
                  <a:gd name="T58" fmla="*/ 78 w 102"/>
                  <a:gd name="T59" fmla="*/ 54 h 102"/>
                  <a:gd name="T60" fmla="*/ 101 w 102"/>
                  <a:gd name="T61" fmla="*/ 32 h 102"/>
                  <a:gd name="T62" fmla="*/ 100 w 102"/>
                  <a:gd name="T63" fmla="*/ 29 h 102"/>
                  <a:gd name="T64" fmla="*/ 86 w 102"/>
                  <a:gd name="T65" fmla="*/ 28 h 102"/>
                  <a:gd name="T66" fmla="*/ 86 w 102"/>
                  <a:gd name="T67" fmla="*/ 28 h 102"/>
                  <a:gd name="T68" fmla="*/ 86 w 102"/>
                  <a:gd name="T69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" h="102">
                    <a:moveTo>
                      <a:pt x="86" y="28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3" y="20"/>
                      <a:pt x="93" y="17"/>
                      <a:pt x="91" y="14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6" y="10"/>
                      <a:pt x="85" y="9"/>
                      <a:pt x="83" y="9"/>
                    </a:cubicBezTo>
                    <a:cubicBezTo>
                      <a:pt x="82" y="9"/>
                      <a:pt x="80" y="10"/>
                      <a:pt x="79" y="11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2" y="0"/>
                      <a:pt x="71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5" y="25"/>
                      <a:pt x="44" y="28"/>
                      <a:pt x="44" y="30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22" y="68"/>
                      <a:pt x="22" y="68"/>
                      <a:pt x="22" y="68"/>
                    </a:cubicBezTo>
                    <a:cubicBezTo>
                      <a:pt x="8" y="82"/>
                      <a:pt x="8" y="82"/>
                      <a:pt x="8" y="82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1" y="90"/>
                      <a:pt x="0" y="91"/>
                      <a:pt x="0" y="92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0"/>
                      <a:pt x="2" y="102"/>
                      <a:pt x="5" y="102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10" y="102"/>
                      <a:pt x="10" y="102"/>
                      <a:pt x="10" y="102"/>
                    </a:cubicBezTo>
                    <a:cubicBezTo>
                      <a:pt x="11" y="102"/>
                      <a:pt x="12" y="101"/>
                      <a:pt x="13" y="100"/>
                    </a:cubicBezTo>
                    <a:cubicBezTo>
                      <a:pt x="57" y="56"/>
                      <a:pt x="57" y="56"/>
                      <a:pt x="57" y="56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4" y="57"/>
                      <a:pt x="77" y="56"/>
                      <a:pt x="78" y="54"/>
                    </a:cubicBezTo>
                    <a:cubicBezTo>
                      <a:pt x="101" y="32"/>
                      <a:pt x="101" y="32"/>
                      <a:pt x="101" y="32"/>
                    </a:cubicBezTo>
                    <a:cubicBezTo>
                      <a:pt x="102" y="31"/>
                      <a:pt x="101" y="29"/>
                      <a:pt x="100" y="29"/>
                    </a:cubicBezTo>
                    <a:lnTo>
                      <a:pt x="86" y="28"/>
                    </a:lnTo>
                    <a:close/>
                    <a:moveTo>
                      <a:pt x="86" y="28"/>
                    </a:moveTo>
                    <a:cubicBezTo>
                      <a:pt x="86" y="28"/>
                      <a:pt x="86" y="28"/>
                      <a:pt x="86" y="2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83999" tIns="41999" rIns="83999" bIns="4199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26"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endParaRPr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>
            <a:off x="5106735" y="1821262"/>
            <a:ext cx="5919303" cy="1203337"/>
            <a:chOff x="5087888" y="1678834"/>
            <a:chExt cx="6443692" cy="1309940"/>
          </a:xfrm>
        </p:grpSpPr>
        <p:sp>
          <p:nvSpPr>
            <p:cNvPr id="134" name="任意多边形 133"/>
            <p:cNvSpPr/>
            <p:nvPr/>
          </p:nvSpPr>
          <p:spPr>
            <a:xfrm rot="16200000" flipH="1">
              <a:off x="7654764" y="-888042"/>
              <a:ext cx="1309939" cy="6443692"/>
            </a:xfrm>
            <a:custGeom>
              <a:avLst/>
              <a:gdLst>
                <a:gd name="connsiteX0" fmla="*/ 1632490 w 1632490"/>
                <a:gd name="connsiteY0" fmla="*/ 7785467 h 8030341"/>
                <a:gd name="connsiteX1" fmla="*/ 1632490 w 1632490"/>
                <a:gd name="connsiteY1" fmla="*/ 244875 h 8030341"/>
                <a:gd name="connsiteX2" fmla="*/ 816246 w 1632490"/>
                <a:gd name="connsiteY2" fmla="*/ 0 h 8030341"/>
                <a:gd name="connsiteX3" fmla="*/ 1 w 1632490"/>
                <a:gd name="connsiteY3" fmla="*/ 244875 h 8030341"/>
                <a:gd name="connsiteX4" fmla="*/ 1 w 1632490"/>
                <a:gd name="connsiteY4" fmla="*/ 6297784 h 8030341"/>
                <a:gd name="connsiteX5" fmla="*/ 0 w 1632490"/>
                <a:gd name="connsiteY5" fmla="*/ 6297785 h 8030341"/>
                <a:gd name="connsiteX6" fmla="*/ 1 w 1632490"/>
                <a:gd name="connsiteY6" fmla="*/ 6297785 h 8030341"/>
                <a:gd name="connsiteX7" fmla="*/ 1 w 1632490"/>
                <a:gd name="connsiteY7" fmla="*/ 6297785 h 8030341"/>
                <a:gd name="connsiteX8" fmla="*/ 0 w 1632490"/>
                <a:gd name="connsiteY8" fmla="*/ 6297785 h 8030341"/>
                <a:gd name="connsiteX9" fmla="*/ 0 w 1632490"/>
                <a:gd name="connsiteY9" fmla="*/ 7785468 h 8030341"/>
                <a:gd name="connsiteX10" fmla="*/ 816246 w 1632490"/>
                <a:gd name="connsiteY10" fmla="*/ 8030341 h 8030341"/>
                <a:gd name="connsiteX11" fmla="*/ 1632490 w 1632490"/>
                <a:gd name="connsiteY11" fmla="*/ 7785468 h 8030341"/>
                <a:gd name="connsiteX12" fmla="*/ 1632490 w 1632490"/>
                <a:gd name="connsiteY12" fmla="*/ 7785467 h 803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2490" h="8030341">
                  <a:moveTo>
                    <a:pt x="1632490" y="7785467"/>
                  </a:moveTo>
                  <a:lnTo>
                    <a:pt x="1632490" y="244875"/>
                  </a:lnTo>
                  <a:lnTo>
                    <a:pt x="816246" y="0"/>
                  </a:lnTo>
                  <a:lnTo>
                    <a:pt x="1" y="244875"/>
                  </a:lnTo>
                  <a:lnTo>
                    <a:pt x="1" y="6297784"/>
                  </a:lnTo>
                  <a:lnTo>
                    <a:pt x="0" y="6297785"/>
                  </a:lnTo>
                  <a:lnTo>
                    <a:pt x="1" y="6297785"/>
                  </a:lnTo>
                  <a:lnTo>
                    <a:pt x="1" y="6297785"/>
                  </a:lnTo>
                  <a:lnTo>
                    <a:pt x="0" y="6297785"/>
                  </a:lnTo>
                  <a:lnTo>
                    <a:pt x="0" y="7785468"/>
                  </a:lnTo>
                  <a:lnTo>
                    <a:pt x="816246" y="8030341"/>
                  </a:lnTo>
                  <a:lnTo>
                    <a:pt x="1632490" y="7785468"/>
                  </a:lnTo>
                  <a:lnTo>
                    <a:pt x="1632490" y="77854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5" name="任意多边形 134"/>
            <p:cNvSpPr/>
            <p:nvPr/>
          </p:nvSpPr>
          <p:spPr>
            <a:xfrm rot="16200000" flipH="1">
              <a:off x="4701629" y="2065096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7" name="TextBox 14"/>
            <p:cNvSpPr txBox="1"/>
            <p:nvPr/>
          </p:nvSpPr>
          <p:spPr>
            <a:xfrm>
              <a:off x="6307142" y="2133867"/>
              <a:ext cx="4860548" cy="3015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zh-CN" sz="1800" b="1" dirty="0"/>
                <a:t>百年未有之变局究竟体现了什么？</a:t>
              </a:r>
              <a:endParaRPr lang="zh-CN" altLang="zh-CN" sz="1800" dirty="0"/>
            </a:p>
          </p:txBody>
        </p:sp>
        <p:sp>
          <p:nvSpPr>
            <p:cNvPr id="138" name="任意多边形 137"/>
            <p:cNvSpPr/>
            <p:nvPr/>
          </p:nvSpPr>
          <p:spPr>
            <a:xfrm rot="5400000">
              <a:off x="10607902" y="2065096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39" name="TextBox 8"/>
            <p:cNvSpPr txBox="1"/>
            <p:nvPr/>
          </p:nvSpPr>
          <p:spPr>
            <a:xfrm>
              <a:off x="5605928" y="2026027"/>
              <a:ext cx="520014" cy="6155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674" dirty="0">
                  <a:solidFill>
                    <a:srgbClr val="0A4A9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01</a:t>
              </a:r>
              <a:endParaRPr lang="zh-CN" altLang="en-US" sz="3674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106735" y="3124995"/>
            <a:ext cx="5919303" cy="1203336"/>
            <a:chOff x="5087888" y="3098061"/>
            <a:chExt cx="6443693" cy="1309939"/>
          </a:xfrm>
        </p:grpSpPr>
        <p:sp>
          <p:nvSpPr>
            <p:cNvPr id="141" name="任意多边形 140"/>
            <p:cNvSpPr/>
            <p:nvPr/>
          </p:nvSpPr>
          <p:spPr>
            <a:xfrm rot="16200000" flipH="1">
              <a:off x="7654765" y="531184"/>
              <a:ext cx="1309939" cy="6443693"/>
            </a:xfrm>
            <a:custGeom>
              <a:avLst/>
              <a:gdLst>
                <a:gd name="connsiteX0" fmla="*/ 1632490 w 1632490"/>
                <a:gd name="connsiteY0" fmla="*/ 7785467 h 8030341"/>
                <a:gd name="connsiteX1" fmla="*/ 1632490 w 1632490"/>
                <a:gd name="connsiteY1" fmla="*/ 244875 h 8030341"/>
                <a:gd name="connsiteX2" fmla="*/ 816246 w 1632490"/>
                <a:gd name="connsiteY2" fmla="*/ 0 h 8030341"/>
                <a:gd name="connsiteX3" fmla="*/ 1 w 1632490"/>
                <a:gd name="connsiteY3" fmla="*/ 244875 h 8030341"/>
                <a:gd name="connsiteX4" fmla="*/ 1 w 1632490"/>
                <a:gd name="connsiteY4" fmla="*/ 6297784 h 8030341"/>
                <a:gd name="connsiteX5" fmla="*/ 0 w 1632490"/>
                <a:gd name="connsiteY5" fmla="*/ 6297785 h 8030341"/>
                <a:gd name="connsiteX6" fmla="*/ 1 w 1632490"/>
                <a:gd name="connsiteY6" fmla="*/ 6297785 h 8030341"/>
                <a:gd name="connsiteX7" fmla="*/ 1 w 1632490"/>
                <a:gd name="connsiteY7" fmla="*/ 6297785 h 8030341"/>
                <a:gd name="connsiteX8" fmla="*/ 0 w 1632490"/>
                <a:gd name="connsiteY8" fmla="*/ 6297785 h 8030341"/>
                <a:gd name="connsiteX9" fmla="*/ 0 w 1632490"/>
                <a:gd name="connsiteY9" fmla="*/ 7785468 h 8030341"/>
                <a:gd name="connsiteX10" fmla="*/ 816246 w 1632490"/>
                <a:gd name="connsiteY10" fmla="*/ 8030341 h 8030341"/>
                <a:gd name="connsiteX11" fmla="*/ 1632490 w 1632490"/>
                <a:gd name="connsiteY11" fmla="*/ 7785468 h 8030341"/>
                <a:gd name="connsiteX12" fmla="*/ 1632490 w 1632490"/>
                <a:gd name="connsiteY12" fmla="*/ 7785467 h 803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2490" h="8030341">
                  <a:moveTo>
                    <a:pt x="1632490" y="7785467"/>
                  </a:moveTo>
                  <a:lnTo>
                    <a:pt x="1632490" y="244875"/>
                  </a:lnTo>
                  <a:lnTo>
                    <a:pt x="816246" y="0"/>
                  </a:lnTo>
                  <a:lnTo>
                    <a:pt x="1" y="244875"/>
                  </a:lnTo>
                  <a:lnTo>
                    <a:pt x="1" y="6297784"/>
                  </a:lnTo>
                  <a:lnTo>
                    <a:pt x="0" y="6297785"/>
                  </a:lnTo>
                  <a:lnTo>
                    <a:pt x="1" y="6297785"/>
                  </a:lnTo>
                  <a:lnTo>
                    <a:pt x="1" y="6297785"/>
                  </a:lnTo>
                  <a:lnTo>
                    <a:pt x="0" y="6297785"/>
                  </a:lnTo>
                  <a:lnTo>
                    <a:pt x="0" y="7785468"/>
                  </a:lnTo>
                  <a:lnTo>
                    <a:pt x="816246" y="8030341"/>
                  </a:lnTo>
                  <a:lnTo>
                    <a:pt x="1632490" y="7785468"/>
                  </a:lnTo>
                  <a:lnTo>
                    <a:pt x="1632490" y="77854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2" name="任意多边形 141"/>
            <p:cNvSpPr/>
            <p:nvPr/>
          </p:nvSpPr>
          <p:spPr>
            <a:xfrm rot="16200000" flipH="1">
              <a:off x="4701629" y="3484321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3" name="任意多边形 142"/>
            <p:cNvSpPr/>
            <p:nvPr/>
          </p:nvSpPr>
          <p:spPr>
            <a:xfrm rot="5400000">
              <a:off x="10607902" y="3484321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4" name="TextBox 8"/>
            <p:cNvSpPr txBox="1"/>
            <p:nvPr/>
          </p:nvSpPr>
          <p:spPr>
            <a:xfrm>
              <a:off x="5528137" y="3442053"/>
              <a:ext cx="671831" cy="6155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674" dirty="0">
                  <a:solidFill>
                    <a:schemeClr val="tx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02</a:t>
              </a:r>
              <a:endParaRPr lang="zh-CN" altLang="en-US" sz="3674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6" name="TextBox 14"/>
            <p:cNvSpPr txBox="1"/>
            <p:nvPr/>
          </p:nvSpPr>
          <p:spPr>
            <a:xfrm>
              <a:off x="6307142" y="3544560"/>
              <a:ext cx="4815488" cy="3015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zh-CN" sz="1800" b="1" dirty="0"/>
                <a:t>国家治理体系与治理体系与治理能力现代化</a:t>
              </a:r>
              <a:endParaRPr lang="zh-CN" altLang="zh-CN" sz="1800" dirty="0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5106736" y="4428721"/>
            <a:ext cx="5919303" cy="1203337"/>
            <a:chOff x="5087888" y="4517284"/>
            <a:chExt cx="6443692" cy="1309940"/>
          </a:xfrm>
        </p:grpSpPr>
        <p:sp>
          <p:nvSpPr>
            <p:cNvPr id="148" name="任意多边形 147"/>
            <p:cNvSpPr/>
            <p:nvPr/>
          </p:nvSpPr>
          <p:spPr>
            <a:xfrm rot="16200000" flipH="1">
              <a:off x="7654764" y="1950408"/>
              <a:ext cx="1309939" cy="6443692"/>
            </a:xfrm>
            <a:custGeom>
              <a:avLst/>
              <a:gdLst>
                <a:gd name="connsiteX0" fmla="*/ 1632490 w 1632490"/>
                <a:gd name="connsiteY0" fmla="*/ 7785467 h 8030341"/>
                <a:gd name="connsiteX1" fmla="*/ 1632490 w 1632490"/>
                <a:gd name="connsiteY1" fmla="*/ 244875 h 8030341"/>
                <a:gd name="connsiteX2" fmla="*/ 816246 w 1632490"/>
                <a:gd name="connsiteY2" fmla="*/ 0 h 8030341"/>
                <a:gd name="connsiteX3" fmla="*/ 1 w 1632490"/>
                <a:gd name="connsiteY3" fmla="*/ 244875 h 8030341"/>
                <a:gd name="connsiteX4" fmla="*/ 1 w 1632490"/>
                <a:gd name="connsiteY4" fmla="*/ 6297784 h 8030341"/>
                <a:gd name="connsiteX5" fmla="*/ 0 w 1632490"/>
                <a:gd name="connsiteY5" fmla="*/ 6297785 h 8030341"/>
                <a:gd name="connsiteX6" fmla="*/ 1 w 1632490"/>
                <a:gd name="connsiteY6" fmla="*/ 6297785 h 8030341"/>
                <a:gd name="connsiteX7" fmla="*/ 1 w 1632490"/>
                <a:gd name="connsiteY7" fmla="*/ 6297785 h 8030341"/>
                <a:gd name="connsiteX8" fmla="*/ 0 w 1632490"/>
                <a:gd name="connsiteY8" fmla="*/ 6297785 h 8030341"/>
                <a:gd name="connsiteX9" fmla="*/ 0 w 1632490"/>
                <a:gd name="connsiteY9" fmla="*/ 7785468 h 8030341"/>
                <a:gd name="connsiteX10" fmla="*/ 816246 w 1632490"/>
                <a:gd name="connsiteY10" fmla="*/ 8030341 h 8030341"/>
                <a:gd name="connsiteX11" fmla="*/ 1632490 w 1632490"/>
                <a:gd name="connsiteY11" fmla="*/ 7785468 h 8030341"/>
                <a:gd name="connsiteX12" fmla="*/ 1632490 w 1632490"/>
                <a:gd name="connsiteY12" fmla="*/ 7785467 h 803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32490" h="8030341">
                  <a:moveTo>
                    <a:pt x="1632490" y="7785467"/>
                  </a:moveTo>
                  <a:lnTo>
                    <a:pt x="1632490" y="244875"/>
                  </a:lnTo>
                  <a:lnTo>
                    <a:pt x="816246" y="0"/>
                  </a:lnTo>
                  <a:lnTo>
                    <a:pt x="1" y="244875"/>
                  </a:lnTo>
                  <a:lnTo>
                    <a:pt x="1" y="6297784"/>
                  </a:lnTo>
                  <a:lnTo>
                    <a:pt x="0" y="6297785"/>
                  </a:lnTo>
                  <a:lnTo>
                    <a:pt x="1" y="6297785"/>
                  </a:lnTo>
                  <a:lnTo>
                    <a:pt x="1" y="6297785"/>
                  </a:lnTo>
                  <a:lnTo>
                    <a:pt x="0" y="6297785"/>
                  </a:lnTo>
                  <a:lnTo>
                    <a:pt x="0" y="7785468"/>
                  </a:lnTo>
                  <a:lnTo>
                    <a:pt x="816246" y="8030341"/>
                  </a:lnTo>
                  <a:lnTo>
                    <a:pt x="1632490" y="7785468"/>
                  </a:lnTo>
                  <a:lnTo>
                    <a:pt x="1632490" y="77854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49" name="任意多边形 148"/>
            <p:cNvSpPr/>
            <p:nvPr/>
          </p:nvSpPr>
          <p:spPr>
            <a:xfrm rot="16200000" flipH="1">
              <a:off x="4701629" y="4903546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50" name="任意多边形 149"/>
            <p:cNvSpPr/>
            <p:nvPr/>
          </p:nvSpPr>
          <p:spPr>
            <a:xfrm rot="5400000">
              <a:off x="10607902" y="4903546"/>
              <a:ext cx="1309938" cy="537418"/>
            </a:xfrm>
            <a:custGeom>
              <a:avLst/>
              <a:gdLst>
                <a:gd name="connsiteX0" fmla="*/ 1632489 w 1632489"/>
                <a:gd name="connsiteY0" fmla="*/ 244873 h 669748"/>
                <a:gd name="connsiteX1" fmla="*/ 816245 w 1632489"/>
                <a:gd name="connsiteY1" fmla="*/ 0 h 669748"/>
                <a:gd name="connsiteX2" fmla="*/ 0 w 1632489"/>
                <a:gd name="connsiteY2" fmla="*/ 244873 h 669748"/>
                <a:gd name="connsiteX3" fmla="*/ 1632489 w 1632489"/>
                <a:gd name="connsiteY3" fmla="*/ 648921 h 669748"/>
                <a:gd name="connsiteX4" fmla="*/ 1632489 w 1632489"/>
                <a:gd name="connsiteY4" fmla="*/ 244874 h 669748"/>
                <a:gd name="connsiteX5" fmla="*/ 0 w 1632489"/>
                <a:gd name="connsiteY5" fmla="*/ 244874 h 669748"/>
                <a:gd name="connsiteX6" fmla="*/ 0 w 1632489"/>
                <a:gd name="connsiteY6" fmla="*/ 648921 h 669748"/>
                <a:gd name="connsiteX7" fmla="*/ 816246 w 1632489"/>
                <a:gd name="connsiteY7" fmla="*/ 404048 h 669748"/>
                <a:gd name="connsiteX8" fmla="*/ 1632489 w 1632489"/>
                <a:gd name="connsiteY8" fmla="*/ 669748 h 669748"/>
                <a:gd name="connsiteX9" fmla="*/ 1632489 w 1632489"/>
                <a:gd name="connsiteY9" fmla="*/ 669747 h 669748"/>
                <a:gd name="connsiteX10" fmla="*/ 0 w 1632489"/>
                <a:gd name="connsiteY10" fmla="*/ 669747 h 669748"/>
                <a:gd name="connsiteX11" fmla="*/ 0 w 1632489"/>
                <a:gd name="connsiteY11" fmla="*/ 669748 h 669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2489" h="669748">
                  <a:moveTo>
                    <a:pt x="1632489" y="244873"/>
                  </a:moveTo>
                  <a:lnTo>
                    <a:pt x="816245" y="0"/>
                  </a:lnTo>
                  <a:lnTo>
                    <a:pt x="0" y="244873"/>
                  </a:lnTo>
                  <a:close/>
                  <a:moveTo>
                    <a:pt x="1632489" y="648921"/>
                  </a:moveTo>
                  <a:lnTo>
                    <a:pt x="1632489" y="244874"/>
                  </a:lnTo>
                  <a:lnTo>
                    <a:pt x="0" y="244874"/>
                  </a:lnTo>
                  <a:lnTo>
                    <a:pt x="0" y="648921"/>
                  </a:lnTo>
                  <a:lnTo>
                    <a:pt x="816246" y="404048"/>
                  </a:lnTo>
                  <a:close/>
                  <a:moveTo>
                    <a:pt x="1632489" y="669748"/>
                  </a:moveTo>
                  <a:lnTo>
                    <a:pt x="1632489" y="669747"/>
                  </a:lnTo>
                  <a:lnTo>
                    <a:pt x="0" y="669747"/>
                  </a:lnTo>
                  <a:lnTo>
                    <a:pt x="0" y="669748"/>
                  </a:lnTo>
                  <a:close/>
                </a:path>
              </a:pathLst>
            </a:custGeom>
            <a:solidFill>
              <a:srgbClr val="2B6E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26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51" name="TextBox 8"/>
            <p:cNvSpPr txBox="1"/>
            <p:nvPr/>
          </p:nvSpPr>
          <p:spPr>
            <a:xfrm>
              <a:off x="5499851" y="4864477"/>
              <a:ext cx="664851" cy="6155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altLang="zh-CN" sz="3674" dirty="0">
                  <a:solidFill>
                    <a:srgbClr val="0A4A92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03</a:t>
              </a:r>
              <a:endParaRPr lang="zh-CN" altLang="en-US" sz="3674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53" name="TextBox 14"/>
            <p:cNvSpPr txBox="1"/>
            <p:nvPr/>
          </p:nvSpPr>
          <p:spPr>
            <a:xfrm>
              <a:off x="6284544" y="4971201"/>
              <a:ext cx="4625386" cy="3015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zh-CN" sz="1800" b="1" dirty="0"/>
                <a:t>审判体系与审判能力现代化</a:t>
              </a:r>
              <a:endParaRPr lang="zh-CN" altLang="zh-CN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3003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A4A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5">
            <a:extLst>
              <a:ext uri="{FF2B5EF4-FFF2-40B4-BE49-F238E27FC236}">
                <a16:creationId xmlns:a16="http://schemas.microsoft.com/office/drawing/2014/main" id="{DCC34C6B-94E6-4F5A-AC9A-366D53470AF9}"/>
              </a:ext>
            </a:extLst>
          </p:cNvPr>
          <p:cNvSpPr/>
          <p:nvPr/>
        </p:nvSpPr>
        <p:spPr bwMode="auto">
          <a:xfrm>
            <a:off x="5708534" y="2015063"/>
            <a:ext cx="772282" cy="993502"/>
          </a:xfrm>
          <a:custGeom>
            <a:avLst/>
            <a:gdLst>
              <a:gd name="T0" fmla="*/ 44 w 250"/>
              <a:gd name="T1" fmla="*/ 81 h 323"/>
              <a:gd name="T2" fmla="*/ 44 w 250"/>
              <a:gd name="T3" fmla="*/ 242 h 323"/>
              <a:gd name="T4" fmla="*/ 44 w 250"/>
              <a:gd name="T5" fmla="*/ 242 h 323"/>
              <a:gd name="T6" fmla="*/ 125 w 250"/>
              <a:gd name="T7" fmla="*/ 323 h 323"/>
              <a:gd name="T8" fmla="*/ 206 w 250"/>
              <a:gd name="T9" fmla="*/ 242 h 323"/>
              <a:gd name="T10" fmla="*/ 206 w 250"/>
              <a:gd name="T11" fmla="*/ 242 h 323"/>
              <a:gd name="T12" fmla="*/ 206 w 250"/>
              <a:gd name="T13" fmla="*/ 81 h 323"/>
              <a:gd name="T14" fmla="*/ 125 w 250"/>
              <a:gd name="T15" fmla="*/ 0 h 323"/>
              <a:gd name="T16" fmla="*/ 44 w 250"/>
              <a:gd name="T17" fmla="*/ 81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" h="323">
                <a:moveTo>
                  <a:pt x="44" y="81"/>
                </a:moveTo>
                <a:cubicBezTo>
                  <a:pt x="0" y="125"/>
                  <a:pt x="0" y="197"/>
                  <a:pt x="44" y="242"/>
                </a:cubicBezTo>
                <a:cubicBezTo>
                  <a:pt x="44" y="242"/>
                  <a:pt x="44" y="242"/>
                  <a:pt x="44" y="242"/>
                </a:cubicBezTo>
                <a:cubicBezTo>
                  <a:pt x="125" y="323"/>
                  <a:pt x="125" y="323"/>
                  <a:pt x="125" y="323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206" y="242"/>
                  <a:pt x="206" y="242"/>
                  <a:pt x="206" y="242"/>
                </a:cubicBezTo>
                <a:cubicBezTo>
                  <a:pt x="250" y="197"/>
                  <a:pt x="250" y="125"/>
                  <a:pt x="206" y="81"/>
                </a:cubicBezTo>
                <a:cubicBezTo>
                  <a:pt x="125" y="0"/>
                  <a:pt x="125" y="0"/>
                  <a:pt x="125" y="0"/>
                </a:cubicBezTo>
                <a:lnTo>
                  <a:pt x="44" y="81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" name="Freeform 28">
            <a:extLst>
              <a:ext uri="{FF2B5EF4-FFF2-40B4-BE49-F238E27FC236}">
                <a16:creationId xmlns:a16="http://schemas.microsoft.com/office/drawing/2014/main" id="{93784B0A-240A-4A20-939B-E8D73E43751D}"/>
              </a:ext>
            </a:extLst>
          </p:cNvPr>
          <p:cNvSpPr/>
          <p:nvPr/>
        </p:nvSpPr>
        <p:spPr bwMode="auto">
          <a:xfrm>
            <a:off x="4733578" y="2567450"/>
            <a:ext cx="702075" cy="702075"/>
          </a:xfrm>
          <a:custGeom>
            <a:avLst/>
            <a:gdLst>
              <a:gd name="T0" fmla="*/ 228 w 228"/>
              <a:gd name="T1" fmla="*/ 114 h 228"/>
              <a:gd name="T2" fmla="*/ 114 w 228"/>
              <a:gd name="T3" fmla="*/ 0 h 228"/>
              <a:gd name="T4" fmla="*/ 114 w 228"/>
              <a:gd name="T5" fmla="*/ 0 h 228"/>
              <a:gd name="T6" fmla="*/ 0 w 228"/>
              <a:gd name="T7" fmla="*/ 0 h 228"/>
              <a:gd name="T8" fmla="*/ 0 w 228"/>
              <a:gd name="T9" fmla="*/ 114 h 228"/>
              <a:gd name="T10" fmla="*/ 0 w 228"/>
              <a:gd name="T11" fmla="*/ 114 h 228"/>
              <a:gd name="T12" fmla="*/ 114 w 228"/>
              <a:gd name="T13" fmla="*/ 228 h 228"/>
              <a:gd name="T14" fmla="*/ 228 w 228"/>
              <a:gd name="T15" fmla="*/ 228 h 228"/>
              <a:gd name="T16" fmla="*/ 228 w 228"/>
              <a:gd name="T17" fmla="*/ 11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8" h="228">
                <a:moveTo>
                  <a:pt x="228" y="114"/>
                </a:moveTo>
                <a:cubicBezTo>
                  <a:pt x="228" y="51"/>
                  <a:pt x="177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77"/>
                  <a:pt x="51" y="228"/>
                  <a:pt x="114" y="228"/>
                </a:cubicBezTo>
                <a:cubicBezTo>
                  <a:pt x="228" y="228"/>
                  <a:pt x="228" y="228"/>
                  <a:pt x="228" y="228"/>
                </a:cubicBezTo>
                <a:lnTo>
                  <a:pt x="228" y="114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" name="Freeform 29">
            <a:extLst>
              <a:ext uri="{FF2B5EF4-FFF2-40B4-BE49-F238E27FC236}">
                <a16:creationId xmlns:a16="http://schemas.microsoft.com/office/drawing/2014/main" id="{4BEF2BFA-243A-467C-93A3-84DFD1258D31}"/>
              </a:ext>
            </a:extLst>
          </p:cNvPr>
          <p:cNvSpPr/>
          <p:nvPr/>
        </p:nvSpPr>
        <p:spPr bwMode="auto">
          <a:xfrm>
            <a:off x="4185165" y="3529160"/>
            <a:ext cx="997475" cy="770957"/>
          </a:xfrm>
          <a:custGeom>
            <a:avLst/>
            <a:gdLst>
              <a:gd name="T0" fmla="*/ 242 w 323"/>
              <a:gd name="T1" fmla="*/ 45 h 250"/>
              <a:gd name="T2" fmla="*/ 81 w 323"/>
              <a:gd name="T3" fmla="*/ 45 h 250"/>
              <a:gd name="T4" fmla="*/ 81 w 323"/>
              <a:gd name="T5" fmla="*/ 45 h 250"/>
              <a:gd name="T6" fmla="*/ 0 w 323"/>
              <a:gd name="T7" fmla="*/ 125 h 250"/>
              <a:gd name="T8" fmla="*/ 81 w 323"/>
              <a:gd name="T9" fmla="*/ 206 h 250"/>
              <a:gd name="T10" fmla="*/ 81 w 323"/>
              <a:gd name="T11" fmla="*/ 206 h 250"/>
              <a:gd name="T12" fmla="*/ 242 w 323"/>
              <a:gd name="T13" fmla="*/ 206 h 250"/>
              <a:gd name="T14" fmla="*/ 323 w 323"/>
              <a:gd name="T15" fmla="*/ 125 h 250"/>
              <a:gd name="T16" fmla="*/ 242 w 323"/>
              <a:gd name="T17" fmla="*/ 4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3" h="250">
                <a:moveTo>
                  <a:pt x="242" y="45"/>
                </a:moveTo>
                <a:cubicBezTo>
                  <a:pt x="197" y="0"/>
                  <a:pt x="125" y="0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0" y="125"/>
                  <a:pt x="0" y="125"/>
                  <a:pt x="0" y="125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125" y="250"/>
                  <a:pt x="197" y="250"/>
                  <a:pt x="242" y="206"/>
                </a:cubicBezTo>
                <a:cubicBezTo>
                  <a:pt x="323" y="125"/>
                  <a:pt x="323" y="125"/>
                  <a:pt x="323" y="125"/>
                </a:cubicBezTo>
                <a:lnTo>
                  <a:pt x="242" y="45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" name="Freeform 30">
            <a:extLst>
              <a:ext uri="{FF2B5EF4-FFF2-40B4-BE49-F238E27FC236}">
                <a16:creationId xmlns:a16="http://schemas.microsoft.com/office/drawing/2014/main" id="{82E6A60B-B7C4-46EA-AA26-AC0D407C021A}"/>
              </a:ext>
            </a:extLst>
          </p:cNvPr>
          <p:cNvSpPr/>
          <p:nvPr/>
        </p:nvSpPr>
        <p:spPr bwMode="auto">
          <a:xfrm>
            <a:off x="7006710" y="3529160"/>
            <a:ext cx="997475" cy="770957"/>
          </a:xfrm>
          <a:custGeom>
            <a:avLst/>
            <a:gdLst>
              <a:gd name="T0" fmla="*/ 242 w 323"/>
              <a:gd name="T1" fmla="*/ 45 h 250"/>
              <a:gd name="T2" fmla="*/ 81 w 323"/>
              <a:gd name="T3" fmla="*/ 45 h 250"/>
              <a:gd name="T4" fmla="*/ 81 w 323"/>
              <a:gd name="T5" fmla="*/ 45 h 250"/>
              <a:gd name="T6" fmla="*/ 0 w 323"/>
              <a:gd name="T7" fmla="*/ 125 h 250"/>
              <a:gd name="T8" fmla="*/ 81 w 323"/>
              <a:gd name="T9" fmla="*/ 206 h 250"/>
              <a:gd name="T10" fmla="*/ 81 w 323"/>
              <a:gd name="T11" fmla="*/ 206 h 250"/>
              <a:gd name="T12" fmla="*/ 242 w 323"/>
              <a:gd name="T13" fmla="*/ 206 h 250"/>
              <a:gd name="T14" fmla="*/ 323 w 323"/>
              <a:gd name="T15" fmla="*/ 125 h 250"/>
              <a:gd name="T16" fmla="*/ 242 w 323"/>
              <a:gd name="T17" fmla="*/ 4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3" h="250">
                <a:moveTo>
                  <a:pt x="242" y="45"/>
                </a:moveTo>
                <a:cubicBezTo>
                  <a:pt x="198" y="0"/>
                  <a:pt x="126" y="0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0" y="125"/>
                  <a:pt x="0" y="125"/>
                  <a:pt x="0" y="125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81" y="206"/>
                  <a:pt x="81" y="206"/>
                  <a:pt x="81" y="206"/>
                </a:cubicBezTo>
                <a:cubicBezTo>
                  <a:pt x="126" y="250"/>
                  <a:pt x="198" y="250"/>
                  <a:pt x="242" y="206"/>
                </a:cubicBezTo>
                <a:cubicBezTo>
                  <a:pt x="323" y="125"/>
                  <a:pt x="323" y="125"/>
                  <a:pt x="323" y="125"/>
                </a:cubicBezTo>
                <a:lnTo>
                  <a:pt x="242" y="45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6" name="Freeform 31">
            <a:extLst>
              <a:ext uri="{FF2B5EF4-FFF2-40B4-BE49-F238E27FC236}">
                <a16:creationId xmlns:a16="http://schemas.microsoft.com/office/drawing/2014/main" id="{7DB3D8A2-66B3-4597-9E10-8E8C13BE6F2D}"/>
              </a:ext>
            </a:extLst>
          </p:cNvPr>
          <p:cNvSpPr/>
          <p:nvPr/>
        </p:nvSpPr>
        <p:spPr bwMode="auto">
          <a:xfrm>
            <a:off x="6735152" y="2567450"/>
            <a:ext cx="703400" cy="702075"/>
          </a:xfrm>
          <a:custGeom>
            <a:avLst/>
            <a:gdLst>
              <a:gd name="T0" fmla="*/ 114 w 228"/>
              <a:gd name="T1" fmla="*/ 228 h 228"/>
              <a:gd name="T2" fmla="*/ 228 w 228"/>
              <a:gd name="T3" fmla="*/ 114 h 228"/>
              <a:gd name="T4" fmla="*/ 228 w 228"/>
              <a:gd name="T5" fmla="*/ 114 h 228"/>
              <a:gd name="T6" fmla="*/ 228 w 228"/>
              <a:gd name="T7" fmla="*/ 0 h 228"/>
              <a:gd name="T8" fmla="*/ 114 w 228"/>
              <a:gd name="T9" fmla="*/ 0 h 228"/>
              <a:gd name="T10" fmla="*/ 114 w 228"/>
              <a:gd name="T11" fmla="*/ 0 h 228"/>
              <a:gd name="T12" fmla="*/ 0 w 228"/>
              <a:gd name="T13" fmla="*/ 114 h 228"/>
              <a:gd name="T14" fmla="*/ 0 w 228"/>
              <a:gd name="T15" fmla="*/ 228 h 228"/>
              <a:gd name="T16" fmla="*/ 114 w 228"/>
              <a:gd name="T17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8" h="228">
                <a:moveTo>
                  <a:pt x="114" y="228"/>
                </a:moveTo>
                <a:cubicBezTo>
                  <a:pt x="177" y="228"/>
                  <a:pt x="228" y="177"/>
                  <a:pt x="228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28" y="0"/>
                  <a:pt x="228" y="0"/>
                  <a:pt x="228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51" y="0"/>
                  <a:pt x="0" y="51"/>
                  <a:pt x="0" y="114"/>
                </a:cubicBezTo>
                <a:cubicBezTo>
                  <a:pt x="0" y="228"/>
                  <a:pt x="0" y="228"/>
                  <a:pt x="0" y="228"/>
                </a:cubicBezTo>
                <a:lnTo>
                  <a:pt x="114" y="228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  <a:effectLst>
            <a:outerShdw dist="35921" dir="2700000" algn="ctr" rotWithShape="0">
              <a:srgbClr val="C7C4C4"/>
            </a:outerShdw>
          </a:effec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7" name="Freeform 35">
            <a:extLst>
              <a:ext uri="{FF2B5EF4-FFF2-40B4-BE49-F238E27FC236}">
                <a16:creationId xmlns:a16="http://schemas.microsoft.com/office/drawing/2014/main" id="{B4DE3F34-98D3-4E28-81EA-D54AE28A2530}"/>
              </a:ext>
            </a:extLst>
          </p:cNvPr>
          <p:cNvSpPr>
            <a:spLocks noEditPoints="1"/>
          </p:cNvSpPr>
          <p:nvPr/>
        </p:nvSpPr>
        <p:spPr bwMode="auto">
          <a:xfrm>
            <a:off x="6920606" y="2759527"/>
            <a:ext cx="332492" cy="325869"/>
          </a:xfrm>
          <a:custGeom>
            <a:avLst/>
            <a:gdLst>
              <a:gd name="T0" fmla="*/ 2147483646 w 108"/>
              <a:gd name="T1" fmla="*/ 2147483646 h 107"/>
              <a:gd name="T2" fmla="*/ 2147483646 w 108"/>
              <a:gd name="T3" fmla="*/ 2147483646 h 107"/>
              <a:gd name="T4" fmla="*/ 2147483646 w 108"/>
              <a:gd name="T5" fmla="*/ 2147483646 h 107"/>
              <a:gd name="T6" fmla="*/ 2147483646 w 108"/>
              <a:gd name="T7" fmla="*/ 2147483646 h 107"/>
              <a:gd name="T8" fmla="*/ 2147483646 w 108"/>
              <a:gd name="T9" fmla="*/ 2147483646 h 107"/>
              <a:gd name="T10" fmla="*/ 2147483646 w 108"/>
              <a:gd name="T11" fmla="*/ 2147483646 h 107"/>
              <a:gd name="T12" fmla="*/ 2147483646 w 108"/>
              <a:gd name="T13" fmla="*/ 2147483646 h 107"/>
              <a:gd name="T14" fmla="*/ 2147483646 w 108"/>
              <a:gd name="T15" fmla="*/ 2147483646 h 107"/>
              <a:gd name="T16" fmla="*/ 2147483646 w 108"/>
              <a:gd name="T17" fmla="*/ 2147483646 h 107"/>
              <a:gd name="T18" fmla="*/ 2147483646 w 108"/>
              <a:gd name="T19" fmla="*/ 2147483646 h 107"/>
              <a:gd name="T20" fmla="*/ 2147483646 w 108"/>
              <a:gd name="T21" fmla="*/ 2147483646 h 107"/>
              <a:gd name="T22" fmla="*/ 2147483646 w 108"/>
              <a:gd name="T23" fmla="*/ 2147483646 h 107"/>
              <a:gd name="T24" fmla="*/ 2147483646 w 108"/>
              <a:gd name="T25" fmla="*/ 2147483646 h 107"/>
              <a:gd name="T26" fmla="*/ 2147483646 w 108"/>
              <a:gd name="T27" fmla="*/ 2147483646 h 107"/>
              <a:gd name="T28" fmla="*/ 2147483646 w 108"/>
              <a:gd name="T29" fmla="*/ 2147483646 h 107"/>
              <a:gd name="T30" fmla="*/ 2147483646 w 108"/>
              <a:gd name="T31" fmla="*/ 2147483646 h 107"/>
              <a:gd name="T32" fmla="*/ 2147483646 w 108"/>
              <a:gd name="T33" fmla="*/ 2147483646 h 107"/>
              <a:gd name="T34" fmla="*/ 2147483646 w 108"/>
              <a:gd name="T35" fmla="*/ 2147483646 h 107"/>
              <a:gd name="T36" fmla="*/ 2147483646 w 108"/>
              <a:gd name="T37" fmla="*/ 2147483646 h 107"/>
              <a:gd name="T38" fmla="*/ 2147483646 w 108"/>
              <a:gd name="T39" fmla="*/ 2147483646 h 107"/>
              <a:gd name="T40" fmla="*/ 2147483646 w 108"/>
              <a:gd name="T41" fmla="*/ 2147483646 h 107"/>
              <a:gd name="T42" fmla="*/ 2147483646 w 108"/>
              <a:gd name="T43" fmla="*/ 2147483646 h 107"/>
              <a:gd name="T44" fmla="*/ 2147483646 w 108"/>
              <a:gd name="T45" fmla="*/ 2147483646 h 107"/>
              <a:gd name="T46" fmla="*/ 2147483646 w 108"/>
              <a:gd name="T47" fmla="*/ 2147483646 h 107"/>
              <a:gd name="T48" fmla="*/ 2147483646 w 108"/>
              <a:gd name="T49" fmla="*/ 2147483646 h 107"/>
              <a:gd name="T50" fmla="*/ 2147483646 w 108"/>
              <a:gd name="T51" fmla="*/ 2147483646 h 107"/>
              <a:gd name="T52" fmla="*/ 2147483646 w 108"/>
              <a:gd name="T53" fmla="*/ 2147483646 h 107"/>
              <a:gd name="T54" fmla="*/ 2147483646 w 108"/>
              <a:gd name="T55" fmla="*/ 2147483646 h 107"/>
              <a:gd name="T56" fmla="*/ 2147483646 w 108"/>
              <a:gd name="T57" fmla="*/ 2147483646 h 107"/>
              <a:gd name="T58" fmla="*/ 2147483646 w 108"/>
              <a:gd name="T59" fmla="*/ 2147483646 h 107"/>
              <a:gd name="T60" fmla="*/ 2147483646 w 108"/>
              <a:gd name="T61" fmla="*/ 2147483646 h 107"/>
              <a:gd name="T62" fmla="*/ 2147483646 w 108"/>
              <a:gd name="T63" fmla="*/ 2147483646 h 107"/>
              <a:gd name="T64" fmla="*/ 2147483646 w 108"/>
              <a:gd name="T65" fmla="*/ 2147483646 h 107"/>
              <a:gd name="T66" fmla="*/ 2147483646 w 108"/>
              <a:gd name="T67" fmla="*/ 2147483646 h 107"/>
              <a:gd name="T68" fmla="*/ 2147483646 w 108"/>
              <a:gd name="T69" fmla="*/ 2147483646 h 107"/>
              <a:gd name="T70" fmla="*/ 2147483646 w 108"/>
              <a:gd name="T71" fmla="*/ 2147483646 h 107"/>
              <a:gd name="T72" fmla="*/ 2147483646 w 108"/>
              <a:gd name="T73" fmla="*/ 2147483646 h 107"/>
              <a:gd name="T74" fmla="*/ 2147483646 w 108"/>
              <a:gd name="T75" fmla="*/ 2147483646 h 107"/>
              <a:gd name="T76" fmla="*/ 2147483646 w 108"/>
              <a:gd name="T77" fmla="*/ 2147483646 h 107"/>
              <a:gd name="T78" fmla="*/ 2147483646 w 108"/>
              <a:gd name="T79" fmla="*/ 2147483646 h 107"/>
              <a:gd name="T80" fmla="*/ 2147483646 w 108"/>
              <a:gd name="T81" fmla="*/ 2147483646 h 107"/>
              <a:gd name="T82" fmla="*/ 2147483646 w 108"/>
              <a:gd name="T83" fmla="*/ 2147483646 h 107"/>
              <a:gd name="T84" fmla="*/ 2147483646 w 108"/>
              <a:gd name="T85" fmla="*/ 2147483646 h 107"/>
              <a:gd name="T86" fmla="*/ 2147483646 w 108"/>
              <a:gd name="T87" fmla="*/ 2147483646 h 107"/>
              <a:gd name="T88" fmla="*/ 2147483646 w 108"/>
              <a:gd name="T89" fmla="*/ 2147483646 h 107"/>
              <a:gd name="T90" fmla="*/ 2147483646 w 108"/>
              <a:gd name="T91" fmla="*/ 2147483646 h 107"/>
              <a:gd name="T92" fmla="*/ 2147483646 w 108"/>
              <a:gd name="T93" fmla="*/ 2147483646 h 107"/>
              <a:gd name="T94" fmla="*/ 2147483646 w 108"/>
              <a:gd name="T95" fmla="*/ 2147483646 h 107"/>
              <a:gd name="T96" fmla="*/ 2147483646 w 108"/>
              <a:gd name="T97" fmla="*/ 2147483646 h 107"/>
              <a:gd name="T98" fmla="*/ 2147483646 w 108"/>
              <a:gd name="T99" fmla="*/ 2147483646 h 10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8" h="107">
                <a:moveTo>
                  <a:pt x="62" y="58"/>
                </a:moveTo>
                <a:cubicBezTo>
                  <a:pt x="106" y="73"/>
                  <a:pt x="106" y="73"/>
                  <a:pt x="106" y="73"/>
                </a:cubicBezTo>
                <a:cubicBezTo>
                  <a:pt x="107" y="73"/>
                  <a:pt x="108" y="75"/>
                  <a:pt x="107" y="76"/>
                </a:cubicBezTo>
                <a:cubicBezTo>
                  <a:pt x="107" y="77"/>
                  <a:pt x="107" y="77"/>
                  <a:pt x="106" y="77"/>
                </a:cubicBezTo>
                <a:cubicBezTo>
                  <a:pt x="94" y="84"/>
                  <a:pt x="94" y="84"/>
                  <a:pt x="94" y="8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4" y="94"/>
                  <a:pt x="104" y="96"/>
                  <a:pt x="103" y="97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7" y="103"/>
                  <a:pt x="95" y="103"/>
                  <a:pt x="94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85" y="93"/>
                  <a:pt x="85" y="93"/>
                  <a:pt x="85" y="93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8" y="107"/>
                  <a:pt x="76" y="107"/>
                  <a:pt x="75" y="107"/>
                </a:cubicBezTo>
                <a:cubicBezTo>
                  <a:pt x="74" y="106"/>
                  <a:pt x="74" y="106"/>
                  <a:pt x="74" y="105"/>
                </a:cubicBezTo>
                <a:cubicBezTo>
                  <a:pt x="59" y="62"/>
                  <a:pt x="59" y="62"/>
                  <a:pt x="59" y="62"/>
                </a:cubicBezTo>
                <a:cubicBezTo>
                  <a:pt x="59" y="60"/>
                  <a:pt x="60" y="59"/>
                  <a:pt x="61" y="58"/>
                </a:cubicBezTo>
                <a:cubicBezTo>
                  <a:pt x="61" y="58"/>
                  <a:pt x="62" y="58"/>
                  <a:pt x="62" y="58"/>
                </a:cubicBezTo>
                <a:close/>
                <a:moveTo>
                  <a:pt x="54" y="69"/>
                </a:moveTo>
                <a:cubicBezTo>
                  <a:pt x="54" y="69"/>
                  <a:pt x="54" y="69"/>
                  <a:pt x="54" y="69"/>
                </a:cubicBezTo>
                <a:cubicBezTo>
                  <a:pt x="55" y="69"/>
                  <a:pt x="56" y="70"/>
                  <a:pt x="56" y="72"/>
                </a:cubicBezTo>
                <a:cubicBezTo>
                  <a:pt x="56" y="73"/>
                  <a:pt x="55" y="74"/>
                  <a:pt x="54" y="74"/>
                </a:cubicBezTo>
                <a:cubicBezTo>
                  <a:pt x="51" y="74"/>
                  <a:pt x="48" y="74"/>
                  <a:pt x="45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3" y="71"/>
                  <a:pt x="40" y="70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6" y="66"/>
                  <a:pt x="35" y="63"/>
                  <a:pt x="34" y="61"/>
                </a:cubicBezTo>
                <a:cubicBezTo>
                  <a:pt x="33" y="58"/>
                  <a:pt x="32" y="56"/>
                  <a:pt x="32" y="53"/>
                </a:cubicBezTo>
                <a:cubicBezTo>
                  <a:pt x="32" y="50"/>
                  <a:pt x="33" y="47"/>
                  <a:pt x="34" y="45"/>
                </a:cubicBezTo>
                <a:cubicBezTo>
                  <a:pt x="34" y="44"/>
                  <a:pt x="34" y="44"/>
                  <a:pt x="34" y="44"/>
                </a:cubicBezTo>
                <a:cubicBezTo>
                  <a:pt x="35" y="42"/>
                  <a:pt x="36" y="39"/>
                  <a:pt x="38" y="38"/>
                </a:cubicBezTo>
                <a:cubicBezTo>
                  <a:pt x="42" y="34"/>
                  <a:pt x="48" y="31"/>
                  <a:pt x="54" y="31"/>
                </a:cubicBezTo>
                <a:cubicBezTo>
                  <a:pt x="56" y="31"/>
                  <a:pt x="59" y="32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4" y="34"/>
                  <a:pt x="67" y="36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71" y="40"/>
                  <a:pt x="72" y="42"/>
                  <a:pt x="73" y="45"/>
                </a:cubicBezTo>
                <a:cubicBezTo>
                  <a:pt x="74" y="47"/>
                  <a:pt x="75" y="50"/>
                  <a:pt x="75" y="53"/>
                </a:cubicBezTo>
                <a:cubicBezTo>
                  <a:pt x="75" y="54"/>
                  <a:pt x="74" y="55"/>
                  <a:pt x="73" y="55"/>
                </a:cubicBezTo>
                <a:cubicBezTo>
                  <a:pt x="71" y="55"/>
                  <a:pt x="70" y="54"/>
                  <a:pt x="70" y="53"/>
                </a:cubicBezTo>
                <a:cubicBezTo>
                  <a:pt x="70" y="50"/>
                  <a:pt x="70" y="48"/>
                  <a:pt x="69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8" y="44"/>
                  <a:pt x="67" y="43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39"/>
                  <a:pt x="62" y="38"/>
                  <a:pt x="60" y="37"/>
                </a:cubicBezTo>
                <a:cubicBezTo>
                  <a:pt x="58" y="37"/>
                  <a:pt x="56" y="36"/>
                  <a:pt x="54" y="36"/>
                </a:cubicBezTo>
                <a:cubicBezTo>
                  <a:pt x="49" y="36"/>
                  <a:pt x="45" y="38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0" y="42"/>
                  <a:pt x="39" y="44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8"/>
                  <a:pt x="37" y="50"/>
                  <a:pt x="37" y="53"/>
                </a:cubicBezTo>
                <a:cubicBezTo>
                  <a:pt x="37" y="55"/>
                  <a:pt x="37" y="57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9" y="61"/>
                  <a:pt x="40" y="63"/>
                  <a:pt x="42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43" y="66"/>
                  <a:pt x="45" y="67"/>
                  <a:pt x="47" y="68"/>
                </a:cubicBezTo>
                <a:cubicBezTo>
                  <a:pt x="49" y="69"/>
                  <a:pt x="51" y="69"/>
                  <a:pt x="54" y="69"/>
                </a:cubicBezTo>
                <a:close/>
                <a:moveTo>
                  <a:pt x="54" y="84"/>
                </a:moveTo>
                <a:cubicBezTo>
                  <a:pt x="54" y="84"/>
                  <a:pt x="54" y="84"/>
                  <a:pt x="54" y="84"/>
                </a:cubicBezTo>
                <a:cubicBezTo>
                  <a:pt x="55" y="84"/>
                  <a:pt x="56" y="85"/>
                  <a:pt x="56" y="86"/>
                </a:cubicBezTo>
                <a:cubicBezTo>
                  <a:pt x="56" y="88"/>
                  <a:pt x="55" y="89"/>
                  <a:pt x="54" y="89"/>
                </a:cubicBezTo>
                <a:cubicBezTo>
                  <a:pt x="49" y="89"/>
                  <a:pt x="44" y="88"/>
                  <a:pt x="40" y="86"/>
                </a:cubicBezTo>
                <a:cubicBezTo>
                  <a:pt x="35" y="84"/>
                  <a:pt x="31" y="81"/>
                  <a:pt x="28" y="78"/>
                </a:cubicBezTo>
                <a:cubicBezTo>
                  <a:pt x="25" y="75"/>
                  <a:pt x="22" y="71"/>
                  <a:pt x="20" y="67"/>
                </a:cubicBezTo>
                <a:cubicBezTo>
                  <a:pt x="20" y="66"/>
                  <a:pt x="20" y="66"/>
                  <a:pt x="20" y="66"/>
                </a:cubicBezTo>
                <a:cubicBezTo>
                  <a:pt x="19" y="62"/>
                  <a:pt x="18" y="58"/>
                  <a:pt x="18" y="53"/>
                </a:cubicBezTo>
                <a:cubicBezTo>
                  <a:pt x="18" y="48"/>
                  <a:pt x="19" y="43"/>
                  <a:pt x="20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2" y="35"/>
                  <a:pt x="25" y="31"/>
                  <a:pt x="28" y="27"/>
                </a:cubicBezTo>
                <a:cubicBezTo>
                  <a:pt x="31" y="24"/>
                  <a:pt x="35" y="21"/>
                  <a:pt x="40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8"/>
                  <a:pt x="49" y="17"/>
                  <a:pt x="54" y="17"/>
                </a:cubicBezTo>
                <a:cubicBezTo>
                  <a:pt x="58" y="17"/>
                  <a:pt x="63" y="18"/>
                  <a:pt x="67" y="19"/>
                </a:cubicBezTo>
                <a:cubicBezTo>
                  <a:pt x="67" y="19"/>
                  <a:pt x="67" y="19"/>
                  <a:pt x="67" y="19"/>
                </a:cubicBezTo>
                <a:cubicBezTo>
                  <a:pt x="72" y="21"/>
                  <a:pt x="76" y="24"/>
                  <a:pt x="79" y="27"/>
                </a:cubicBezTo>
                <a:cubicBezTo>
                  <a:pt x="82" y="31"/>
                  <a:pt x="85" y="35"/>
                  <a:pt x="87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9" y="43"/>
                  <a:pt x="89" y="48"/>
                  <a:pt x="89" y="53"/>
                </a:cubicBezTo>
                <a:cubicBezTo>
                  <a:pt x="89" y="54"/>
                  <a:pt x="88" y="55"/>
                  <a:pt x="87" y="55"/>
                </a:cubicBezTo>
                <a:cubicBezTo>
                  <a:pt x="86" y="55"/>
                  <a:pt x="85" y="54"/>
                  <a:pt x="85" y="53"/>
                </a:cubicBezTo>
                <a:cubicBezTo>
                  <a:pt x="85" y="49"/>
                  <a:pt x="84" y="45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1" y="37"/>
                  <a:pt x="78" y="34"/>
                  <a:pt x="76" y="31"/>
                </a:cubicBezTo>
                <a:cubicBezTo>
                  <a:pt x="73" y="28"/>
                  <a:pt x="69" y="26"/>
                  <a:pt x="65" y="24"/>
                </a:cubicBezTo>
                <a:cubicBezTo>
                  <a:pt x="62" y="23"/>
                  <a:pt x="58" y="22"/>
                  <a:pt x="54" y="22"/>
                </a:cubicBezTo>
                <a:cubicBezTo>
                  <a:pt x="49" y="22"/>
                  <a:pt x="45" y="23"/>
                  <a:pt x="42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38" y="26"/>
                  <a:pt x="34" y="28"/>
                  <a:pt x="32" y="31"/>
                </a:cubicBezTo>
                <a:cubicBezTo>
                  <a:pt x="29" y="34"/>
                  <a:pt x="26" y="37"/>
                  <a:pt x="25" y="41"/>
                </a:cubicBezTo>
                <a:cubicBezTo>
                  <a:pt x="23" y="44"/>
                  <a:pt x="23" y="49"/>
                  <a:pt x="23" y="53"/>
                </a:cubicBezTo>
                <a:cubicBezTo>
                  <a:pt x="23" y="57"/>
                  <a:pt x="23" y="61"/>
                  <a:pt x="25" y="65"/>
                </a:cubicBezTo>
                <a:cubicBezTo>
                  <a:pt x="25" y="65"/>
                  <a:pt x="25" y="65"/>
                  <a:pt x="25" y="65"/>
                </a:cubicBezTo>
                <a:cubicBezTo>
                  <a:pt x="26" y="68"/>
                  <a:pt x="29" y="72"/>
                  <a:pt x="32" y="75"/>
                </a:cubicBezTo>
                <a:cubicBezTo>
                  <a:pt x="34" y="78"/>
                  <a:pt x="38" y="80"/>
                  <a:pt x="42" y="81"/>
                </a:cubicBezTo>
                <a:cubicBezTo>
                  <a:pt x="45" y="83"/>
                  <a:pt x="49" y="84"/>
                  <a:pt x="54" y="84"/>
                </a:cubicBezTo>
                <a:close/>
                <a:moveTo>
                  <a:pt x="54" y="98"/>
                </a:moveTo>
                <a:cubicBezTo>
                  <a:pt x="54" y="98"/>
                  <a:pt x="54" y="98"/>
                  <a:pt x="54" y="98"/>
                </a:cubicBezTo>
                <a:cubicBezTo>
                  <a:pt x="56" y="98"/>
                  <a:pt x="58" y="100"/>
                  <a:pt x="58" y="102"/>
                </a:cubicBezTo>
                <a:cubicBezTo>
                  <a:pt x="58" y="104"/>
                  <a:pt x="56" y="106"/>
                  <a:pt x="54" y="106"/>
                </a:cubicBezTo>
                <a:cubicBezTo>
                  <a:pt x="46" y="106"/>
                  <a:pt x="40" y="104"/>
                  <a:pt x="33" y="102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27" y="99"/>
                  <a:pt x="21" y="95"/>
                  <a:pt x="16" y="90"/>
                </a:cubicBezTo>
                <a:cubicBezTo>
                  <a:pt x="11" y="85"/>
                  <a:pt x="7" y="80"/>
                  <a:pt x="4" y="73"/>
                </a:cubicBezTo>
                <a:cubicBezTo>
                  <a:pt x="4" y="73"/>
                  <a:pt x="4" y="73"/>
                  <a:pt x="4" y="73"/>
                </a:cubicBezTo>
                <a:cubicBezTo>
                  <a:pt x="2" y="67"/>
                  <a:pt x="0" y="60"/>
                  <a:pt x="0" y="53"/>
                </a:cubicBezTo>
                <a:cubicBezTo>
                  <a:pt x="0" y="46"/>
                  <a:pt x="2" y="39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7" y="26"/>
                  <a:pt x="11" y="20"/>
                  <a:pt x="16" y="15"/>
                </a:cubicBezTo>
                <a:cubicBezTo>
                  <a:pt x="21" y="10"/>
                  <a:pt x="27" y="6"/>
                  <a:pt x="33" y="4"/>
                </a:cubicBezTo>
                <a:cubicBezTo>
                  <a:pt x="33" y="3"/>
                  <a:pt x="33" y="3"/>
                  <a:pt x="33" y="3"/>
                </a:cubicBezTo>
                <a:cubicBezTo>
                  <a:pt x="40" y="1"/>
                  <a:pt x="46" y="0"/>
                  <a:pt x="54" y="0"/>
                </a:cubicBezTo>
                <a:cubicBezTo>
                  <a:pt x="61" y="0"/>
                  <a:pt x="68" y="1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74" y="4"/>
                  <a:pt x="74" y="4"/>
                  <a:pt x="74" y="4"/>
                </a:cubicBezTo>
                <a:cubicBezTo>
                  <a:pt x="80" y="6"/>
                  <a:pt x="86" y="10"/>
                  <a:pt x="91" y="15"/>
                </a:cubicBezTo>
                <a:cubicBezTo>
                  <a:pt x="96" y="20"/>
                  <a:pt x="100" y="26"/>
                  <a:pt x="103" y="32"/>
                </a:cubicBezTo>
                <a:cubicBezTo>
                  <a:pt x="103" y="33"/>
                  <a:pt x="103" y="33"/>
                  <a:pt x="103" y="33"/>
                </a:cubicBezTo>
                <a:cubicBezTo>
                  <a:pt x="105" y="39"/>
                  <a:pt x="107" y="46"/>
                  <a:pt x="107" y="53"/>
                </a:cubicBezTo>
                <a:cubicBezTo>
                  <a:pt x="107" y="55"/>
                  <a:pt x="105" y="57"/>
                  <a:pt x="103" y="57"/>
                </a:cubicBezTo>
                <a:cubicBezTo>
                  <a:pt x="100" y="57"/>
                  <a:pt x="99" y="55"/>
                  <a:pt x="99" y="53"/>
                </a:cubicBezTo>
                <a:cubicBezTo>
                  <a:pt x="99" y="47"/>
                  <a:pt x="97" y="41"/>
                  <a:pt x="95" y="36"/>
                </a:cubicBezTo>
                <a:cubicBezTo>
                  <a:pt x="95" y="36"/>
                  <a:pt x="95" y="36"/>
                  <a:pt x="95" y="36"/>
                </a:cubicBezTo>
                <a:cubicBezTo>
                  <a:pt x="93" y="30"/>
                  <a:pt x="90" y="25"/>
                  <a:pt x="85" y="21"/>
                </a:cubicBezTo>
                <a:cubicBezTo>
                  <a:pt x="81" y="17"/>
                  <a:pt x="76" y="13"/>
                  <a:pt x="71" y="11"/>
                </a:cubicBezTo>
                <a:cubicBezTo>
                  <a:pt x="66" y="9"/>
                  <a:pt x="60" y="8"/>
                  <a:pt x="54" y="8"/>
                </a:cubicBezTo>
                <a:cubicBezTo>
                  <a:pt x="47" y="8"/>
                  <a:pt x="42" y="9"/>
                  <a:pt x="37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1" y="13"/>
                  <a:pt x="26" y="17"/>
                  <a:pt x="22" y="21"/>
                </a:cubicBezTo>
                <a:cubicBezTo>
                  <a:pt x="18" y="25"/>
                  <a:pt x="14" y="30"/>
                  <a:pt x="12" y="36"/>
                </a:cubicBezTo>
                <a:cubicBezTo>
                  <a:pt x="10" y="41"/>
                  <a:pt x="9" y="47"/>
                  <a:pt x="9" y="53"/>
                </a:cubicBezTo>
                <a:cubicBezTo>
                  <a:pt x="9" y="59"/>
                  <a:pt x="10" y="65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4" y="75"/>
                  <a:pt x="18" y="80"/>
                  <a:pt x="22" y="85"/>
                </a:cubicBezTo>
                <a:cubicBezTo>
                  <a:pt x="26" y="89"/>
                  <a:pt x="31" y="92"/>
                  <a:pt x="36" y="94"/>
                </a:cubicBezTo>
                <a:cubicBezTo>
                  <a:pt x="42" y="97"/>
                  <a:pt x="47" y="98"/>
                  <a:pt x="54" y="98"/>
                </a:cubicBezTo>
                <a:close/>
                <a:moveTo>
                  <a:pt x="99" y="76"/>
                </a:moveTo>
                <a:cubicBezTo>
                  <a:pt x="99" y="76"/>
                  <a:pt x="99" y="76"/>
                  <a:pt x="99" y="76"/>
                </a:cubicBezTo>
                <a:cubicBezTo>
                  <a:pt x="65" y="65"/>
                  <a:pt x="65" y="65"/>
                  <a:pt x="65" y="65"/>
                </a:cubicBezTo>
                <a:cubicBezTo>
                  <a:pt x="77" y="98"/>
                  <a:pt x="77" y="98"/>
                  <a:pt x="77" y="9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8"/>
                  <a:pt x="82" y="88"/>
                  <a:pt x="82" y="88"/>
                </a:cubicBezTo>
                <a:cubicBezTo>
                  <a:pt x="82" y="87"/>
                  <a:pt x="82" y="87"/>
                  <a:pt x="83" y="87"/>
                </a:cubicBezTo>
                <a:cubicBezTo>
                  <a:pt x="84" y="86"/>
                  <a:pt x="85" y="86"/>
                  <a:pt x="86" y="87"/>
                </a:cubicBezTo>
                <a:cubicBezTo>
                  <a:pt x="96" y="97"/>
                  <a:pt x="96" y="97"/>
                  <a:pt x="96" y="97"/>
                </a:cubicBezTo>
                <a:cubicBezTo>
                  <a:pt x="98" y="95"/>
                  <a:pt x="98" y="95"/>
                  <a:pt x="98" y="9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7" y="85"/>
                  <a:pt x="87" y="85"/>
                </a:cubicBezTo>
                <a:cubicBezTo>
                  <a:pt x="87" y="83"/>
                  <a:pt x="87" y="82"/>
                  <a:pt x="88" y="81"/>
                </a:cubicBezTo>
                <a:cubicBezTo>
                  <a:pt x="99" y="76"/>
                  <a:pt x="99" y="76"/>
                  <a:pt x="9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8" name="KSO_Shape">
            <a:extLst>
              <a:ext uri="{FF2B5EF4-FFF2-40B4-BE49-F238E27FC236}">
                <a16:creationId xmlns:a16="http://schemas.microsoft.com/office/drawing/2014/main" id="{E6FE6CFB-C56F-408C-93FA-F2374A226C11}"/>
              </a:ext>
            </a:extLst>
          </p:cNvPr>
          <p:cNvSpPr/>
          <p:nvPr/>
        </p:nvSpPr>
        <p:spPr bwMode="auto">
          <a:xfrm>
            <a:off x="5151038" y="3008565"/>
            <a:ext cx="1899422" cy="3006999"/>
          </a:xfrm>
          <a:custGeom>
            <a:avLst/>
            <a:gdLst>
              <a:gd name="T0" fmla="*/ 2147483646 w 3864"/>
              <a:gd name="T1" fmla="*/ 1817606605 h 6111"/>
              <a:gd name="T2" fmla="*/ 2147483646 w 3864"/>
              <a:gd name="T3" fmla="*/ 2147483646 h 6111"/>
              <a:gd name="T4" fmla="*/ 2147483646 w 3864"/>
              <a:gd name="T5" fmla="*/ 2147483646 h 6111"/>
              <a:gd name="T6" fmla="*/ 2147483646 w 3864"/>
              <a:gd name="T7" fmla="*/ 2147483646 h 6111"/>
              <a:gd name="T8" fmla="*/ 2147483646 w 3864"/>
              <a:gd name="T9" fmla="*/ 2147483646 h 6111"/>
              <a:gd name="T10" fmla="*/ 2147483646 w 3864"/>
              <a:gd name="T11" fmla="*/ 2147483646 h 6111"/>
              <a:gd name="T12" fmla="*/ 2147483646 w 3864"/>
              <a:gd name="T13" fmla="*/ 2147483646 h 6111"/>
              <a:gd name="T14" fmla="*/ 2147483646 w 3864"/>
              <a:gd name="T15" fmla="*/ 2147483646 h 6111"/>
              <a:gd name="T16" fmla="*/ 2147483646 w 3864"/>
              <a:gd name="T17" fmla="*/ 2147483646 h 6111"/>
              <a:gd name="T18" fmla="*/ 2147483646 w 3864"/>
              <a:gd name="T19" fmla="*/ 2147483646 h 6111"/>
              <a:gd name="T20" fmla="*/ 2147483646 w 3864"/>
              <a:gd name="T21" fmla="*/ 2147483646 h 6111"/>
              <a:gd name="T22" fmla="*/ 2147483646 w 3864"/>
              <a:gd name="T23" fmla="*/ 2147483646 h 6111"/>
              <a:gd name="T24" fmla="*/ 2147483646 w 3864"/>
              <a:gd name="T25" fmla="*/ 2147483646 h 6111"/>
              <a:gd name="T26" fmla="*/ 2147483646 w 3864"/>
              <a:gd name="T27" fmla="*/ 2147483646 h 6111"/>
              <a:gd name="T28" fmla="*/ 2147483646 w 3864"/>
              <a:gd name="T29" fmla="*/ 2147483646 h 6111"/>
              <a:gd name="T30" fmla="*/ 2147483646 w 3864"/>
              <a:gd name="T31" fmla="*/ 2147483646 h 6111"/>
              <a:gd name="T32" fmla="*/ 2147483646 w 3864"/>
              <a:gd name="T33" fmla="*/ 2147483646 h 6111"/>
              <a:gd name="T34" fmla="*/ 2147483646 w 3864"/>
              <a:gd name="T35" fmla="*/ 2147483646 h 6111"/>
              <a:gd name="T36" fmla="*/ 574134261 w 3864"/>
              <a:gd name="T37" fmla="*/ 2147483646 h 6111"/>
              <a:gd name="T38" fmla="*/ 906491754 w 3864"/>
              <a:gd name="T39" fmla="*/ 2147483646 h 6111"/>
              <a:gd name="T40" fmla="*/ 2147483646 w 3864"/>
              <a:gd name="T41" fmla="*/ 2147483646 h 6111"/>
              <a:gd name="T42" fmla="*/ 2147483646 w 3864"/>
              <a:gd name="T43" fmla="*/ 2147483646 h 6111"/>
              <a:gd name="T44" fmla="*/ 2147483646 w 3864"/>
              <a:gd name="T45" fmla="*/ 2147483646 h 6111"/>
              <a:gd name="T46" fmla="*/ 2147483646 w 3864"/>
              <a:gd name="T47" fmla="*/ 1817606605 h 6111"/>
              <a:gd name="T48" fmla="*/ 2147483646 w 3864"/>
              <a:gd name="T49" fmla="*/ 2147483646 h 6111"/>
              <a:gd name="T50" fmla="*/ 2147483646 w 3864"/>
              <a:gd name="T51" fmla="*/ 2147483646 h 6111"/>
              <a:gd name="T52" fmla="*/ 2147483646 w 3864"/>
              <a:gd name="T53" fmla="*/ 2147483646 h 6111"/>
              <a:gd name="T54" fmla="*/ 2147483646 w 3864"/>
              <a:gd name="T55" fmla="*/ 2147483646 h 6111"/>
              <a:gd name="T56" fmla="*/ 2147483646 w 3864"/>
              <a:gd name="T57" fmla="*/ 2147483646 h 6111"/>
              <a:gd name="T58" fmla="*/ 2147483646 w 3864"/>
              <a:gd name="T59" fmla="*/ 2147483646 h 6111"/>
              <a:gd name="T60" fmla="*/ 2147483646 w 3864"/>
              <a:gd name="T61" fmla="*/ 2147483646 h 6111"/>
              <a:gd name="T62" fmla="*/ 2147483646 w 3864"/>
              <a:gd name="T63" fmla="*/ 2147483646 h 6111"/>
              <a:gd name="T64" fmla="*/ 2147483646 w 3864"/>
              <a:gd name="T65" fmla="*/ 2147483646 h 6111"/>
              <a:gd name="T66" fmla="*/ 2147483646 w 3864"/>
              <a:gd name="T67" fmla="*/ 2147483646 h 6111"/>
              <a:gd name="T68" fmla="*/ 2147483646 w 3864"/>
              <a:gd name="T69" fmla="*/ 2147483646 h 6111"/>
              <a:gd name="T70" fmla="*/ 2147483646 w 3864"/>
              <a:gd name="T71" fmla="*/ 2147483646 h 6111"/>
              <a:gd name="T72" fmla="*/ 2147483646 w 3864"/>
              <a:gd name="T73" fmla="*/ 2147483646 h 6111"/>
              <a:gd name="T74" fmla="*/ 2147483646 w 3864"/>
              <a:gd name="T75" fmla="*/ 2147483646 h 6111"/>
              <a:gd name="T76" fmla="*/ 2147483646 w 3864"/>
              <a:gd name="T77" fmla="*/ 2147483646 h 6111"/>
              <a:gd name="T78" fmla="*/ 2147483646 w 3864"/>
              <a:gd name="T79" fmla="*/ 2147483646 h 6111"/>
              <a:gd name="T80" fmla="*/ 2147483646 w 3864"/>
              <a:gd name="T81" fmla="*/ 2147483646 h 6111"/>
              <a:gd name="T82" fmla="*/ 2147483646 w 3864"/>
              <a:gd name="T83" fmla="*/ 2147483646 h 6111"/>
              <a:gd name="T84" fmla="*/ 2147483646 w 3864"/>
              <a:gd name="T85" fmla="*/ 2147483646 h 6111"/>
              <a:gd name="T86" fmla="*/ 2147483646 w 3864"/>
              <a:gd name="T87" fmla="*/ 2147483646 h 6111"/>
              <a:gd name="T88" fmla="*/ 2147483646 w 3864"/>
              <a:gd name="T89" fmla="*/ 2147483646 h 6111"/>
              <a:gd name="T90" fmla="*/ 2147483646 w 3864"/>
              <a:gd name="T91" fmla="*/ 2147483646 h 6111"/>
              <a:gd name="T92" fmla="*/ 2147483646 w 3864"/>
              <a:gd name="T93" fmla="*/ 2147483646 h 6111"/>
              <a:gd name="T94" fmla="*/ 2147483646 w 3864"/>
              <a:gd name="T95" fmla="*/ 2147483646 h 6111"/>
              <a:gd name="T96" fmla="*/ 2147483646 w 3864"/>
              <a:gd name="T97" fmla="*/ 2147483646 h 6111"/>
              <a:gd name="T98" fmla="*/ 2147483646 w 3864"/>
              <a:gd name="T99" fmla="*/ 2147483646 h 6111"/>
              <a:gd name="T100" fmla="*/ 2147483646 w 3864"/>
              <a:gd name="T101" fmla="*/ 2147483646 h 6111"/>
              <a:gd name="T102" fmla="*/ 2147483646 w 3864"/>
              <a:gd name="T103" fmla="*/ 2147483646 h 6111"/>
              <a:gd name="T104" fmla="*/ 2147483646 w 3864"/>
              <a:gd name="T105" fmla="*/ 2147483646 h 6111"/>
              <a:gd name="T106" fmla="*/ 2147483646 w 3864"/>
              <a:gd name="T107" fmla="*/ 2147483646 h 6111"/>
              <a:gd name="T108" fmla="*/ 2147483646 w 3864"/>
              <a:gd name="T109" fmla="*/ 2147483646 h 6111"/>
              <a:gd name="T110" fmla="*/ 2147483646 w 3864"/>
              <a:gd name="T111" fmla="*/ 2147483646 h 6111"/>
              <a:gd name="T112" fmla="*/ 2147483646 w 3864"/>
              <a:gd name="T113" fmla="*/ 2147483646 h 6111"/>
              <a:gd name="T114" fmla="*/ 2147483646 w 3864"/>
              <a:gd name="T115" fmla="*/ 2147483646 h 6111"/>
              <a:gd name="T116" fmla="*/ 2147483646 w 3864"/>
              <a:gd name="T117" fmla="*/ 2147483646 h 6111"/>
              <a:gd name="T118" fmla="*/ 2147483646 w 3864"/>
              <a:gd name="T119" fmla="*/ 2147483646 h 611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864" h="6111">
                <a:moveTo>
                  <a:pt x="1932" y="0"/>
                </a:moveTo>
                <a:lnTo>
                  <a:pt x="1932" y="0"/>
                </a:lnTo>
                <a:lnTo>
                  <a:pt x="1982" y="0"/>
                </a:lnTo>
                <a:lnTo>
                  <a:pt x="2031" y="2"/>
                </a:lnTo>
                <a:lnTo>
                  <a:pt x="2081" y="5"/>
                </a:lnTo>
                <a:lnTo>
                  <a:pt x="2129" y="9"/>
                </a:lnTo>
                <a:lnTo>
                  <a:pt x="2178" y="15"/>
                </a:lnTo>
                <a:lnTo>
                  <a:pt x="2226" y="22"/>
                </a:lnTo>
                <a:lnTo>
                  <a:pt x="2273" y="30"/>
                </a:lnTo>
                <a:lnTo>
                  <a:pt x="2321" y="39"/>
                </a:lnTo>
                <a:lnTo>
                  <a:pt x="2367" y="48"/>
                </a:lnTo>
                <a:lnTo>
                  <a:pt x="2415" y="60"/>
                </a:lnTo>
                <a:lnTo>
                  <a:pt x="2460" y="73"/>
                </a:lnTo>
                <a:lnTo>
                  <a:pt x="2507" y="87"/>
                </a:lnTo>
                <a:lnTo>
                  <a:pt x="2551" y="101"/>
                </a:lnTo>
                <a:lnTo>
                  <a:pt x="2596" y="117"/>
                </a:lnTo>
                <a:lnTo>
                  <a:pt x="2640" y="133"/>
                </a:lnTo>
                <a:lnTo>
                  <a:pt x="2683" y="152"/>
                </a:lnTo>
                <a:lnTo>
                  <a:pt x="2727" y="170"/>
                </a:lnTo>
                <a:lnTo>
                  <a:pt x="2769" y="190"/>
                </a:lnTo>
                <a:lnTo>
                  <a:pt x="2811" y="211"/>
                </a:lnTo>
                <a:lnTo>
                  <a:pt x="2853" y="233"/>
                </a:lnTo>
                <a:lnTo>
                  <a:pt x="2893" y="255"/>
                </a:lnTo>
                <a:lnTo>
                  <a:pt x="2934" y="279"/>
                </a:lnTo>
                <a:lnTo>
                  <a:pt x="2973" y="304"/>
                </a:lnTo>
                <a:lnTo>
                  <a:pt x="3012" y="329"/>
                </a:lnTo>
                <a:lnTo>
                  <a:pt x="3050" y="356"/>
                </a:lnTo>
                <a:lnTo>
                  <a:pt x="3087" y="383"/>
                </a:lnTo>
                <a:lnTo>
                  <a:pt x="3124" y="412"/>
                </a:lnTo>
                <a:lnTo>
                  <a:pt x="3160" y="441"/>
                </a:lnTo>
                <a:lnTo>
                  <a:pt x="3196" y="471"/>
                </a:lnTo>
                <a:lnTo>
                  <a:pt x="3231" y="501"/>
                </a:lnTo>
                <a:lnTo>
                  <a:pt x="3265" y="532"/>
                </a:lnTo>
                <a:lnTo>
                  <a:pt x="3297" y="565"/>
                </a:lnTo>
                <a:lnTo>
                  <a:pt x="3330" y="599"/>
                </a:lnTo>
                <a:lnTo>
                  <a:pt x="3362" y="632"/>
                </a:lnTo>
                <a:lnTo>
                  <a:pt x="3393" y="667"/>
                </a:lnTo>
                <a:lnTo>
                  <a:pt x="3423" y="702"/>
                </a:lnTo>
                <a:lnTo>
                  <a:pt x="3452" y="739"/>
                </a:lnTo>
                <a:lnTo>
                  <a:pt x="3480" y="775"/>
                </a:lnTo>
                <a:lnTo>
                  <a:pt x="3507" y="813"/>
                </a:lnTo>
                <a:lnTo>
                  <a:pt x="3534" y="852"/>
                </a:lnTo>
                <a:lnTo>
                  <a:pt x="3560" y="890"/>
                </a:lnTo>
                <a:lnTo>
                  <a:pt x="3584" y="930"/>
                </a:lnTo>
                <a:lnTo>
                  <a:pt x="3607" y="970"/>
                </a:lnTo>
                <a:lnTo>
                  <a:pt x="3631" y="1011"/>
                </a:lnTo>
                <a:lnTo>
                  <a:pt x="3653" y="1051"/>
                </a:lnTo>
                <a:lnTo>
                  <a:pt x="3674" y="1094"/>
                </a:lnTo>
                <a:lnTo>
                  <a:pt x="3693" y="1136"/>
                </a:lnTo>
                <a:lnTo>
                  <a:pt x="3712" y="1179"/>
                </a:lnTo>
                <a:lnTo>
                  <a:pt x="3729" y="1223"/>
                </a:lnTo>
                <a:lnTo>
                  <a:pt x="3747" y="1267"/>
                </a:lnTo>
                <a:lnTo>
                  <a:pt x="3762" y="1312"/>
                </a:lnTo>
                <a:lnTo>
                  <a:pt x="3777" y="1357"/>
                </a:lnTo>
                <a:lnTo>
                  <a:pt x="3791" y="1402"/>
                </a:lnTo>
                <a:lnTo>
                  <a:pt x="3802" y="1449"/>
                </a:lnTo>
                <a:lnTo>
                  <a:pt x="3814" y="1495"/>
                </a:lnTo>
                <a:lnTo>
                  <a:pt x="3824" y="1543"/>
                </a:lnTo>
                <a:lnTo>
                  <a:pt x="3834" y="1589"/>
                </a:lnTo>
                <a:lnTo>
                  <a:pt x="3842" y="1638"/>
                </a:lnTo>
                <a:lnTo>
                  <a:pt x="3848" y="1685"/>
                </a:lnTo>
                <a:lnTo>
                  <a:pt x="3853" y="1734"/>
                </a:lnTo>
                <a:lnTo>
                  <a:pt x="3858" y="1783"/>
                </a:lnTo>
                <a:lnTo>
                  <a:pt x="3862" y="1832"/>
                </a:lnTo>
                <a:lnTo>
                  <a:pt x="3863" y="1882"/>
                </a:lnTo>
                <a:lnTo>
                  <a:pt x="3864" y="1932"/>
                </a:lnTo>
                <a:lnTo>
                  <a:pt x="3863" y="1999"/>
                </a:lnTo>
                <a:lnTo>
                  <a:pt x="3859" y="2065"/>
                </a:lnTo>
                <a:lnTo>
                  <a:pt x="3853" y="2130"/>
                </a:lnTo>
                <a:lnTo>
                  <a:pt x="3845" y="2195"/>
                </a:lnTo>
                <a:lnTo>
                  <a:pt x="3836" y="2260"/>
                </a:lnTo>
                <a:lnTo>
                  <a:pt x="3823" y="2324"/>
                </a:lnTo>
                <a:lnTo>
                  <a:pt x="3809" y="2387"/>
                </a:lnTo>
                <a:lnTo>
                  <a:pt x="3793" y="2449"/>
                </a:lnTo>
                <a:lnTo>
                  <a:pt x="3776" y="2511"/>
                </a:lnTo>
                <a:lnTo>
                  <a:pt x="3755" y="2571"/>
                </a:lnTo>
                <a:lnTo>
                  <a:pt x="3733" y="2631"/>
                </a:lnTo>
                <a:lnTo>
                  <a:pt x="3709" y="2690"/>
                </a:lnTo>
                <a:lnTo>
                  <a:pt x="3683" y="2747"/>
                </a:lnTo>
                <a:lnTo>
                  <a:pt x="3656" y="2804"/>
                </a:lnTo>
                <a:lnTo>
                  <a:pt x="3626" y="2859"/>
                </a:lnTo>
                <a:lnTo>
                  <a:pt x="3596" y="2914"/>
                </a:lnTo>
                <a:lnTo>
                  <a:pt x="3566" y="2963"/>
                </a:lnTo>
                <a:lnTo>
                  <a:pt x="3534" y="3011"/>
                </a:lnTo>
                <a:lnTo>
                  <a:pt x="3502" y="3058"/>
                </a:lnTo>
                <a:lnTo>
                  <a:pt x="3467" y="3103"/>
                </a:lnTo>
                <a:lnTo>
                  <a:pt x="3432" y="3148"/>
                </a:lnTo>
                <a:lnTo>
                  <a:pt x="3395" y="3193"/>
                </a:lnTo>
                <a:lnTo>
                  <a:pt x="3358" y="3234"/>
                </a:lnTo>
                <a:lnTo>
                  <a:pt x="3318" y="3276"/>
                </a:lnTo>
                <a:lnTo>
                  <a:pt x="3278" y="3317"/>
                </a:lnTo>
                <a:lnTo>
                  <a:pt x="3237" y="3356"/>
                </a:lnTo>
                <a:lnTo>
                  <a:pt x="3194" y="3393"/>
                </a:lnTo>
                <a:lnTo>
                  <a:pt x="3150" y="3431"/>
                </a:lnTo>
                <a:lnTo>
                  <a:pt x="3106" y="3465"/>
                </a:lnTo>
                <a:lnTo>
                  <a:pt x="3059" y="3500"/>
                </a:lnTo>
                <a:lnTo>
                  <a:pt x="3013" y="3533"/>
                </a:lnTo>
                <a:lnTo>
                  <a:pt x="2965" y="3564"/>
                </a:lnTo>
                <a:lnTo>
                  <a:pt x="2965" y="3763"/>
                </a:lnTo>
                <a:lnTo>
                  <a:pt x="3040" y="3756"/>
                </a:lnTo>
                <a:lnTo>
                  <a:pt x="3184" y="3744"/>
                </a:lnTo>
                <a:lnTo>
                  <a:pt x="3240" y="3879"/>
                </a:lnTo>
                <a:lnTo>
                  <a:pt x="3257" y="3921"/>
                </a:lnTo>
                <a:lnTo>
                  <a:pt x="3272" y="3961"/>
                </a:lnTo>
                <a:lnTo>
                  <a:pt x="3283" y="4003"/>
                </a:lnTo>
                <a:lnTo>
                  <a:pt x="3293" y="4044"/>
                </a:lnTo>
                <a:lnTo>
                  <a:pt x="3301" y="4084"/>
                </a:lnTo>
                <a:lnTo>
                  <a:pt x="3305" y="4125"/>
                </a:lnTo>
                <a:lnTo>
                  <a:pt x="3309" y="4166"/>
                </a:lnTo>
                <a:lnTo>
                  <a:pt x="3310" y="4206"/>
                </a:lnTo>
                <a:lnTo>
                  <a:pt x="3309" y="4248"/>
                </a:lnTo>
                <a:lnTo>
                  <a:pt x="3305" y="4289"/>
                </a:lnTo>
                <a:lnTo>
                  <a:pt x="3300" y="4329"/>
                </a:lnTo>
                <a:lnTo>
                  <a:pt x="3292" y="4370"/>
                </a:lnTo>
                <a:lnTo>
                  <a:pt x="3282" y="4409"/>
                </a:lnTo>
                <a:lnTo>
                  <a:pt x="3269" y="4449"/>
                </a:lnTo>
                <a:lnTo>
                  <a:pt x="3256" y="4487"/>
                </a:lnTo>
                <a:lnTo>
                  <a:pt x="3239" y="4527"/>
                </a:lnTo>
                <a:lnTo>
                  <a:pt x="3224" y="4560"/>
                </a:lnTo>
                <a:lnTo>
                  <a:pt x="3240" y="4600"/>
                </a:lnTo>
                <a:lnTo>
                  <a:pt x="3257" y="4642"/>
                </a:lnTo>
                <a:lnTo>
                  <a:pt x="3272" y="4682"/>
                </a:lnTo>
                <a:lnTo>
                  <a:pt x="3283" y="4724"/>
                </a:lnTo>
                <a:lnTo>
                  <a:pt x="3293" y="4765"/>
                </a:lnTo>
                <a:lnTo>
                  <a:pt x="3301" y="4805"/>
                </a:lnTo>
                <a:lnTo>
                  <a:pt x="3305" y="4846"/>
                </a:lnTo>
                <a:lnTo>
                  <a:pt x="3309" y="4888"/>
                </a:lnTo>
                <a:lnTo>
                  <a:pt x="3310" y="4927"/>
                </a:lnTo>
                <a:lnTo>
                  <a:pt x="3309" y="4969"/>
                </a:lnTo>
                <a:lnTo>
                  <a:pt x="3305" y="5010"/>
                </a:lnTo>
                <a:lnTo>
                  <a:pt x="3300" y="5050"/>
                </a:lnTo>
                <a:lnTo>
                  <a:pt x="3292" y="5091"/>
                </a:lnTo>
                <a:lnTo>
                  <a:pt x="3282" y="5130"/>
                </a:lnTo>
                <a:lnTo>
                  <a:pt x="3269" y="5170"/>
                </a:lnTo>
                <a:lnTo>
                  <a:pt x="3256" y="5209"/>
                </a:lnTo>
                <a:lnTo>
                  <a:pt x="3239" y="5248"/>
                </a:lnTo>
                <a:lnTo>
                  <a:pt x="3191" y="5356"/>
                </a:lnTo>
                <a:lnTo>
                  <a:pt x="3073" y="5366"/>
                </a:lnTo>
                <a:lnTo>
                  <a:pt x="886" y="5559"/>
                </a:lnTo>
                <a:lnTo>
                  <a:pt x="735" y="5573"/>
                </a:lnTo>
                <a:lnTo>
                  <a:pt x="681" y="5430"/>
                </a:lnTo>
                <a:lnTo>
                  <a:pt x="668" y="5395"/>
                </a:lnTo>
                <a:lnTo>
                  <a:pt x="656" y="5359"/>
                </a:lnTo>
                <a:lnTo>
                  <a:pt x="646" y="5323"/>
                </a:lnTo>
                <a:lnTo>
                  <a:pt x="636" y="5286"/>
                </a:lnTo>
                <a:lnTo>
                  <a:pt x="628" y="5249"/>
                </a:lnTo>
                <a:lnTo>
                  <a:pt x="623" y="5210"/>
                </a:lnTo>
                <a:lnTo>
                  <a:pt x="618" y="5172"/>
                </a:lnTo>
                <a:lnTo>
                  <a:pt x="616" y="5133"/>
                </a:lnTo>
                <a:lnTo>
                  <a:pt x="614" y="5091"/>
                </a:lnTo>
                <a:lnTo>
                  <a:pt x="617" y="5049"/>
                </a:lnTo>
                <a:lnTo>
                  <a:pt x="621" y="5006"/>
                </a:lnTo>
                <a:lnTo>
                  <a:pt x="628" y="4963"/>
                </a:lnTo>
                <a:lnTo>
                  <a:pt x="633" y="4941"/>
                </a:lnTo>
                <a:lnTo>
                  <a:pt x="638" y="4919"/>
                </a:lnTo>
                <a:lnTo>
                  <a:pt x="645" y="4897"/>
                </a:lnTo>
                <a:lnTo>
                  <a:pt x="652" y="4875"/>
                </a:lnTo>
                <a:lnTo>
                  <a:pt x="659" y="4853"/>
                </a:lnTo>
                <a:lnTo>
                  <a:pt x="668" y="4831"/>
                </a:lnTo>
                <a:lnTo>
                  <a:pt x="677" y="4808"/>
                </a:lnTo>
                <a:lnTo>
                  <a:pt x="688" y="4786"/>
                </a:lnTo>
                <a:lnTo>
                  <a:pt x="700" y="4759"/>
                </a:lnTo>
                <a:lnTo>
                  <a:pt x="681" y="4709"/>
                </a:lnTo>
                <a:lnTo>
                  <a:pt x="668" y="4674"/>
                </a:lnTo>
                <a:lnTo>
                  <a:pt x="656" y="4638"/>
                </a:lnTo>
                <a:lnTo>
                  <a:pt x="646" y="4602"/>
                </a:lnTo>
                <a:lnTo>
                  <a:pt x="636" y="4565"/>
                </a:lnTo>
                <a:lnTo>
                  <a:pt x="628" y="4528"/>
                </a:lnTo>
                <a:lnTo>
                  <a:pt x="623" y="4489"/>
                </a:lnTo>
                <a:lnTo>
                  <a:pt x="618" y="4451"/>
                </a:lnTo>
                <a:lnTo>
                  <a:pt x="616" y="4412"/>
                </a:lnTo>
                <a:lnTo>
                  <a:pt x="614" y="4370"/>
                </a:lnTo>
                <a:lnTo>
                  <a:pt x="617" y="4327"/>
                </a:lnTo>
                <a:lnTo>
                  <a:pt x="621" y="4285"/>
                </a:lnTo>
                <a:lnTo>
                  <a:pt x="628" y="4242"/>
                </a:lnTo>
                <a:lnTo>
                  <a:pt x="633" y="4220"/>
                </a:lnTo>
                <a:lnTo>
                  <a:pt x="638" y="4198"/>
                </a:lnTo>
                <a:lnTo>
                  <a:pt x="645" y="4176"/>
                </a:lnTo>
                <a:lnTo>
                  <a:pt x="652" y="4154"/>
                </a:lnTo>
                <a:lnTo>
                  <a:pt x="659" y="4132"/>
                </a:lnTo>
                <a:lnTo>
                  <a:pt x="668" y="4110"/>
                </a:lnTo>
                <a:lnTo>
                  <a:pt x="677" y="4087"/>
                </a:lnTo>
                <a:lnTo>
                  <a:pt x="688" y="4064"/>
                </a:lnTo>
                <a:lnTo>
                  <a:pt x="736" y="3960"/>
                </a:lnTo>
                <a:lnTo>
                  <a:pt x="851" y="3950"/>
                </a:lnTo>
                <a:lnTo>
                  <a:pt x="934" y="3943"/>
                </a:lnTo>
                <a:lnTo>
                  <a:pt x="934" y="3586"/>
                </a:lnTo>
                <a:lnTo>
                  <a:pt x="885" y="3555"/>
                </a:lnTo>
                <a:lnTo>
                  <a:pt x="836" y="3522"/>
                </a:lnTo>
                <a:lnTo>
                  <a:pt x="789" y="3489"/>
                </a:lnTo>
                <a:lnTo>
                  <a:pt x="742" y="3454"/>
                </a:lnTo>
                <a:lnTo>
                  <a:pt x="697" y="3417"/>
                </a:lnTo>
                <a:lnTo>
                  <a:pt x="653" y="3378"/>
                </a:lnTo>
                <a:lnTo>
                  <a:pt x="610" y="3340"/>
                </a:lnTo>
                <a:lnTo>
                  <a:pt x="568" y="3299"/>
                </a:lnTo>
                <a:lnTo>
                  <a:pt x="527" y="3258"/>
                </a:lnTo>
                <a:lnTo>
                  <a:pt x="488" y="3215"/>
                </a:lnTo>
                <a:lnTo>
                  <a:pt x="450" y="3170"/>
                </a:lnTo>
                <a:lnTo>
                  <a:pt x="414" y="3125"/>
                </a:lnTo>
                <a:lnTo>
                  <a:pt x="378" y="3079"/>
                </a:lnTo>
                <a:lnTo>
                  <a:pt x="344" y="3031"/>
                </a:lnTo>
                <a:lnTo>
                  <a:pt x="311" y="2982"/>
                </a:lnTo>
                <a:lnTo>
                  <a:pt x="280" y="2934"/>
                </a:lnTo>
                <a:lnTo>
                  <a:pt x="248" y="2878"/>
                </a:lnTo>
                <a:lnTo>
                  <a:pt x="217" y="2821"/>
                </a:lnTo>
                <a:lnTo>
                  <a:pt x="188" y="2763"/>
                </a:lnTo>
                <a:lnTo>
                  <a:pt x="162" y="2705"/>
                </a:lnTo>
                <a:lnTo>
                  <a:pt x="136" y="2644"/>
                </a:lnTo>
                <a:lnTo>
                  <a:pt x="113" y="2584"/>
                </a:lnTo>
                <a:lnTo>
                  <a:pt x="92" y="2523"/>
                </a:lnTo>
                <a:lnTo>
                  <a:pt x="73" y="2460"/>
                </a:lnTo>
                <a:lnTo>
                  <a:pt x="56" y="2396"/>
                </a:lnTo>
                <a:lnTo>
                  <a:pt x="42" y="2332"/>
                </a:lnTo>
                <a:lnTo>
                  <a:pt x="29" y="2267"/>
                </a:lnTo>
                <a:lnTo>
                  <a:pt x="19" y="2201"/>
                </a:lnTo>
                <a:lnTo>
                  <a:pt x="11" y="2135"/>
                </a:lnTo>
                <a:lnTo>
                  <a:pt x="5" y="2067"/>
                </a:lnTo>
                <a:lnTo>
                  <a:pt x="1" y="2000"/>
                </a:lnTo>
                <a:lnTo>
                  <a:pt x="0" y="1932"/>
                </a:lnTo>
                <a:lnTo>
                  <a:pt x="0" y="1882"/>
                </a:lnTo>
                <a:lnTo>
                  <a:pt x="3" y="1832"/>
                </a:lnTo>
                <a:lnTo>
                  <a:pt x="5" y="1783"/>
                </a:lnTo>
                <a:lnTo>
                  <a:pt x="10" y="1734"/>
                </a:lnTo>
                <a:lnTo>
                  <a:pt x="15" y="1685"/>
                </a:lnTo>
                <a:lnTo>
                  <a:pt x="22" y="1638"/>
                </a:lnTo>
                <a:lnTo>
                  <a:pt x="30" y="1589"/>
                </a:lnTo>
                <a:lnTo>
                  <a:pt x="39" y="1543"/>
                </a:lnTo>
                <a:lnTo>
                  <a:pt x="49" y="1495"/>
                </a:lnTo>
                <a:lnTo>
                  <a:pt x="61" y="1449"/>
                </a:lnTo>
                <a:lnTo>
                  <a:pt x="73" y="1402"/>
                </a:lnTo>
                <a:lnTo>
                  <a:pt x="86" y="1357"/>
                </a:lnTo>
                <a:lnTo>
                  <a:pt x="101" y="1312"/>
                </a:lnTo>
                <a:lnTo>
                  <a:pt x="118" y="1267"/>
                </a:lnTo>
                <a:lnTo>
                  <a:pt x="134" y="1223"/>
                </a:lnTo>
                <a:lnTo>
                  <a:pt x="151" y="1179"/>
                </a:lnTo>
                <a:lnTo>
                  <a:pt x="171" y="1136"/>
                </a:lnTo>
                <a:lnTo>
                  <a:pt x="191" y="1094"/>
                </a:lnTo>
                <a:lnTo>
                  <a:pt x="212" y="1051"/>
                </a:lnTo>
                <a:lnTo>
                  <a:pt x="232" y="1011"/>
                </a:lnTo>
                <a:lnTo>
                  <a:pt x="256" y="970"/>
                </a:lnTo>
                <a:lnTo>
                  <a:pt x="279" y="930"/>
                </a:lnTo>
                <a:lnTo>
                  <a:pt x="304" y="890"/>
                </a:lnTo>
                <a:lnTo>
                  <a:pt x="330" y="852"/>
                </a:lnTo>
                <a:lnTo>
                  <a:pt x="357" y="813"/>
                </a:lnTo>
                <a:lnTo>
                  <a:pt x="383" y="775"/>
                </a:lnTo>
                <a:lnTo>
                  <a:pt x="411" y="739"/>
                </a:lnTo>
                <a:lnTo>
                  <a:pt x="441" y="702"/>
                </a:lnTo>
                <a:lnTo>
                  <a:pt x="470" y="667"/>
                </a:lnTo>
                <a:lnTo>
                  <a:pt x="502" y="632"/>
                </a:lnTo>
                <a:lnTo>
                  <a:pt x="533" y="599"/>
                </a:lnTo>
                <a:lnTo>
                  <a:pt x="566" y="565"/>
                </a:lnTo>
                <a:lnTo>
                  <a:pt x="599" y="532"/>
                </a:lnTo>
                <a:lnTo>
                  <a:pt x="633" y="501"/>
                </a:lnTo>
                <a:lnTo>
                  <a:pt x="668" y="471"/>
                </a:lnTo>
                <a:lnTo>
                  <a:pt x="703" y="441"/>
                </a:lnTo>
                <a:lnTo>
                  <a:pt x="739" y="412"/>
                </a:lnTo>
                <a:lnTo>
                  <a:pt x="776" y="383"/>
                </a:lnTo>
                <a:lnTo>
                  <a:pt x="813" y="356"/>
                </a:lnTo>
                <a:lnTo>
                  <a:pt x="851" y="329"/>
                </a:lnTo>
                <a:lnTo>
                  <a:pt x="891" y="304"/>
                </a:lnTo>
                <a:lnTo>
                  <a:pt x="930" y="279"/>
                </a:lnTo>
                <a:lnTo>
                  <a:pt x="970" y="255"/>
                </a:lnTo>
                <a:lnTo>
                  <a:pt x="1010" y="233"/>
                </a:lnTo>
                <a:lnTo>
                  <a:pt x="1052" y="211"/>
                </a:lnTo>
                <a:lnTo>
                  <a:pt x="1094" y="190"/>
                </a:lnTo>
                <a:lnTo>
                  <a:pt x="1137" y="170"/>
                </a:lnTo>
                <a:lnTo>
                  <a:pt x="1180" y="152"/>
                </a:lnTo>
                <a:lnTo>
                  <a:pt x="1224" y="133"/>
                </a:lnTo>
                <a:lnTo>
                  <a:pt x="1268" y="117"/>
                </a:lnTo>
                <a:lnTo>
                  <a:pt x="1312" y="101"/>
                </a:lnTo>
                <a:lnTo>
                  <a:pt x="1357" y="87"/>
                </a:lnTo>
                <a:lnTo>
                  <a:pt x="1403" y="73"/>
                </a:lnTo>
                <a:lnTo>
                  <a:pt x="1449" y="60"/>
                </a:lnTo>
                <a:lnTo>
                  <a:pt x="1496" y="48"/>
                </a:lnTo>
                <a:lnTo>
                  <a:pt x="1542" y="39"/>
                </a:lnTo>
                <a:lnTo>
                  <a:pt x="1590" y="30"/>
                </a:lnTo>
                <a:lnTo>
                  <a:pt x="1637" y="22"/>
                </a:lnTo>
                <a:lnTo>
                  <a:pt x="1686" y="15"/>
                </a:lnTo>
                <a:lnTo>
                  <a:pt x="1735" y="9"/>
                </a:lnTo>
                <a:lnTo>
                  <a:pt x="1783" y="5"/>
                </a:lnTo>
                <a:lnTo>
                  <a:pt x="1832" y="2"/>
                </a:lnTo>
                <a:lnTo>
                  <a:pt x="1882" y="0"/>
                </a:lnTo>
                <a:lnTo>
                  <a:pt x="1932" y="0"/>
                </a:lnTo>
                <a:close/>
                <a:moveTo>
                  <a:pt x="1507" y="2300"/>
                </a:moveTo>
                <a:lnTo>
                  <a:pt x="1507" y="2300"/>
                </a:lnTo>
                <a:lnTo>
                  <a:pt x="1533" y="2310"/>
                </a:lnTo>
                <a:lnTo>
                  <a:pt x="1557" y="2318"/>
                </a:lnTo>
                <a:lnTo>
                  <a:pt x="1569" y="2321"/>
                </a:lnTo>
                <a:lnTo>
                  <a:pt x="1580" y="2323"/>
                </a:lnTo>
                <a:lnTo>
                  <a:pt x="1592" y="2324"/>
                </a:lnTo>
                <a:lnTo>
                  <a:pt x="1604" y="2324"/>
                </a:lnTo>
                <a:lnTo>
                  <a:pt x="1619" y="2324"/>
                </a:lnTo>
                <a:lnTo>
                  <a:pt x="1633" y="2322"/>
                </a:lnTo>
                <a:lnTo>
                  <a:pt x="1648" y="2318"/>
                </a:lnTo>
                <a:lnTo>
                  <a:pt x="1663" y="2314"/>
                </a:lnTo>
                <a:lnTo>
                  <a:pt x="1677" y="2308"/>
                </a:lnTo>
                <a:lnTo>
                  <a:pt x="1691" y="2300"/>
                </a:lnTo>
                <a:lnTo>
                  <a:pt x="1705" y="2289"/>
                </a:lnTo>
                <a:lnTo>
                  <a:pt x="1718" y="2279"/>
                </a:lnTo>
                <a:lnTo>
                  <a:pt x="1750" y="2251"/>
                </a:lnTo>
                <a:lnTo>
                  <a:pt x="1782" y="2276"/>
                </a:lnTo>
                <a:lnTo>
                  <a:pt x="1801" y="2290"/>
                </a:lnTo>
                <a:lnTo>
                  <a:pt x="1819" y="2303"/>
                </a:lnTo>
                <a:lnTo>
                  <a:pt x="1838" y="2314"/>
                </a:lnTo>
                <a:lnTo>
                  <a:pt x="1855" y="2323"/>
                </a:lnTo>
                <a:lnTo>
                  <a:pt x="1873" y="2330"/>
                </a:lnTo>
                <a:lnTo>
                  <a:pt x="1890" y="2336"/>
                </a:lnTo>
                <a:lnTo>
                  <a:pt x="1908" y="2339"/>
                </a:lnTo>
                <a:lnTo>
                  <a:pt x="1924" y="2340"/>
                </a:lnTo>
                <a:lnTo>
                  <a:pt x="1939" y="2340"/>
                </a:lnTo>
                <a:lnTo>
                  <a:pt x="1954" y="2338"/>
                </a:lnTo>
                <a:lnTo>
                  <a:pt x="1969" y="2333"/>
                </a:lnTo>
                <a:lnTo>
                  <a:pt x="1984" y="2328"/>
                </a:lnTo>
                <a:lnTo>
                  <a:pt x="1999" y="2319"/>
                </a:lnTo>
                <a:lnTo>
                  <a:pt x="2013" y="2309"/>
                </a:lnTo>
                <a:lnTo>
                  <a:pt x="2028" y="2296"/>
                </a:lnTo>
                <a:lnTo>
                  <a:pt x="2044" y="2282"/>
                </a:lnTo>
                <a:lnTo>
                  <a:pt x="2077" y="2246"/>
                </a:lnTo>
                <a:lnTo>
                  <a:pt x="2113" y="2279"/>
                </a:lnTo>
                <a:lnTo>
                  <a:pt x="2134" y="2295"/>
                </a:lnTo>
                <a:lnTo>
                  <a:pt x="2154" y="2308"/>
                </a:lnTo>
                <a:lnTo>
                  <a:pt x="2175" y="2319"/>
                </a:lnTo>
                <a:lnTo>
                  <a:pt x="2194" y="2326"/>
                </a:lnTo>
                <a:lnTo>
                  <a:pt x="2215" y="2332"/>
                </a:lnTo>
                <a:lnTo>
                  <a:pt x="2235" y="2336"/>
                </a:lnTo>
                <a:lnTo>
                  <a:pt x="2255" y="2337"/>
                </a:lnTo>
                <a:lnTo>
                  <a:pt x="2275" y="2336"/>
                </a:lnTo>
                <a:lnTo>
                  <a:pt x="2291" y="2333"/>
                </a:lnTo>
                <a:lnTo>
                  <a:pt x="2308" y="2330"/>
                </a:lnTo>
                <a:lnTo>
                  <a:pt x="2324" y="2325"/>
                </a:lnTo>
                <a:lnTo>
                  <a:pt x="2342" y="2319"/>
                </a:lnTo>
                <a:lnTo>
                  <a:pt x="2359" y="2314"/>
                </a:lnTo>
                <a:lnTo>
                  <a:pt x="2377" y="2307"/>
                </a:lnTo>
                <a:lnTo>
                  <a:pt x="2412" y="2290"/>
                </a:lnTo>
                <a:lnTo>
                  <a:pt x="2484" y="2175"/>
                </a:lnTo>
                <a:lnTo>
                  <a:pt x="2653" y="2281"/>
                </a:lnTo>
                <a:lnTo>
                  <a:pt x="2239" y="2948"/>
                </a:lnTo>
                <a:lnTo>
                  <a:pt x="2239" y="3826"/>
                </a:lnTo>
                <a:lnTo>
                  <a:pt x="2564" y="3799"/>
                </a:lnTo>
                <a:lnTo>
                  <a:pt x="2564" y="3450"/>
                </a:lnTo>
                <a:lnTo>
                  <a:pt x="2564" y="3332"/>
                </a:lnTo>
                <a:lnTo>
                  <a:pt x="2668" y="3274"/>
                </a:lnTo>
                <a:lnTo>
                  <a:pt x="2712" y="3248"/>
                </a:lnTo>
                <a:lnTo>
                  <a:pt x="2756" y="3222"/>
                </a:lnTo>
                <a:lnTo>
                  <a:pt x="2799" y="3194"/>
                </a:lnTo>
                <a:lnTo>
                  <a:pt x="2841" y="3163"/>
                </a:lnTo>
                <a:lnTo>
                  <a:pt x="2882" y="3132"/>
                </a:lnTo>
                <a:lnTo>
                  <a:pt x="2921" y="3100"/>
                </a:lnTo>
                <a:lnTo>
                  <a:pt x="2960" y="3066"/>
                </a:lnTo>
                <a:lnTo>
                  <a:pt x="2997" y="3031"/>
                </a:lnTo>
                <a:lnTo>
                  <a:pt x="3033" y="2995"/>
                </a:lnTo>
                <a:lnTo>
                  <a:pt x="3067" y="2958"/>
                </a:lnTo>
                <a:lnTo>
                  <a:pt x="3101" y="2918"/>
                </a:lnTo>
                <a:lnTo>
                  <a:pt x="3134" y="2879"/>
                </a:lnTo>
                <a:lnTo>
                  <a:pt x="3165" y="2838"/>
                </a:lnTo>
                <a:lnTo>
                  <a:pt x="3195" y="2797"/>
                </a:lnTo>
                <a:lnTo>
                  <a:pt x="3223" y="2754"/>
                </a:lnTo>
                <a:lnTo>
                  <a:pt x="3250" y="2711"/>
                </a:lnTo>
                <a:lnTo>
                  <a:pt x="3275" y="2667"/>
                </a:lnTo>
                <a:lnTo>
                  <a:pt x="3299" y="2624"/>
                </a:lnTo>
                <a:lnTo>
                  <a:pt x="3319" y="2578"/>
                </a:lnTo>
                <a:lnTo>
                  <a:pt x="3340" y="2533"/>
                </a:lnTo>
                <a:lnTo>
                  <a:pt x="3359" y="2487"/>
                </a:lnTo>
                <a:lnTo>
                  <a:pt x="3376" y="2439"/>
                </a:lnTo>
                <a:lnTo>
                  <a:pt x="3393" y="2391"/>
                </a:lnTo>
                <a:lnTo>
                  <a:pt x="3406" y="2343"/>
                </a:lnTo>
                <a:lnTo>
                  <a:pt x="3419" y="2293"/>
                </a:lnTo>
                <a:lnTo>
                  <a:pt x="3431" y="2243"/>
                </a:lnTo>
                <a:lnTo>
                  <a:pt x="3440" y="2193"/>
                </a:lnTo>
                <a:lnTo>
                  <a:pt x="3448" y="2142"/>
                </a:lnTo>
                <a:lnTo>
                  <a:pt x="3454" y="2089"/>
                </a:lnTo>
                <a:lnTo>
                  <a:pt x="3459" y="2037"/>
                </a:lnTo>
                <a:lnTo>
                  <a:pt x="3461" y="1985"/>
                </a:lnTo>
                <a:lnTo>
                  <a:pt x="3462" y="1932"/>
                </a:lnTo>
                <a:lnTo>
                  <a:pt x="3462" y="1892"/>
                </a:lnTo>
                <a:lnTo>
                  <a:pt x="3460" y="1853"/>
                </a:lnTo>
                <a:lnTo>
                  <a:pt x="3458" y="1814"/>
                </a:lnTo>
                <a:lnTo>
                  <a:pt x="3454" y="1775"/>
                </a:lnTo>
                <a:lnTo>
                  <a:pt x="3449" y="1737"/>
                </a:lnTo>
                <a:lnTo>
                  <a:pt x="3445" y="1698"/>
                </a:lnTo>
                <a:lnTo>
                  <a:pt x="3438" y="1661"/>
                </a:lnTo>
                <a:lnTo>
                  <a:pt x="3431" y="1623"/>
                </a:lnTo>
                <a:lnTo>
                  <a:pt x="3423" y="1586"/>
                </a:lnTo>
                <a:lnTo>
                  <a:pt x="3415" y="1548"/>
                </a:lnTo>
                <a:lnTo>
                  <a:pt x="3404" y="1512"/>
                </a:lnTo>
                <a:lnTo>
                  <a:pt x="3394" y="1476"/>
                </a:lnTo>
                <a:lnTo>
                  <a:pt x="3382" y="1440"/>
                </a:lnTo>
                <a:lnTo>
                  <a:pt x="3369" y="1406"/>
                </a:lnTo>
                <a:lnTo>
                  <a:pt x="3357" y="1371"/>
                </a:lnTo>
                <a:lnTo>
                  <a:pt x="3341" y="1336"/>
                </a:lnTo>
                <a:lnTo>
                  <a:pt x="3328" y="1301"/>
                </a:lnTo>
                <a:lnTo>
                  <a:pt x="3311" y="1267"/>
                </a:lnTo>
                <a:lnTo>
                  <a:pt x="3295" y="1235"/>
                </a:lnTo>
                <a:lnTo>
                  <a:pt x="3278" y="1202"/>
                </a:lnTo>
                <a:lnTo>
                  <a:pt x="3259" y="1170"/>
                </a:lnTo>
                <a:lnTo>
                  <a:pt x="3240" y="1137"/>
                </a:lnTo>
                <a:lnTo>
                  <a:pt x="3221" y="1106"/>
                </a:lnTo>
                <a:lnTo>
                  <a:pt x="3201" y="1076"/>
                </a:lnTo>
                <a:lnTo>
                  <a:pt x="3180" y="1046"/>
                </a:lnTo>
                <a:lnTo>
                  <a:pt x="3158" y="1015"/>
                </a:lnTo>
                <a:lnTo>
                  <a:pt x="3136" y="986"/>
                </a:lnTo>
                <a:lnTo>
                  <a:pt x="3113" y="957"/>
                </a:lnTo>
                <a:lnTo>
                  <a:pt x="3090" y="930"/>
                </a:lnTo>
                <a:lnTo>
                  <a:pt x="3065" y="902"/>
                </a:lnTo>
                <a:lnTo>
                  <a:pt x="3040" y="875"/>
                </a:lnTo>
                <a:lnTo>
                  <a:pt x="3014" y="849"/>
                </a:lnTo>
                <a:lnTo>
                  <a:pt x="2987" y="824"/>
                </a:lnTo>
                <a:lnTo>
                  <a:pt x="2961" y="798"/>
                </a:lnTo>
                <a:lnTo>
                  <a:pt x="2934" y="774"/>
                </a:lnTo>
                <a:lnTo>
                  <a:pt x="2905" y="751"/>
                </a:lnTo>
                <a:lnTo>
                  <a:pt x="2877" y="728"/>
                </a:lnTo>
                <a:lnTo>
                  <a:pt x="2848" y="704"/>
                </a:lnTo>
                <a:lnTo>
                  <a:pt x="2818" y="683"/>
                </a:lnTo>
                <a:lnTo>
                  <a:pt x="2788" y="663"/>
                </a:lnTo>
                <a:lnTo>
                  <a:pt x="2756" y="642"/>
                </a:lnTo>
                <a:lnTo>
                  <a:pt x="2725" y="622"/>
                </a:lnTo>
                <a:lnTo>
                  <a:pt x="2694" y="603"/>
                </a:lnTo>
                <a:lnTo>
                  <a:pt x="2661" y="586"/>
                </a:lnTo>
                <a:lnTo>
                  <a:pt x="2629" y="568"/>
                </a:lnTo>
                <a:lnTo>
                  <a:pt x="2595" y="552"/>
                </a:lnTo>
                <a:lnTo>
                  <a:pt x="2561" y="536"/>
                </a:lnTo>
                <a:lnTo>
                  <a:pt x="2528" y="521"/>
                </a:lnTo>
                <a:lnTo>
                  <a:pt x="2493" y="507"/>
                </a:lnTo>
                <a:lnTo>
                  <a:pt x="2458" y="494"/>
                </a:lnTo>
                <a:lnTo>
                  <a:pt x="2423" y="481"/>
                </a:lnTo>
                <a:lnTo>
                  <a:pt x="2387" y="470"/>
                </a:lnTo>
                <a:lnTo>
                  <a:pt x="2351" y="459"/>
                </a:lnTo>
                <a:lnTo>
                  <a:pt x="2314" y="449"/>
                </a:lnTo>
                <a:lnTo>
                  <a:pt x="2277" y="440"/>
                </a:lnTo>
                <a:lnTo>
                  <a:pt x="2240" y="431"/>
                </a:lnTo>
                <a:lnTo>
                  <a:pt x="2203" y="424"/>
                </a:lnTo>
                <a:lnTo>
                  <a:pt x="2164" y="419"/>
                </a:lnTo>
                <a:lnTo>
                  <a:pt x="2127" y="413"/>
                </a:lnTo>
                <a:lnTo>
                  <a:pt x="2088" y="408"/>
                </a:lnTo>
                <a:lnTo>
                  <a:pt x="2049" y="405"/>
                </a:lnTo>
                <a:lnTo>
                  <a:pt x="2011" y="402"/>
                </a:lnTo>
                <a:lnTo>
                  <a:pt x="1972" y="401"/>
                </a:lnTo>
                <a:lnTo>
                  <a:pt x="1932" y="401"/>
                </a:lnTo>
                <a:lnTo>
                  <a:pt x="1893" y="401"/>
                </a:lnTo>
                <a:lnTo>
                  <a:pt x="1853" y="402"/>
                </a:lnTo>
                <a:lnTo>
                  <a:pt x="1814" y="405"/>
                </a:lnTo>
                <a:lnTo>
                  <a:pt x="1775" y="408"/>
                </a:lnTo>
                <a:lnTo>
                  <a:pt x="1737" y="413"/>
                </a:lnTo>
                <a:lnTo>
                  <a:pt x="1699" y="419"/>
                </a:lnTo>
                <a:lnTo>
                  <a:pt x="1660" y="424"/>
                </a:lnTo>
                <a:lnTo>
                  <a:pt x="1623" y="431"/>
                </a:lnTo>
                <a:lnTo>
                  <a:pt x="1586" y="440"/>
                </a:lnTo>
                <a:lnTo>
                  <a:pt x="1549" y="449"/>
                </a:lnTo>
                <a:lnTo>
                  <a:pt x="1513" y="459"/>
                </a:lnTo>
                <a:lnTo>
                  <a:pt x="1477" y="470"/>
                </a:lnTo>
                <a:lnTo>
                  <a:pt x="1441" y="481"/>
                </a:lnTo>
                <a:lnTo>
                  <a:pt x="1405" y="494"/>
                </a:lnTo>
                <a:lnTo>
                  <a:pt x="1370" y="507"/>
                </a:lnTo>
                <a:lnTo>
                  <a:pt x="1335" y="521"/>
                </a:lnTo>
                <a:lnTo>
                  <a:pt x="1302" y="536"/>
                </a:lnTo>
                <a:lnTo>
                  <a:pt x="1268" y="552"/>
                </a:lnTo>
                <a:lnTo>
                  <a:pt x="1234" y="568"/>
                </a:lnTo>
                <a:lnTo>
                  <a:pt x="1202" y="586"/>
                </a:lnTo>
                <a:lnTo>
                  <a:pt x="1169" y="603"/>
                </a:lnTo>
                <a:lnTo>
                  <a:pt x="1138" y="622"/>
                </a:lnTo>
                <a:lnTo>
                  <a:pt x="1107" y="642"/>
                </a:lnTo>
                <a:lnTo>
                  <a:pt x="1076" y="663"/>
                </a:lnTo>
                <a:lnTo>
                  <a:pt x="1045" y="683"/>
                </a:lnTo>
                <a:lnTo>
                  <a:pt x="1016" y="704"/>
                </a:lnTo>
                <a:lnTo>
                  <a:pt x="987" y="728"/>
                </a:lnTo>
                <a:lnTo>
                  <a:pt x="958" y="751"/>
                </a:lnTo>
                <a:lnTo>
                  <a:pt x="930" y="774"/>
                </a:lnTo>
                <a:lnTo>
                  <a:pt x="902" y="798"/>
                </a:lnTo>
                <a:lnTo>
                  <a:pt x="876" y="824"/>
                </a:lnTo>
                <a:lnTo>
                  <a:pt x="849" y="849"/>
                </a:lnTo>
                <a:lnTo>
                  <a:pt x="823" y="875"/>
                </a:lnTo>
                <a:lnTo>
                  <a:pt x="799" y="902"/>
                </a:lnTo>
                <a:lnTo>
                  <a:pt x="775" y="930"/>
                </a:lnTo>
                <a:lnTo>
                  <a:pt x="750" y="957"/>
                </a:lnTo>
                <a:lnTo>
                  <a:pt x="728" y="986"/>
                </a:lnTo>
                <a:lnTo>
                  <a:pt x="705" y="1015"/>
                </a:lnTo>
                <a:lnTo>
                  <a:pt x="684" y="1046"/>
                </a:lnTo>
                <a:lnTo>
                  <a:pt x="662" y="1076"/>
                </a:lnTo>
                <a:lnTo>
                  <a:pt x="642" y="1106"/>
                </a:lnTo>
                <a:lnTo>
                  <a:pt x="623" y="1137"/>
                </a:lnTo>
                <a:lnTo>
                  <a:pt x="604" y="1170"/>
                </a:lnTo>
                <a:lnTo>
                  <a:pt x="585" y="1202"/>
                </a:lnTo>
                <a:lnTo>
                  <a:pt x="569" y="1235"/>
                </a:lnTo>
                <a:lnTo>
                  <a:pt x="552" y="1267"/>
                </a:lnTo>
                <a:lnTo>
                  <a:pt x="537" y="1301"/>
                </a:lnTo>
                <a:lnTo>
                  <a:pt x="522" y="1336"/>
                </a:lnTo>
                <a:lnTo>
                  <a:pt x="508" y="1371"/>
                </a:lnTo>
                <a:lnTo>
                  <a:pt x="494" y="1406"/>
                </a:lnTo>
                <a:lnTo>
                  <a:pt x="482" y="1440"/>
                </a:lnTo>
                <a:lnTo>
                  <a:pt x="470" y="1476"/>
                </a:lnTo>
                <a:lnTo>
                  <a:pt x="459" y="1512"/>
                </a:lnTo>
                <a:lnTo>
                  <a:pt x="450" y="1548"/>
                </a:lnTo>
                <a:lnTo>
                  <a:pt x="440" y="1586"/>
                </a:lnTo>
                <a:lnTo>
                  <a:pt x="432" y="1623"/>
                </a:lnTo>
                <a:lnTo>
                  <a:pt x="425" y="1661"/>
                </a:lnTo>
                <a:lnTo>
                  <a:pt x="418" y="1698"/>
                </a:lnTo>
                <a:lnTo>
                  <a:pt x="414" y="1737"/>
                </a:lnTo>
                <a:lnTo>
                  <a:pt x="409" y="1775"/>
                </a:lnTo>
                <a:lnTo>
                  <a:pt x="405" y="1814"/>
                </a:lnTo>
                <a:lnTo>
                  <a:pt x="403" y="1853"/>
                </a:lnTo>
                <a:lnTo>
                  <a:pt x="402" y="1892"/>
                </a:lnTo>
                <a:lnTo>
                  <a:pt x="401" y="1932"/>
                </a:lnTo>
                <a:lnTo>
                  <a:pt x="402" y="1986"/>
                </a:lnTo>
                <a:lnTo>
                  <a:pt x="405" y="2040"/>
                </a:lnTo>
                <a:lnTo>
                  <a:pt x="410" y="2093"/>
                </a:lnTo>
                <a:lnTo>
                  <a:pt x="416" y="2146"/>
                </a:lnTo>
                <a:lnTo>
                  <a:pt x="424" y="2199"/>
                </a:lnTo>
                <a:lnTo>
                  <a:pt x="434" y="2251"/>
                </a:lnTo>
                <a:lnTo>
                  <a:pt x="446" y="2301"/>
                </a:lnTo>
                <a:lnTo>
                  <a:pt x="459" y="2352"/>
                </a:lnTo>
                <a:lnTo>
                  <a:pt x="474" y="2402"/>
                </a:lnTo>
                <a:lnTo>
                  <a:pt x="490" y="2451"/>
                </a:lnTo>
                <a:lnTo>
                  <a:pt x="509" y="2498"/>
                </a:lnTo>
                <a:lnTo>
                  <a:pt x="529" y="2546"/>
                </a:lnTo>
                <a:lnTo>
                  <a:pt x="549" y="2592"/>
                </a:lnTo>
                <a:lnTo>
                  <a:pt x="573" y="2638"/>
                </a:lnTo>
                <a:lnTo>
                  <a:pt x="597" y="2682"/>
                </a:lnTo>
                <a:lnTo>
                  <a:pt x="623" y="2726"/>
                </a:lnTo>
                <a:lnTo>
                  <a:pt x="650" y="2770"/>
                </a:lnTo>
                <a:lnTo>
                  <a:pt x="679" y="2814"/>
                </a:lnTo>
                <a:lnTo>
                  <a:pt x="711" y="2856"/>
                </a:lnTo>
                <a:lnTo>
                  <a:pt x="743" y="2896"/>
                </a:lnTo>
                <a:lnTo>
                  <a:pt x="777" y="2937"/>
                </a:lnTo>
                <a:lnTo>
                  <a:pt x="812" y="2975"/>
                </a:lnTo>
                <a:lnTo>
                  <a:pt x="848" y="3014"/>
                </a:lnTo>
                <a:lnTo>
                  <a:pt x="885" y="3050"/>
                </a:lnTo>
                <a:lnTo>
                  <a:pt x="924" y="3085"/>
                </a:lnTo>
                <a:lnTo>
                  <a:pt x="964" y="3118"/>
                </a:lnTo>
                <a:lnTo>
                  <a:pt x="1004" y="3151"/>
                </a:lnTo>
                <a:lnTo>
                  <a:pt x="1047" y="3182"/>
                </a:lnTo>
                <a:lnTo>
                  <a:pt x="1090" y="3211"/>
                </a:lnTo>
                <a:lnTo>
                  <a:pt x="1135" y="3239"/>
                </a:lnTo>
                <a:lnTo>
                  <a:pt x="1180" y="3266"/>
                </a:lnTo>
                <a:lnTo>
                  <a:pt x="1226" y="3291"/>
                </a:lnTo>
                <a:lnTo>
                  <a:pt x="1335" y="3348"/>
                </a:lnTo>
                <a:lnTo>
                  <a:pt x="1335" y="3469"/>
                </a:lnTo>
                <a:lnTo>
                  <a:pt x="1335" y="3838"/>
                </a:lnTo>
                <a:lnTo>
                  <a:pt x="1674" y="3838"/>
                </a:lnTo>
                <a:lnTo>
                  <a:pt x="1674" y="2948"/>
                </a:lnTo>
                <a:lnTo>
                  <a:pt x="1260" y="2281"/>
                </a:lnTo>
                <a:lnTo>
                  <a:pt x="1431" y="2175"/>
                </a:lnTo>
                <a:lnTo>
                  <a:pt x="1507" y="2300"/>
                </a:lnTo>
                <a:close/>
                <a:moveTo>
                  <a:pt x="2326" y="2429"/>
                </a:moveTo>
                <a:lnTo>
                  <a:pt x="2326" y="2429"/>
                </a:lnTo>
                <a:lnTo>
                  <a:pt x="2305" y="2432"/>
                </a:lnTo>
                <a:lnTo>
                  <a:pt x="2284" y="2435"/>
                </a:lnTo>
                <a:lnTo>
                  <a:pt x="2258" y="2437"/>
                </a:lnTo>
                <a:lnTo>
                  <a:pt x="2234" y="2437"/>
                </a:lnTo>
                <a:lnTo>
                  <a:pt x="2208" y="2433"/>
                </a:lnTo>
                <a:lnTo>
                  <a:pt x="2184" y="2429"/>
                </a:lnTo>
                <a:lnTo>
                  <a:pt x="2158" y="2420"/>
                </a:lnTo>
                <a:lnTo>
                  <a:pt x="2134" y="2411"/>
                </a:lnTo>
                <a:lnTo>
                  <a:pt x="2109" y="2397"/>
                </a:lnTo>
                <a:lnTo>
                  <a:pt x="2083" y="2382"/>
                </a:lnTo>
                <a:lnTo>
                  <a:pt x="2063" y="2396"/>
                </a:lnTo>
                <a:lnTo>
                  <a:pt x="2045" y="2409"/>
                </a:lnTo>
                <a:lnTo>
                  <a:pt x="2024" y="2419"/>
                </a:lnTo>
                <a:lnTo>
                  <a:pt x="2004" y="2427"/>
                </a:lnTo>
                <a:lnTo>
                  <a:pt x="1983" y="2434"/>
                </a:lnTo>
                <a:lnTo>
                  <a:pt x="1962" y="2438"/>
                </a:lnTo>
                <a:lnTo>
                  <a:pt x="1941" y="2440"/>
                </a:lnTo>
                <a:lnTo>
                  <a:pt x="1920" y="2440"/>
                </a:lnTo>
                <a:lnTo>
                  <a:pt x="1900" y="2439"/>
                </a:lnTo>
                <a:lnTo>
                  <a:pt x="1879" y="2435"/>
                </a:lnTo>
                <a:lnTo>
                  <a:pt x="1858" y="2430"/>
                </a:lnTo>
                <a:lnTo>
                  <a:pt x="1837" y="2423"/>
                </a:lnTo>
                <a:lnTo>
                  <a:pt x="1816" y="2415"/>
                </a:lnTo>
                <a:lnTo>
                  <a:pt x="1794" y="2404"/>
                </a:lnTo>
                <a:lnTo>
                  <a:pt x="1773" y="2393"/>
                </a:lnTo>
                <a:lnTo>
                  <a:pt x="1752" y="2379"/>
                </a:lnTo>
                <a:lnTo>
                  <a:pt x="1735" y="2390"/>
                </a:lnTo>
                <a:lnTo>
                  <a:pt x="1716" y="2399"/>
                </a:lnTo>
                <a:lnTo>
                  <a:pt x="1699" y="2408"/>
                </a:lnTo>
                <a:lnTo>
                  <a:pt x="1679" y="2413"/>
                </a:lnTo>
                <a:lnTo>
                  <a:pt x="1660" y="2418"/>
                </a:lnTo>
                <a:lnTo>
                  <a:pt x="1642" y="2422"/>
                </a:lnTo>
                <a:lnTo>
                  <a:pt x="1622" y="2424"/>
                </a:lnTo>
                <a:lnTo>
                  <a:pt x="1602" y="2424"/>
                </a:lnTo>
                <a:lnTo>
                  <a:pt x="1585" y="2424"/>
                </a:lnTo>
                <a:lnTo>
                  <a:pt x="1860" y="2866"/>
                </a:lnTo>
                <a:lnTo>
                  <a:pt x="1875" y="2891"/>
                </a:lnTo>
                <a:lnTo>
                  <a:pt x="1875" y="2918"/>
                </a:lnTo>
                <a:lnTo>
                  <a:pt x="1875" y="3838"/>
                </a:lnTo>
                <a:lnTo>
                  <a:pt x="2038" y="3838"/>
                </a:lnTo>
                <a:lnTo>
                  <a:pt x="2038" y="2918"/>
                </a:lnTo>
                <a:lnTo>
                  <a:pt x="2038" y="2891"/>
                </a:lnTo>
                <a:lnTo>
                  <a:pt x="2053" y="2866"/>
                </a:lnTo>
                <a:lnTo>
                  <a:pt x="2326" y="2429"/>
                </a:lnTo>
                <a:close/>
                <a:moveTo>
                  <a:pt x="2506" y="5533"/>
                </a:moveTo>
                <a:lnTo>
                  <a:pt x="1402" y="5631"/>
                </a:lnTo>
                <a:lnTo>
                  <a:pt x="1405" y="5656"/>
                </a:lnTo>
                <a:lnTo>
                  <a:pt x="1410" y="5681"/>
                </a:lnTo>
                <a:lnTo>
                  <a:pt x="1417" y="5705"/>
                </a:lnTo>
                <a:lnTo>
                  <a:pt x="1424" y="5729"/>
                </a:lnTo>
                <a:lnTo>
                  <a:pt x="1432" y="5753"/>
                </a:lnTo>
                <a:lnTo>
                  <a:pt x="1441" y="5776"/>
                </a:lnTo>
                <a:lnTo>
                  <a:pt x="1451" y="5798"/>
                </a:lnTo>
                <a:lnTo>
                  <a:pt x="1463" y="5820"/>
                </a:lnTo>
                <a:lnTo>
                  <a:pt x="1475" y="5842"/>
                </a:lnTo>
                <a:lnTo>
                  <a:pt x="1489" y="5862"/>
                </a:lnTo>
                <a:lnTo>
                  <a:pt x="1503" y="5883"/>
                </a:lnTo>
                <a:lnTo>
                  <a:pt x="1516" y="5902"/>
                </a:lnTo>
                <a:lnTo>
                  <a:pt x="1533" y="5921"/>
                </a:lnTo>
                <a:lnTo>
                  <a:pt x="1549" y="5938"/>
                </a:lnTo>
                <a:lnTo>
                  <a:pt x="1566" y="5956"/>
                </a:lnTo>
                <a:lnTo>
                  <a:pt x="1584" y="5973"/>
                </a:lnTo>
                <a:lnTo>
                  <a:pt x="1602" y="5988"/>
                </a:lnTo>
                <a:lnTo>
                  <a:pt x="1622" y="6003"/>
                </a:lnTo>
                <a:lnTo>
                  <a:pt x="1642" y="6017"/>
                </a:lnTo>
                <a:lnTo>
                  <a:pt x="1663" y="6031"/>
                </a:lnTo>
                <a:lnTo>
                  <a:pt x="1685" y="6043"/>
                </a:lnTo>
                <a:lnTo>
                  <a:pt x="1706" y="6055"/>
                </a:lnTo>
                <a:lnTo>
                  <a:pt x="1729" y="6065"/>
                </a:lnTo>
                <a:lnTo>
                  <a:pt x="1752" y="6074"/>
                </a:lnTo>
                <a:lnTo>
                  <a:pt x="1775" y="6082"/>
                </a:lnTo>
                <a:lnTo>
                  <a:pt x="1799" y="6091"/>
                </a:lnTo>
                <a:lnTo>
                  <a:pt x="1823" y="6096"/>
                </a:lnTo>
                <a:lnTo>
                  <a:pt x="1849" y="6102"/>
                </a:lnTo>
                <a:lnTo>
                  <a:pt x="1873" y="6106"/>
                </a:lnTo>
                <a:lnTo>
                  <a:pt x="1900" y="6109"/>
                </a:lnTo>
                <a:lnTo>
                  <a:pt x="1925" y="6110"/>
                </a:lnTo>
                <a:lnTo>
                  <a:pt x="1951" y="6111"/>
                </a:lnTo>
                <a:lnTo>
                  <a:pt x="1980" y="6110"/>
                </a:lnTo>
                <a:lnTo>
                  <a:pt x="2008" y="6109"/>
                </a:lnTo>
                <a:lnTo>
                  <a:pt x="2035" y="6106"/>
                </a:lnTo>
                <a:lnTo>
                  <a:pt x="2063" y="6100"/>
                </a:lnTo>
                <a:lnTo>
                  <a:pt x="2090" y="6094"/>
                </a:lnTo>
                <a:lnTo>
                  <a:pt x="2117" y="6087"/>
                </a:lnTo>
                <a:lnTo>
                  <a:pt x="2142" y="6078"/>
                </a:lnTo>
                <a:lnTo>
                  <a:pt x="2168" y="6067"/>
                </a:lnTo>
                <a:lnTo>
                  <a:pt x="2192" y="6057"/>
                </a:lnTo>
                <a:lnTo>
                  <a:pt x="2215" y="6044"/>
                </a:lnTo>
                <a:lnTo>
                  <a:pt x="2239" y="6031"/>
                </a:lnTo>
                <a:lnTo>
                  <a:pt x="2262" y="6016"/>
                </a:lnTo>
                <a:lnTo>
                  <a:pt x="2284" y="6001"/>
                </a:lnTo>
                <a:lnTo>
                  <a:pt x="2305" y="5985"/>
                </a:lnTo>
                <a:lnTo>
                  <a:pt x="2324" y="5968"/>
                </a:lnTo>
                <a:lnTo>
                  <a:pt x="2344" y="5949"/>
                </a:lnTo>
                <a:lnTo>
                  <a:pt x="2362" y="5929"/>
                </a:lnTo>
                <a:lnTo>
                  <a:pt x="2379" y="5909"/>
                </a:lnTo>
                <a:lnTo>
                  <a:pt x="2396" y="5889"/>
                </a:lnTo>
                <a:lnTo>
                  <a:pt x="2412" y="5866"/>
                </a:lnTo>
                <a:lnTo>
                  <a:pt x="2425" y="5844"/>
                </a:lnTo>
                <a:lnTo>
                  <a:pt x="2439" y="5821"/>
                </a:lnTo>
                <a:lnTo>
                  <a:pt x="2451" y="5797"/>
                </a:lnTo>
                <a:lnTo>
                  <a:pt x="2463" y="5772"/>
                </a:lnTo>
                <a:lnTo>
                  <a:pt x="2473" y="5747"/>
                </a:lnTo>
                <a:lnTo>
                  <a:pt x="2481" y="5721"/>
                </a:lnTo>
                <a:lnTo>
                  <a:pt x="2489" y="5695"/>
                </a:lnTo>
                <a:lnTo>
                  <a:pt x="2495" y="5668"/>
                </a:lnTo>
                <a:lnTo>
                  <a:pt x="2500" y="5641"/>
                </a:lnTo>
                <a:lnTo>
                  <a:pt x="2503" y="5613"/>
                </a:lnTo>
                <a:lnTo>
                  <a:pt x="2506" y="5584"/>
                </a:lnTo>
                <a:lnTo>
                  <a:pt x="2507" y="5556"/>
                </a:lnTo>
                <a:lnTo>
                  <a:pt x="2506" y="5533"/>
                </a:lnTo>
                <a:close/>
                <a:moveTo>
                  <a:pt x="2908" y="4892"/>
                </a:moveTo>
                <a:lnTo>
                  <a:pt x="1018" y="5060"/>
                </a:lnTo>
                <a:lnTo>
                  <a:pt x="1015" y="5089"/>
                </a:lnTo>
                <a:lnTo>
                  <a:pt x="1015" y="5118"/>
                </a:lnTo>
                <a:lnTo>
                  <a:pt x="1017" y="5144"/>
                </a:lnTo>
                <a:lnTo>
                  <a:pt x="2906" y="4978"/>
                </a:lnTo>
                <a:lnTo>
                  <a:pt x="2908" y="4953"/>
                </a:lnTo>
                <a:lnTo>
                  <a:pt x="2910" y="4927"/>
                </a:lnTo>
                <a:lnTo>
                  <a:pt x="2910" y="4910"/>
                </a:lnTo>
                <a:lnTo>
                  <a:pt x="2908" y="4892"/>
                </a:lnTo>
                <a:close/>
                <a:moveTo>
                  <a:pt x="2908" y="4171"/>
                </a:moveTo>
                <a:lnTo>
                  <a:pt x="1018" y="4337"/>
                </a:lnTo>
                <a:lnTo>
                  <a:pt x="1015" y="4368"/>
                </a:lnTo>
                <a:lnTo>
                  <a:pt x="1015" y="4397"/>
                </a:lnTo>
                <a:lnTo>
                  <a:pt x="1017" y="4423"/>
                </a:lnTo>
                <a:lnTo>
                  <a:pt x="2906" y="4257"/>
                </a:lnTo>
                <a:lnTo>
                  <a:pt x="2908" y="4232"/>
                </a:lnTo>
                <a:lnTo>
                  <a:pt x="2910" y="4206"/>
                </a:lnTo>
                <a:lnTo>
                  <a:pt x="2910" y="4189"/>
                </a:lnTo>
                <a:lnTo>
                  <a:pt x="2908" y="4171"/>
                </a:lnTo>
                <a:close/>
              </a:path>
            </a:pathLst>
          </a:custGeom>
          <a:solidFill>
            <a:srgbClr val="0A4A9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9" name="KSO_Shape">
            <a:extLst>
              <a:ext uri="{FF2B5EF4-FFF2-40B4-BE49-F238E27FC236}">
                <a16:creationId xmlns:a16="http://schemas.microsoft.com/office/drawing/2014/main" id="{8E1588A5-394B-41FE-B250-7A1838FC0902}"/>
              </a:ext>
            </a:extLst>
          </p:cNvPr>
          <p:cNvSpPr/>
          <p:nvPr/>
        </p:nvSpPr>
        <p:spPr bwMode="auto">
          <a:xfrm>
            <a:off x="4532228" y="3805601"/>
            <a:ext cx="307323" cy="252517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0" name="KSO_Shape">
            <a:extLst>
              <a:ext uri="{FF2B5EF4-FFF2-40B4-BE49-F238E27FC236}">
                <a16:creationId xmlns:a16="http://schemas.microsoft.com/office/drawing/2014/main" id="{E50257D7-C4BB-436B-B4D9-85E8012B97E8}"/>
              </a:ext>
            </a:extLst>
          </p:cNvPr>
          <p:cNvSpPr/>
          <p:nvPr/>
        </p:nvSpPr>
        <p:spPr bwMode="auto">
          <a:xfrm>
            <a:off x="4943134" y="2758203"/>
            <a:ext cx="282963" cy="325869"/>
          </a:xfrm>
          <a:custGeom>
            <a:avLst/>
            <a:gdLst>
              <a:gd name="T0" fmla="*/ 98292770 w 5280"/>
              <a:gd name="T1" fmla="*/ 190397298 h 6084"/>
              <a:gd name="T2" fmla="*/ 105944270 w 5280"/>
              <a:gd name="T3" fmla="*/ 192162022 h 6084"/>
              <a:gd name="T4" fmla="*/ 112712916 w 5280"/>
              <a:gd name="T5" fmla="*/ 195691469 h 6084"/>
              <a:gd name="T6" fmla="*/ 118500648 w 5280"/>
              <a:gd name="T7" fmla="*/ 200593619 h 6084"/>
              <a:gd name="T8" fmla="*/ 122816855 w 5280"/>
              <a:gd name="T9" fmla="*/ 206868471 h 6084"/>
              <a:gd name="T10" fmla="*/ 125661534 w 5280"/>
              <a:gd name="T11" fmla="*/ 213927367 h 6084"/>
              <a:gd name="T12" fmla="*/ 126642447 w 5280"/>
              <a:gd name="T13" fmla="*/ 221868624 h 6084"/>
              <a:gd name="T14" fmla="*/ 126348268 w 5280"/>
              <a:gd name="T15" fmla="*/ 569623180 h 6084"/>
              <a:gd name="T16" fmla="*/ 124190008 w 5280"/>
              <a:gd name="T17" fmla="*/ 577172416 h 6084"/>
              <a:gd name="T18" fmla="*/ 120462475 w 5280"/>
              <a:gd name="T19" fmla="*/ 583741285 h 6084"/>
              <a:gd name="T20" fmla="*/ 115165355 w 5280"/>
              <a:gd name="T21" fmla="*/ 589231467 h 6084"/>
              <a:gd name="T22" fmla="*/ 108788949 w 5280"/>
              <a:gd name="T23" fmla="*/ 593349260 h 6084"/>
              <a:gd name="T24" fmla="*/ 101431630 w 5280"/>
              <a:gd name="T25" fmla="*/ 595800335 h 6084"/>
              <a:gd name="T26" fmla="*/ 31783344 w 5280"/>
              <a:gd name="T27" fmla="*/ 596486686 h 6084"/>
              <a:gd name="T28" fmla="*/ 25406937 w 5280"/>
              <a:gd name="T29" fmla="*/ 595800335 h 6084"/>
              <a:gd name="T30" fmla="*/ 18049618 w 5280"/>
              <a:gd name="T31" fmla="*/ 593349260 h 6084"/>
              <a:gd name="T32" fmla="*/ 11673526 w 5280"/>
              <a:gd name="T33" fmla="*/ 589231467 h 6084"/>
              <a:gd name="T34" fmla="*/ 6376406 w 5280"/>
              <a:gd name="T35" fmla="*/ 583741285 h 6084"/>
              <a:gd name="T36" fmla="*/ 2550500 w 5280"/>
              <a:gd name="T37" fmla="*/ 577172416 h 6084"/>
              <a:gd name="T38" fmla="*/ 490613 w 5280"/>
              <a:gd name="T39" fmla="*/ 569623180 h 6084"/>
              <a:gd name="T40" fmla="*/ 0 w 5280"/>
              <a:gd name="T41" fmla="*/ 221868624 h 6084"/>
              <a:gd name="T42" fmla="*/ 1078973 w 5280"/>
              <a:gd name="T43" fmla="*/ 213927367 h 6084"/>
              <a:gd name="T44" fmla="*/ 3825906 w 5280"/>
              <a:gd name="T45" fmla="*/ 206868471 h 6084"/>
              <a:gd name="T46" fmla="*/ 8338233 w 5280"/>
              <a:gd name="T47" fmla="*/ 200593619 h 6084"/>
              <a:gd name="T48" fmla="*/ 14027905 w 5280"/>
              <a:gd name="T49" fmla="*/ 195691469 h 6084"/>
              <a:gd name="T50" fmla="*/ 20796551 w 5280"/>
              <a:gd name="T51" fmla="*/ 192162022 h 6084"/>
              <a:gd name="T52" fmla="*/ 28448051 w 5280"/>
              <a:gd name="T53" fmla="*/ 190397298 h 6084"/>
              <a:gd name="T54" fmla="*/ 187854755 w 5280"/>
              <a:gd name="T55" fmla="*/ 219417549 h 6084"/>
              <a:gd name="T56" fmla="*/ 409650800 w 5280"/>
              <a:gd name="T57" fmla="*/ 0 h 6084"/>
              <a:gd name="T58" fmla="*/ 488324365 w 5280"/>
              <a:gd name="T59" fmla="*/ 219417549 h 6084"/>
              <a:gd name="T60" fmla="*/ 148125732 w 5280"/>
              <a:gd name="T61" fmla="*/ 219417549 h 6084"/>
              <a:gd name="T62" fmla="*/ 208062633 w 5280"/>
              <a:gd name="T63" fmla="*/ 259908819 h 6084"/>
              <a:gd name="T64" fmla="*/ 389246802 w 5280"/>
              <a:gd name="T65" fmla="*/ 504033129 h 6084"/>
              <a:gd name="T66" fmla="*/ 319990755 w 5280"/>
              <a:gd name="T67" fmla="*/ 531778997 h 6084"/>
              <a:gd name="T68" fmla="*/ 208062633 w 5280"/>
              <a:gd name="T69" fmla="*/ 531778997 h 6084"/>
              <a:gd name="T70" fmla="*/ 344220659 w 5280"/>
              <a:gd name="T71" fmla="*/ 461188789 h 6084"/>
              <a:gd name="T72" fmla="*/ 344220659 w 5280"/>
              <a:gd name="T73" fmla="*/ 461188789 h 6084"/>
              <a:gd name="T74" fmla="*/ 274964300 w 5280"/>
              <a:gd name="T75" fmla="*/ 461188789 h 6084"/>
              <a:gd name="T76" fmla="*/ 253187148 w 5280"/>
              <a:gd name="T77" fmla="*/ 461188789 h 6084"/>
              <a:gd name="T78" fmla="*/ 389246802 w 5280"/>
              <a:gd name="T79" fmla="*/ 445011945 h 6084"/>
              <a:gd name="T80" fmla="*/ 274964300 w 5280"/>
              <a:gd name="T81" fmla="*/ 445011945 h 6084"/>
              <a:gd name="T82" fmla="*/ 208062633 w 5280"/>
              <a:gd name="T83" fmla="*/ 417266077 h 6084"/>
              <a:gd name="T84" fmla="*/ 208062633 w 5280"/>
              <a:gd name="T85" fmla="*/ 417266077 h 6084"/>
              <a:gd name="T86" fmla="*/ 344220659 w 5280"/>
              <a:gd name="T87" fmla="*/ 374421738 h 6084"/>
              <a:gd name="T88" fmla="*/ 319990755 w 5280"/>
              <a:gd name="T89" fmla="*/ 374421738 h 6084"/>
              <a:gd name="T90" fmla="*/ 253187148 w 5280"/>
              <a:gd name="T91" fmla="*/ 402167606 h 6084"/>
              <a:gd name="T92" fmla="*/ 243181269 w 5280"/>
              <a:gd name="T93" fmla="*/ 200789630 h 6084"/>
              <a:gd name="T94" fmla="*/ 243181269 w 5280"/>
              <a:gd name="T95" fmla="*/ 141474430 h 6084"/>
              <a:gd name="T96" fmla="*/ 243181269 w 5280"/>
              <a:gd name="T97" fmla="*/ 141474430 h 6084"/>
              <a:gd name="T98" fmla="*/ 243181269 w 5280"/>
              <a:gd name="T99" fmla="*/ 102355550 h 6084"/>
              <a:gd name="T100" fmla="*/ 351381545 w 5280"/>
              <a:gd name="T101" fmla="*/ 61079924 h 6084"/>
              <a:gd name="T102" fmla="*/ 438098850 w 5280"/>
              <a:gd name="T103" fmla="*/ 79609837 h 6084"/>
              <a:gd name="T104" fmla="*/ 375611450 w 5280"/>
              <a:gd name="T105" fmla="*/ 80982539 h 6084"/>
              <a:gd name="T106" fmla="*/ 459876315 w 5280"/>
              <a:gd name="T107" fmla="*/ 219417549 h 608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280" h="6084">
                <a:moveTo>
                  <a:pt x="324" y="1940"/>
                </a:moveTo>
                <a:lnTo>
                  <a:pt x="969" y="1940"/>
                </a:lnTo>
                <a:lnTo>
                  <a:pt x="986" y="1940"/>
                </a:lnTo>
                <a:lnTo>
                  <a:pt x="1002" y="1942"/>
                </a:lnTo>
                <a:lnTo>
                  <a:pt x="1018" y="1943"/>
                </a:lnTo>
                <a:lnTo>
                  <a:pt x="1034" y="1947"/>
                </a:lnTo>
                <a:lnTo>
                  <a:pt x="1049" y="1950"/>
                </a:lnTo>
                <a:lnTo>
                  <a:pt x="1065" y="1955"/>
                </a:lnTo>
                <a:lnTo>
                  <a:pt x="1080" y="1960"/>
                </a:lnTo>
                <a:lnTo>
                  <a:pt x="1094" y="1966"/>
                </a:lnTo>
                <a:lnTo>
                  <a:pt x="1109" y="1972"/>
                </a:lnTo>
                <a:lnTo>
                  <a:pt x="1122" y="1979"/>
                </a:lnTo>
                <a:lnTo>
                  <a:pt x="1136" y="1987"/>
                </a:lnTo>
                <a:lnTo>
                  <a:pt x="1149" y="1996"/>
                </a:lnTo>
                <a:lnTo>
                  <a:pt x="1162" y="2005"/>
                </a:lnTo>
                <a:lnTo>
                  <a:pt x="1174" y="2014"/>
                </a:lnTo>
                <a:lnTo>
                  <a:pt x="1185" y="2025"/>
                </a:lnTo>
                <a:lnTo>
                  <a:pt x="1197" y="2035"/>
                </a:lnTo>
                <a:lnTo>
                  <a:pt x="1208" y="2046"/>
                </a:lnTo>
                <a:lnTo>
                  <a:pt x="1218" y="2058"/>
                </a:lnTo>
                <a:lnTo>
                  <a:pt x="1228" y="2071"/>
                </a:lnTo>
                <a:lnTo>
                  <a:pt x="1237" y="2083"/>
                </a:lnTo>
                <a:lnTo>
                  <a:pt x="1245" y="2096"/>
                </a:lnTo>
                <a:lnTo>
                  <a:pt x="1252" y="2110"/>
                </a:lnTo>
                <a:lnTo>
                  <a:pt x="1260" y="2123"/>
                </a:lnTo>
                <a:lnTo>
                  <a:pt x="1266" y="2137"/>
                </a:lnTo>
                <a:lnTo>
                  <a:pt x="1272" y="2152"/>
                </a:lnTo>
                <a:lnTo>
                  <a:pt x="1277" y="2168"/>
                </a:lnTo>
                <a:lnTo>
                  <a:pt x="1281" y="2182"/>
                </a:lnTo>
                <a:lnTo>
                  <a:pt x="1285" y="2198"/>
                </a:lnTo>
                <a:lnTo>
                  <a:pt x="1288" y="2214"/>
                </a:lnTo>
                <a:lnTo>
                  <a:pt x="1290" y="2230"/>
                </a:lnTo>
                <a:lnTo>
                  <a:pt x="1291" y="2247"/>
                </a:lnTo>
                <a:lnTo>
                  <a:pt x="1291" y="2263"/>
                </a:lnTo>
                <a:lnTo>
                  <a:pt x="1291" y="5761"/>
                </a:lnTo>
                <a:lnTo>
                  <a:pt x="1291" y="5778"/>
                </a:lnTo>
                <a:lnTo>
                  <a:pt x="1290" y="5794"/>
                </a:lnTo>
                <a:lnTo>
                  <a:pt x="1288" y="5810"/>
                </a:lnTo>
                <a:lnTo>
                  <a:pt x="1285" y="5827"/>
                </a:lnTo>
                <a:lnTo>
                  <a:pt x="1281" y="5842"/>
                </a:lnTo>
                <a:lnTo>
                  <a:pt x="1277" y="5857"/>
                </a:lnTo>
                <a:lnTo>
                  <a:pt x="1272" y="5872"/>
                </a:lnTo>
                <a:lnTo>
                  <a:pt x="1266" y="5887"/>
                </a:lnTo>
                <a:lnTo>
                  <a:pt x="1260" y="5901"/>
                </a:lnTo>
                <a:lnTo>
                  <a:pt x="1252" y="5915"/>
                </a:lnTo>
                <a:lnTo>
                  <a:pt x="1245" y="5928"/>
                </a:lnTo>
                <a:lnTo>
                  <a:pt x="1237" y="5941"/>
                </a:lnTo>
                <a:lnTo>
                  <a:pt x="1228" y="5954"/>
                </a:lnTo>
                <a:lnTo>
                  <a:pt x="1218" y="5966"/>
                </a:lnTo>
                <a:lnTo>
                  <a:pt x="1208" y="5978"/>
                </a:lnTo>
                <a:lnTo>
                  <a:pt x="1197" y="5989"/>
                </a:lnTo>
                <a:lnTo>
                  <a:pt x="1185" y="5999"/>
                </a:lnTo>
                <a:lnTo>
                  <a:pt x="1174" y="6010"/>
                </a:lnTo>
                <a:lnTo>
                  <a:pt x="1162" y="6019"/>
                </a:lnTo>
                <a:lnTo>
                  <a:pt x="1149" y="6028"/>
                </a:lnTo>
                <a:lnTo>
                  <a:pt x="1136" y="6037"/>
                </a:lnTo>
                <a:lnTo>
                  <a:pt x="1122" y="6045"/>
                </a:lnTo>
                <a:lnTo>
                  <a:pt x="1109" y="6052"/>
                </a:lnTo>
                <a:lnTo>
                  <a:pt x="1094" y="6058"/>
                </a:lnTo>
                <a:lnTo>
                  <a:pt x="1080" y="6064"/>
                </a:lnTo>
                <a:lnTo>
                  <a:pt x="1065" y="6070"/>
                </a:lnTo>
                <a:lnTo>
                  <a:pt x="1049" y="6074"/>
                </a:lnTo>
                <a:lnTo>
                  <a:pt x="1034" y="6077"/>
                </a:lnTo>
                <a:lnTo>
                  <a:pt x="1018" y="6081"/>
                </a:lnTo>
                <a:lnTo>
                  <a:pt x="1002" y="6082"/>
                </a:lnTo>
                <a:lnTo>
                  <a:pt x="986" y="6084"/>
                </a:lnTo>
                <a:lnTo>
                  <a:pt x="969" y="6084"/>
                </a:lnTo>
                <a:lnTo>
                  <a:pt x="324" y="6084"/>
                </a:lnTo>
                <a:lnTo>
                  <a:pt x="307" y="6084"/>
                </a:lnTo>
                <a:lnTo>
                  <a:pt x="290" y="6082"/>
                </a:lnTo>
                <a:lnTo>
                  <a:pt x="275" y="6081"/>
                </a:lnTo>
                <a:lnTo>
                  <a:pt x="259" y="6077"/>
                </a:lnTo>
                <a:lnTo>
                  <a:pt x="243" y="6074"/>
                </a:lnTo>
                <a:lnTo>
                  <a:pt x="228" y="6070"/>
                </a:lnTo>
                <a:lnTo>
                  <a:pt x="212" y="6064"/>
                </a:lnTo>
                <a:lnTo>
                  <a:pt x="198" y="6058"/>
                </a:lnTo>
                <a:lnTo>
                  <a:pt x="184" y="6052"/>
                </a:lnTo>
                <a:lnTo>
                  <a:pt x="170" y="6045"/>
                </a:lnTo>
                <a:lnTo>
                  <a:pt x="157" y="6037"/>
                </a:lnTo>
                <a:lnTo>
                  <a:pt x="143" y="6028"/>
                </a:lnTo>
                <a:lnTo>
                  <a:pt x="131" y="6019"/>
                </a:lnTo>
                <a:lnTo>
                  <a:pt x="119" y="6010"/>
                </a:lnTo>
                <a:lnTo>
                  <a:pt x="106" y="5999"/>
                </a:lnTo>
                <a:lnTo>
                  <a:pt x="95" y="5989"/>
                </a:lnTo>
                <a:lnTo>
                  <a:pt x="85" y="5978"/>
                </a:lnTo>
                <a:lnTo>
                  <a:pt x="75" y="5966"/>
                </a:lnTo>
                <a:lnTo>
                  <a:pt x="65" y="5954"/>
                </a:lnTo>
                <a:lnTo>
                  <a:pt x="56" y="5941"/>
                </a:lnTo>
                <a:lnTo>
                  <a:pt x="47" y="5928"/>
                </a:lnTo>
                <a:lnTo>
                  <a:pt x="39" y="5915"/>
                </a:lnTo>
                <a:lnTo>
                  <a:pt x="33" y="5901"/>
                </a:lnTo>
                <a:lnTo>
                  <a:pt x="26" y="5887"/>
                </a:lnTo>
                <a:lnTo>
                  <a:pt x="21" y="5872"/>
                </a:lnTo>
                <a:lnTo>
                  <a:pt x="15" y="5857"/>
                </a:lnTo>
                <a:lnTo>
                  <a:pt x="11" y="5842"/>
                </a:lnTo>
                <a:lnTo>
                  <a:pt x="7" y="5827"/>
                </a:lnTo>
                <a:lnTo>
                  <a:pt x="5" y="5810"/>
                </a:lnTo>
                <a:lnTo>
                  <a:pt x="3" y="5794"/>
                </a:lnTo>
                <a:lnTo>
                  <a:pt x="2" y="5778"/>
                </a:lnTo>
                <a:lnTo>
                  <a:pt x="0" y="5761"/>
                </a:lnTo>
                <a:lnTo>
                  <a:pt x="0" y="2263"/>
                </a:lnTo>
                <a:lnTo>
                  <a:pt x="2" y="2247"/>
                </a:lnTo>
                <a:lnTo>
                  <a:pt x="3" y="2230"/>
                </a:lnTo>
                <a:lnTo>
                  <a:pt x="5" y="2214"/>
                </a:lnTo>
                <a:lnTo>
                  <a:pt x="7" y="2198"/>
                </a:lnTo>
                <a:lnTo>
                  <a:pt x="11" y="2182"/>
                </a:lnTo>
                <a:lnTo>
                  <a:pt x="15" y="2168"/>
                </a:lnTo>
                <a:lnTo>
                  <a:pt x="21" y="2152"/>
                </a:lnTo>
                <a:lnTo>
                  <a:pt x="26" y="2137"/>
                </a:lnTo>
                <a:lnTo>
                  <a:pt x="33" y="2123"/>
                </a:lnTo>
                <a:lnTo>
                  <a:pt x="39" y="2110"/>
                </a:lnTo>
                <a:lnTo>
                  <a:pt x="47" y="2096"/>
                </a:lnTo>
                <a:lnTo>
                  <a:pt x="56" y="2083"/>
                </a:lnTo>
                <a:lnTo>
                  <a:pt x="65" y="2071"/>
                </a:lnTo>
                <a:lnTo>
                  <a:pt x="75" y="2058"/>
                </a:lnTo>
                <a:lnTo>
                  <a:pt x="85" y="2046"/>
                </a:lnTo>
                <a:lnTo>
                  <a:pt x="95" y="2035"/>
                </a:lnTo>
                <a:lnTo>
                  <a:pt x="106" y="2025"/>
                </a:lnTo>
                <a:lnTo>
                  <a:pt x="119" y="2014"/>
                </a:lnTo>
                <a:lnTo>
                  <a:pt x="131" y="2005"/>
                </a:lnTo>
                <a:lnTo>
                  <a:pt x="143" y="1996"/>
                </a:lnTo>
                <a:lnTo>
                  <a:pt x="157" y="1987"/>
                </a:lnTo>
                <a:lnTo>
                  <a:pt x="170" y="1979"/>
                </a:lnTo>
                <a:lnTo>
                  <a:pt x="184" y="1972"/>
                </a:lnTo>
                <a:lnTo>
                  <a:pt x="198" y="1966"/>
                </a:lnTo>
                <a:lnTo>
                  <a:pt x="212" y="1960"/>
                </a:lnTo>
                <a:lnTo>
                  <a:pt x="228" y="1955"/>
                </a:lnTo>
                <a:lnTo>
                  <a:pt x="243" y="1950"/>
                </a:lnTo>
                <a:lnTo>
                  <a:pt x="259" y="1947"/>
                </a:lnTo>
                <a:lnTo>
                  <a:pt x="275" y="1943"/>
                </a:lnTo>
                <a:lnTo>
                  <a:pt x="290" y="1942"/>
                </a:lnTo>
                <a:lnTo>
                  <a:pt x="307" y="1940"/>
                </a:lnTo>
                <a:lnTo>
                  <a:pt x="324" y="1940"/>
                </a:lnTo>
                <a:close/>
                <a:moveTo>
                  <a:pt x="1510" y="2238"/>
                </a:moveTo>
                <a:lnTo>
                  <a:pt x="1915" y="2238"/>
                </a:lnTo>
                <a:lnTo>
                  <a:pt x="1915" y="145"/>
                </a:lnTo>
                <a:lnTo>
                  <a:pt x="1915" y="0"/>
                </a:lnTo>
                <a:lnTo>
                  <a:pt x="2059" y="0"/>
                </a:lnTo>
                <a:lnTo>
                  <a:pt x="4107" y="0"/>
                </a:lnTo>
                <a:lnTo>
                  <a:pt x="4176" y="0"/>
                </a:lnTo>
                <a:lnTo>
                  <a:pt x="4220" y="53"/>
                </a:lnTo>
                <a:lnTo>
                  <a:pt x="4946" y="942"/>
                </a:lnTo>
                <a:lnTo>
                  <a:pt x="4978" y="983"/>
                </a:lnTo>
                <a:lnTo>
                  <a:pt x="4978" y="1033"/>
                </a:lnTo>
                <a:lnTo>
                  <a:pt x="4978" y="2238"/>
                </a:lnTo>
                <a:lnTo>
                  <a:pt x="5280" y="2238"/>
                </a:lnTo>
                <a:lnTo>
                  <a:pt x="5280" y="5793"/>
                </a:lnTo>
                <a:lnTo>
                  <a:pt x="1510" y="5793"/>
                </a:lnTo>
                <a:lnTo>
                  <a:pt x="1510" y="2238"/>
                </a:lnTo>
                <a:close/>
                <a:moveTo>
                  <a:pt x="2121" y="2651"/>
                </a:moveTo>
                <a:lnTo>
                  <a:pt x="2121" y="3528"/>
                </a:lnTo>
                <a:lnTo>
                  <a:pt x="3968" y="3528"/>
                </a:lnTo>
                <a:lnTo>
                  <a:pt x="3968" y="2651"/>
                </a:lnTo>
                <a:lnTo>
                  <a:pt x="2121" y="2651"/>
                </a:lnTo>
                <a:close/>
                <a:moveTo>
                  <a:pt x="3509" y="5141"/>
                </a:moveTo>
                <a:lnTo>
                  <a:pt x="3509" y="5424"/>
                </a:lnTo>
                <a:lnTo>
                  <a:pt x="3968" y="5424"/>
                </a:lnTo>
                <a:lnTo>
                  <a:pt x="3968" y="5141"/>
                </a:lnTo>
                <a:lnTo>
                  <a:pt x="3509" y="5141"/>
                </a:lnTo>
                <a:close/>
                <a:moveTo>
                  <a:pt x="2803" y="5141"/>
                </a:moveTo>
                <a:lnTo>
                  <a:pt x="2803" y="5424"/>
                </a:lnTo>
                <a:lnTo>
                  <a:pt x="3262" y="5424"/>
                </a:lnTo>
                <a:lnTo>
                  <a:pt x="3262" y="5141"/>
                </a:lnTo>
                <a:lnTo>
                  <a:pt x="2803" y="5141"/>
                </a:lnTo>
                <a:close/>
                <a:moveTo>
                  <a:pt x="2121" y="5141"/>
                </a:moveTo>
                <a:lnTo>
                  <a:pt x="2121" y="5424"/>
                </a:lnTo>
                <a:lnTo>
                  <a:pt x="2581" y="5424"/>
                </a:lnTo>
                <a:lnTo>
                  <a:pt x="2581" y="5141"/>
                </a:lnTo>
                <a:lnTo>
                  <a:pt x="2121" y="5141"/>
                </a:lnTo>
                <a:close/>
                <a:moveTo>
                  <a:pt x="3509" y="4704"/>
                </a:moveTo>
                <a:lnTo>
                  <a:pt x="3509" y="4987"/>
                </a:lnTo>
                <a:lnTo>
                  <a:pt x="3968" y="4987"/>
                </a:lnTo>
                <a:lnTo>
                  <a:pt x="3968" y="4704"/>
                </a:lnTo>
                <a:lnTo>
                  <a:pt x="3509" y="4704"/>
                </a:lnTo>
                <a:close/>
                <a:moveTo>
                  <a:pt x="2803" y="4704"/>
                </a:moveTo>
                <a:lnTo>
                  <a:pt x="2803" y="4987"/>
                </a:lnTo>
                <a:lnTo>
                  <a:pt x="3262" y="4987"/>
                </a:lnTo>
                <a:lnTo>
                  <a:pt x="3262" y="4704"/>
                </a:lnTo>
                <a:lnTo>
                  <a:pt x="2803" y="4704"/>
                </a:lnTo>
                <a:close/>
                <a:moveTo>
                  <a:pt x="2121" y="4704"/>
                </a:moveTo>
                <a:lnTo>
                  <a:pt x="2121" y="4987"/>
                </a:lnTo>
                <a:lnTo>
                  <a:pt x="2581" y="4987"/>
                </a:lnTo>
                <a:lnTo>
                  <a:pt x="2581" y="4704"/>
                </a:lnTo>
                <a:lnTo>
                  <a:pt x="2121" y="4704"/>
                </a:lnTo>
                <a:close/>
                <a:moveTo>
                  <a:pt x="3509" y="4256"/>
                </a:moveTo>
                <a:lnTo>
                  <a:pt x="3509" y="4539"/>
                </a:lnTo>
                <a:lnTo>
                  <a:pt x="3968" y="4539"/>
                </a:lnTo>
                <a:lnTo>
                  <a:pt x="3968" y="4256"/>
                </a:lnTo>
                <a:lnTo>
                  <a:pt x="3509" y="4256"/>
                </a:lnTo>
                <a:close/>
                <a:moveTo>
                  <a:pt x="2803" y="4256"/>
                </a:moveTo>
                <a:lnTo>
                  <a:pt x="2803" y="4539"/>
                </a:lnTo>
                <a:lnTo>
                  <a:pt x="3262" y="4539"/>
                </a:lnTo>
                <a:lnTo>
                  <a:pt x="3262" y="4256"/>
                </a:lnTo>
                <a:lnTo>
                  <a:pt x="2803" y="4256"/>
                </a:lnTo>
                <a:close/>
                <a:moveTo>
                  <a:pt x="2121" y="4256"/>
                </a:moveTo>
                <a:lnTo>
                  <a:pt x="2121" y="4539"/>
                </a:lnTo>
                <a:lnTo>
                  <a:pt x="2581" y="4539"/>
                </a:lnTo>
                <a:lnTo>
                  <a:pt x="2581" y="4256"/>
                </a:lnTo>
                <a:lnTo>
                  <a:pt x="2121" y="4256"/>
                </a:lnTo>
                <a:close/>
                <a:moveTo>
                  <a:pt x="3509" y="3819"/>
                </a:moveTo>
                <a:lnTo>
                  <a:pt x="3509" y="4102"/>
                </a:lnTo>
                <a:lnTo>
                  <a:pt x="3968" y="4102"/>
                </a:lnTo>
                <a:lnTo>
                  <a:pt x="3968" y="3819"/>
                </a:lnTo>
                <a:lnTo>
                  <a:pt x="3509" y="3819"/>
                </a:lnTo>
                <a:close/>
                <a:moveTo>
                  <a:pt x="2803" y="3819"/>
                </a:moveTo>
                <a:lnTo>
                  <a:pt x="2803" y="4102"/>
                </a:lnTo>
                <a:lnTo>
                  <a:pt x="3262" y="4102"/>
                </a:lnTo>
                <a:lnTo>
                  <a:pt x="3262" y="3819"/>
                </a:lnTo>
                <a:lnTo>
                  <a:pt x="2803" y="3819"/>
                </a:lnTo>
                <a:close/>
                <a:moveTo>
                  <a:pt x="2121" y="3819"/>
                </a:moveTo>
                <a:lnTo>
                  <a:pt x="2121" y="4102"/>
                </a:lnTo>
                <a:lnTo>
                  <a:pt x="2581" y="4102"/>
                </a:lnTo>
                <a:lnTo>
                  <a:pt x="2581" y="3819"/>
                </a:lnTo>
                <a:lnTo>
                  <a:pt x="2121" y="3819"/>
                </a:lnTo>
                <a:close/>
                <a:moveTo>
                  <a:pt x="2479" y="1864"/>
                </a:moveTo>
                <a:lnTo>
                  <a:pt x="2479" y="2048"/>
                </a:lnTo>
                <a:lnTo>
                  <a:pt x="4341" y="2048"/>
                </a:lnTo>
                <a:lnTo>
                  <a:pt x="4341" y="1864"/>
                </a:lnTo>
                <a:lnTo>
                  <a:pt x="2479" y="1864"/>
                </a:lnTo>
                <a:close/>
                <a:moveTo>
                  <a:pt x="2479" y="1443"/>
                </a:moveTo>
                <a:lnTo>
                  <a:pt x="2479" y="1627"/>
                </a:lnTo>
                <a:lnTo>
                  <a:pt x="4341" y="1627"/>
                </a:lnTo>
                <a:lnTo>
                  <a:pt x="4341" y="1443"/>
                </a:lnTo>
                <a:lnTo>
                  <a:pt x="2479" y="1443"/>
                </a:lnTo>
                <a:close/>
                <a:moveTo>
                  <a:pt x="2479" y="1044"/>
                </a:moveTo>
                <a:lnTo>
                  <a:pt x="2479" y="1228"/>
                </a:lnTo>
                <a:lnTo>
                  <a:pt x="3582" y="1228"/>
                </a:lnTo>
                <a:lnTo>
                  <a:pt x="3582" y="1044"/>
                </a:lnTo>
                <a:lnTo>
                  <a:pt x="2479" y="1044"/>
                </a:lnTo>
                <a:close/>
                <a:moveTo>
                  <a:pt x="2479" y="623"/>
                </a:moveTo>
                <a:lnTo>
                  <a:pt x="2479" y="807"/>
                </a:lnTo>
                <a:lnTo>
                  <a:pt x="3582" y="807"/>
                </a:lnTo>
                <a:lnTo>
                  <a:pt x="3582" y="623"/>
                </a:lnTo>
                <a:lnTo>
                  <a:pt x="2479" y="623"/>
                </a:lnTo>
                <a:close/>
                <a:moveTo>
                  <a:pt x="4167" y="447"/>
                </a:moveTo>
                <a:lnTo>
                  <a:pt x="4141" y="656"/>
                </a:lnTo>
                <a:lnTo>
                  <a:pt x="4466" y="812"/>
                </a:lnTo>
                <a:lnTo>
                  <a:pt x="4167" y="447"/>
                </a:lnTo>
                <a:close/>
                <a:moveTo>
                  <a:pt x="4688" y="1238"/>
                </a:moveTo>
                <a:lnTo>
                  <a:pt x="3922" y="871"/>
                </a:lnTo>
                <a:lnTo>
                  <a:pt x="3829" y="826"/>
                </a:lnTo>
                <a:lnTo>
                  <a:pt x="3842" y="722"/>
                </a:lnTo>
                <a:lnTo>
                  <a:pt x="3897" y="289"/>
                </a:lnTo>
                <a:lnTo>
                  <a:pt x="2203" y="289"/>
                </a:lnTo>
                <a:lnTo>
                  <a:pt x="2203" y="2238"/>
                </a:lnTo>
                <a:lnTo>
                  <a:pt x="4688" y="2238"/>
                </a:lnTo>
                <a:lnTo>
                  <a:pt x="4688" y="1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1" name="KSO_Shape">
            <a:extLst>
              <a:ext uri="{FF2B5EF4-FFF2-40B4-BE49-F238E27FC236}">
                <a16:creationId xmlns:a16="http://schemas.microsoft.com/office/drawing/2014/main" id="{606B8EC1-B438-430A-BBF1-81F5FB2B1FA0}"/>
              </a:ext>
            </a:extLst>
          </p:cNvPr>
          <p:cNvSpPr/>
          <p:nvPr/>
        </p:nvSpPr>
        <p:spPr bwMode="auto">
          <a:xfrm>
            <a:off x="5934058" y="2348880"/>
            <a:ext cx="323883" cy="328518"/>
          </a:xfrm>
          <a:custGeom>
            <a:avLst/>
            <a:gdLst>
              <a:gd name="T0" fmla="*/ 1575136 w 3826"/>
              <a:gd name="T1" fmla="*/ 952579 h 3884"/>
              <a:gd name="T2" fmla="*/ 1648376 w 3826"/>
              <a:gd name="T3" fmla="*/ 1177860 h 3884"/>
              <a:gd name="T4" fmla="*/ 1354950 w 3826"/>
              <a:gd name="T5" fmla="*/ 1470819 h 3884"/>
              <a:gd name="T6" fmla="*/ 1428654 w 3826"/>
              <a:gd name="T7" fmla="*/ 1177860 h 3884"/>
              <a:gd name="T8" fmla="*/ 1493088 w 3826"/>
              <a:gd name="T9" fmla="*/ 592407 h 3884"/>
              <a:gd name="T10" fmla="*/ 1598313 w 3826"/>
              <a:gd name="T11" fmla="*/ 278125 h 3884"/>
              <a:gd name="T12" fmla="*/ 1616391 w 3826"/>
              <a:gd name="T13" fmla="*/ 626709 h 3884"/>
              <a:gd name="T14" fmla="*/ 73704 w 3826"/>
              <a:gd name="T15" fmla="*/ 1800397 h 3884"/>
              <a:gd name="T16" fmla="*/ 0 w 3826"/>
              <a:gd name="T17" fmla="*/ 1727157 h 3884"/>
              <a:gd name="T18" fmla="*/ 2318 w 3826"/>
              <a:gd name="T19" fmla="*/ 298985 h 3884"/>
              <a:gd name="T20" fmla="*/ 1309059 w 3826"/>
              <a:gd name="T21" fmla="*/ 298985 h 3884"/>
              <a:gd name="T22" fmla="*/ 1318794 w 3826"/>
              <a:gd name="T23" fmla="*/ 1727157 h 3884"/>
              <a:gd name="T24" fmla="*/ 1245553 w 3826"/>
              <a:gd name="T25" fmla="*/ 1800397 h 3884"/>
              <a:gd name="T26" fmla="*/ 988748 w 3826"/>
              <a:gd name="T27" fmla="*/ 1324339 h 3884"/>
              <a:gd name="T28" fmla="*/ 230383 w 3826"/>
              <a:gd name="T29" fmla="*/ 1580678 h 3884"/>
              <a:gd name="T30" fmla="*/ 1135692 w 3826"/>
              <a:gd name="T31" fmla="*/ 921521 h 3884"/>
              <a:gd name="T32" fmla="*/ 1135692 w 3826"/>
              <a:gd name="T33" fmla="*/ 665183 h 3884"/>
              <a:gd name="T34" fmla="*/ 1135692 w 3826"/>
              <a:gd name="T35" fmla="*/ 518703 h 3884"/>
              <a:gd name="T36" fmla="*/ 293426 w 3826"/>
              <a:gd name="T37" fmla="*/ 408844 h 3884"/>
              <a:gd name="T38" fmla="*/ 183101 w 3826"/>
              <a:gd name="T39" fmla="*/ 591943 h 3884"/>
              <a:gd name="T40" fmla="*/ 183101 w 3826"/>
              <a:gd name="T41" fmla="*/ 848282 h 3884"/>
              <a:gd name="T42" fmla="*/ 183101 w 3826"/>
              <a:gd name="T43" fmla="*/ 994761 h 3884"/>
              <a:gd name="T44" fmla="*/ 1025831 w 3826"/>
              <a:gd name="T45" fmla="*/ 1104621 h 3884"/>
              <a:gd name="T46" fmla="*/ 1135692 w 3826"/>
              <a:gd name="T47" fmla="*/ 921521 h 3884"/>
              <a:gd name="T48" fmla="*/ 842730 w 3826"/>
              <a:gd name="T49" fmla="*/ 921521 h 3884"/>
              <a:gd name="T50" fmla="*/ 1061988 w 3826"/>
              <a:gd name="T51" fmla="*/ 1031381 h 3884"/>
              <a:gd name="T52" fmla="*/ 842730 w 3826"/>
              <a:gd name="T53" fmla="*/ 665183 h 3884"/>
              <a:gd name="T54" fmla="*/ 1061988 w 3826"/>
              <a:gd name="T55" fmla="*/ 848282 h 3884"/>
              <a:gd name="T56" fmla="*/ 842730 w 3826"/>
              <a:gd name="T57" fmla="*/ 665183 h 3884"/>
              <a:gd name="T58" fmla="*/ 1061988 w 3826"/>
              <a:gd name="T59" fmla="*/ 482084 h 3884"/>
              <a:gd name="T60" fmla="*/ 842730 w 3826"/>
              <a:gd name="T61" fmla="*/ 591943 h 3884"/>
              <a:gd name="T62" fmla="*/ 549304 w 3826"/>
              <a:gd name="T63" fmla="*/ 591943 h 3884"/>
              <a:gd name="T64" fmla="*/ 769489 w 3826"/>
              <a:gd name="T65" fmla="*/ 482084 h 3884"/>
              <a:gd name="T66" fmla="*/ 549304 w 3826"/>
              <a:gd name="T67" fmla="*/ 591943 h 3884"/>
              <a:gd name="T68" fmla="*/ 256805 w 3826"/>
              <a:gd name="T69" fmla="*/ 482084 h 3884"/>
              <a:gd name="T70" fmla="*/ 476527 w 3826"/>
              <a:gd name="T71" fmla="*/ 591943 h 3884"/>
              <a:gd name="T72" fmla="*/ 476527 w 3826"/>
              <a:gd name="T73" fmla="*/ 848282 h 3884"/>
              <a:gd name="T74" fmla="*/ 256805 w 3826"/>
              <a:gd name="T75" fmla="*/ 665183 h 3884"/>
              <a:gd name="T76" fmla="*/ 476527 w 3826"/>
              <a:gd name="T77" fmla="*/ 848282 h 3884"/>
              <a:gd name="T78" fmla="*/ 256805 w 3826"/>
              <a:gd name="T79" fmla="*/ 1031381 h 3884"/>
              <a:gd name="T80" fmla="*/ 476527 w 3826"/>
              <a:gd name="T81" fmla="*/ 921521 h 3884"/>
              <a:gd name="T82" fmla="*/ 769489 w 3826"/>
              <a:gd name="T83" fmla="*/ 665183 h 3884"/>
              <a:gd name="T84" fmla="*/ 549304 w 3826"/>
              <a:gd name="T85" fmla="*/ 848282 h 3884"/>
              <a:gd name="T86" fmla="*/ 769489 w 3826"/>
              <a:gd name="T87" fmla="*/ 665183 h 3884"/>
              <a:gd name="T88" fmla="*/ 769489 w 3826"/>
              <a:gd name="T89" fmla="*/ 1031381 h 3884"/>
              <a:gd name="T90" fmla="*/ 549304 w 3826"/>
              <a:gd name="T91" fmla="*/ 921521 h 388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826" h="3884">
                <a:moveTo>
                  <a:pt x="3487" y="1352"/>
                </a:moveTo>
                <a:cubicBezTo>
                  <a:pt x="3417" y="1510"/>
                  <a:pt x="3401" y="1849"/>
                  <a:pt x="3398" y="2055"/>
                </a:cubicBezTo>
                <a:cubicBezTo>
                  <a:pt x="3398" y="2541"/>
                  <a:pt x="3398" y="2541"/>
                  <a:pt x="3398" y="2541"/>
                </a:cubicBezTo>
                <a:cubicBezTo>
                  <a:pt x="3556" y="2541"/>
                  <a:pt x="3556" y="2541"/>
                  <a:pt x="3556" y="2541"/>
                </a:cubicBezTo>
                <a:cubicBezTo>
                  <a:pt x="3556" y="3173"/>
                  <a:pt x="3556" y="3173"/>
                  <a:pt x="3556" y="3173"/>
                </a:cubicBezTo>
                <a:cubicBezTo>
                  <a:pt x="2923" y="3173"/>
                  <a:pt x="2923" y="3173"/>
                  <a:pt x="2923" y="3173"/>
                </a:cubicBezTo>
                <a:cubicBezTo>
                  <a:pt x="2923" y="2541"/>
                  <a:pt x="2923" y="2541"/>
                  <a:pt x="2923" y="2541"/>
                </a:cubicBezTo>
                <a:cubicBezTo>
                  <a:pt x="3082" y="2541"/>
                  <a:pt x="3082" y="2541"/>
                  <a:pt x="3082" y="2541"/>
                </a:cubicBezTo>
                <a:cubicBezTo>
                  <a:pt x="3082" y="2225"/>
                  <a:pt x="3082" y="2225"/>
                  <a:pt x="3082" y="2225"/>
                </a:cubicBezTo>
                <a:cubicBezTo>
                  <a:pt x="3082" y="2225"/>
                  <a:pt x="3043" y="1389"/>
                  <a:pt x="3221" y="1278"/>
                </a:cubicBezTo>
                <a:cubicBezTo>
                  <a:pt x="3130" y="1209"/>
                  <a:pt x="3070" y="1101"/>
                  <a:pt x="3070" y="978"/>
                </a:cubicBezTo>
                <a:cubicBezTo>
                  <a:pt x="3070" y="769"/>
                  <a:pt x="3240" y="600"/>
                  <a:pt x="3448" y="600"/>
                </a:cubicBezTo>
                <a:cubicBezTo>
                  <a:pt x="3657" y="600"/>
                  <a:pt x="3826" y="769"/>
                  <a:pt x="3826" y="978"/>
                </a:cubicBezTo>
                <a:cubicBezTo>
                  <a:pt x="3826" y="1173"/>
                  <a:pt x="3677" y="1332"/>
                  <a:pt x="3487" y="1352"/>
                </a:cubicBezTo>
                <a:close/>
                <a:moveTo>
                  <a:pt x="2687" y="3884"/>
                </a:moveTo>
                <a:cubicBezTo>
                  <a:pt x="159" y="3884"/>
                  <a:pt x="159" y="3884"/>
                  <a:pt x="159" y="3884"/>
                </a:cubicBezTo>
                <a:cubicBezTo>
                  <a:pt x="159" y="3726"/>
                  <a:pt x="159" y="3726"/>
                  <a:pt x="159" y="3726"/>
                </a:cubicBezTo>
                <a:cubicBezTo>
                  <a:pt x="0" y="3726"/>
                  <a:pt x="0" y="3726"/>
                  <a:pt x="0" y="3726"/>
                </a:cubicBezTo>
                <a:cubicBezTo>
                  <a:pt x="0" y="645"/>
                  <a:pt x="0" y="645"/>
                  <a:pt x="0" y="645"/>
                </a:cubicBezTo>
                <a:cubicBezTo>
                  <a:pt x="5" y="645"/>
                  <a:pt x="5" y="645"/>
                  <a:pt x="5" y="645"/>
                </a:cubicBezTo>
                <a:cubicBezTo>
                  <a:pt x="47" y="285"/>
                  <a:pt x="656" y="0"/>
                  <a:pt x="1403" y="0"/>
                </a:cubicBezTo>
                <a:cubicBezTo>
                  <a:pt x="2150" y="0"/>
                  <a:pt x="2780" y="285"/>
                  <a:pt x="2824" y="645"/>
                </a:cubicBezTo>
                <a:cubicBezTo>
                  <a:pt x="2845" y="645"/>
                  <a:pt x="2845" y="645"/>
                  <a:pt x="2845" y="645"/>
                </a:cubicBezTo>
                <a:cubicBezTo>
                  <a:pt x="2845" y="3726"/>
                  <a:pt x="2845" y="3726"/>
                  <a:pt x="2845" y="3726"/>
                </a:cubicBezTo>
                <a:cubicBezTo>
                  <a:pt x="2687" y="3726"/>
                  <a:pt x="2687" y="3726"/>
                  <a:pt x="2687" y="3726"/>
                </a:cubicBezTo>
                <a:lnTo>
                  <a:pt x="2687" y="3884"/>
                </a:lnTo>
                <a:close/>
                <a:moveTo>
                  <a:pt x="2416" y="3410"/>
                </a:moveTo>
                <a:cubicBezTo>
                  <a:pt x="2133" y="2857"/>
                  <a:pt x="2133" y="2857"/>
                  <a:pt x="2133" y="2857"/>
                </a:cubicBezTo>
                <a:cubicBezTo>
                  <a:pt x="779" y="2857"/>
                  <a:pt x="779" y="2857"/>
                  <a:pt x="779" y="2857"/>
                </a:cubicBezTo>
                <a:cubicBezTo>
                  <a:pt x="497" y="3410"/>
                  <a:pt x="497" y="3410"/>
                  <a:pt x="497" y="3410"/>
                </a:cubicBezTo>
                <a:lnTo>
                  <a:pt x="2416" y="3410"/>
                </a:lnTo>
                <a:close/>
                <a:moveTo>
                  <a:pt x="2450" y="1988"/>
                </a:moveTo>
                <a:cubicBezTo>
                  <a:pt x="2450" y="1830"/>
                  <a:pt x="2450" y="1830"/>
                  <a:pt x="2450" y="1830"/>
                </a:cubicBezTo>
                <a:cubicBezTo>
                  <a:pt x="2450" y="1435"/>
                  <a:pt x="2450" y="1435"/>
                  <a:pt x="2450" y="1435"/>
                </a:cubicBezTo>
                <a:cubicBezTo>
                  <a:pt x="2450" y="1277"/>
                  <a:pt x="2450" y="1277"/>
                  <a:pt x="2450" y="1277"/>
                </a:cubicBezTo>
                <a:cubicBezTo>
                  <a:pt x="2450" y="1119"/>
                  <a:pt x="2450" y="1119"/>
                  <a:pt x="2450" y="1119"/>
                </a:cubicBezTo>
                <a:cubicBezTo>
                  <a:pt x="2450" y="988"/>
                  <a:pt x="2344" y="882"/>
                  <a:pt x="2213" y="882"/>
                </a:cubicBezTo>
                <a:cubicBezTo>
                  <a:pt x="633" y="882"/>
                  <a:pt x="633" y="882"/>
                  <a:pt x="633" y="882"/>
                </a:cubicBezTo>
                <a:cubicBezTo>
                  <a:pt x="502" y="882"/>
                  <a:pt x="395" y="988"/>
                  <a:pt x="395" y="1119"/>
                </a:cubicBezTo>
                <a:cubicBezTo>
                  <a:pt x="395" y="1277"/>
                  <a:pt x="395" y="1277"/>
                  <a:pt x="395" y="1277"/>
                </a:cubicBezTo>
                <a:cubicBezTo>
                  <a:pt x="395" y="1435"/>
                  <a:pt x="395" y="1435"/>
                  <a:pt x="395" y="1435"/>
                </a:cubicBezTo>
                <a:cubicBezTo>
                  <a:pt x="395" y="1830"/>
                  <a:pt x="395" y="1830"/>
                  <a:pt x="395" y="1830"/>
                </a:cubicBezTo>
                <a:cubicBezTo>
                  <a:pt x="395" y="1988"/>
                  <a:pt x="395" y="1988"/>
                  <a:pt x="395" y="1988"/>
                </a:cubicBezTo>
                <a:cubicBezTo>
                  <a:pt x="395" y="2146"/>
                  <a:pt x="395" y="2146"/>
                  <a:pt x="395" y="2146"/>
                </a:cubicBezTo>
                <a:cubicBezTo>
                  <a:pt x="395" y="2277"/>
                  <a:pt x="502" y="2383"/>
                  <a:pt x="633" y="2383"/>
                </a:cubicBezTo>
                <a:cubicBezTo>
                  <a:pt x="2213" y="2383"/>
                  <a:pt x="2213" y="2383"/>
                  <a:pt x="2213" y="2383"/>
                </a:cubicBezTo>
                <a:cubicBezTo>
                  <a:pt x="2344" y="2383"/>
                  <a:pt x="2450" y="2277"/>
                  <a:pt x="2450" y="2146"/>
                </a:cubicBezTo>
                <a:lnTo>
                  <a:pt x="2450" y="1988"/>
                </a:lnTo>
                <a:close/>
                <a:moveTo>
                  <a:pt x="1818" y="2225"/>
                </a:moveTo>
                <a:cubicBezTo>
                  <a:pt x="1818" y="1988"/>
                  <a:pt x="1818" y="1988"/>
                  <a:pt x="1818" y="1988"/>
                </a:cubicBezTo>
                <a:cubicBezTo>
                  <a:pt x="2291" y="1988"/>
                  <a:pt x="2291" y="1988"/>
                  <a:pt x="2291" y="1988"/>
                </a:cubicBezTo>
                <a:cubicBezTo>
                  <a:pt x="2291" y="2225"/>
                  <a:pt x="2291" y="2225"/>
                  <a:pt x="2291" y="2225"/>
                </a:cubicBezTo>
                <a:lnTo>
                  <a:pt x="1818" y="2225"/>
                </a:lnTo>
                <a:close/>
                <a:moveTo>
                  <a:pt x="1818" y="1435"/>
                </a:moveTo>
                <a:cubicBezTo>
                  <a:pt x="2291" y="1435"/>
                  <a:pt x="2291" y="1435"/>
                  <a:pt x="2291" y="1435"/>
                </a:cubicBezTo>
                <a:cubicBezTo>
                  <a:pt x="2291" y="1830"/>
                  <a:pt x="2291" y="1830"/>
                  <a:pt x="2291" y="1830"/>
                </a:cubicBezTo>
                <a:cubicBezTo>
                  <a:pt x="1818" y="1830"/>
                  <a:pt x="1818" y="1830"/>
                  <a:pt x="1818" y="1830"/>
                </a:cubicBezTo>
                <a:lnTo>
                  <a:pt x="1818" y="1435"/>
                </a:lnTo>
                <a:close/>
                <a:moveTo>
                  <a:pt x="1818" y="1040"/>
                </a:moveTo>
                <a:cubicBezTo>
                  <a:pt x="2291" y="1040"/>
                  <a:pt x="2291" y="1040"/>
                  <a:pt x="2291" y="1040"/>
                </a:cubicBezTo>
                <a:cubicBezTo>
                  <a:pt x="2291" y="1277"/>
                  <a:pt x="2291" y="1277"/>
                  <a:pt x="2291" y="1277"/>
                </a:cubicBezTo>
                <a:cubicBezTo>
                  <a:pt x="1818" y="1277"/>
                  <a:pt x="1818" y="1277"/>
                  <a:pt x="1818" y="1277"/>
                </a:cubicBezTo>
                <a:lnTo>
                  <a:pt x="1818" y="1040"/>
                </a:lnTo>
                <a:close/>
                <a:moveTo>
                  <a:pt x="1185" y="1277"/>
                </a:moveTo>
                <a:cubicBezTo>
                  <a:pt x="1185" y="1040"/>
                  <a:pt x="1185" y="1040"/>
                  <a:pt x="1185" y="1040"/>
                </a:cubicBezTo>
                <a:cubicBezTo>
                  <a:pt x="1660" y="1040"/>
                  <a:pt x="1660" y="1040"/>
                  <a:pt x="1660" y="1040"/>
                </a:cubicBezTo>
                <a:cubicBezTo>
                  <a:pt x="1660" y="1277"/>
                  <a:pt x="1660" y="1277"/>
                  <a:pt x="1660" y="1277"/>
                </a:cubicBezTo>
                <a:lnTo>
                  <a:pt x="1185" y="1277"/>
                </a:lnTo>
                <a:close/>
                <a:moveTo>
                  <a:pt x="554" y="1277"/>
                </a:moveTo>
                <a:cubicBezTo>
                  <a:pt x="554" y="1040"/>
                  <a:pt x="554" y="1040"/>
                  <a:pt x="554" y="1040"/>
                </a:cubicBezTo>
                <a:cubicBezTo>
                  <a:pt x="1028" y="1040"/>
                  <a:pt x="1028" y="1040"/>
                  <a:pt x="1028" y="1040"/>
                </a:cubicBezTo>
                <a:cubicBezTo>
                  <a:pt x="1028" y="1277"/>
                  <a:pt x="1028" y="1277"/>
                  <a:pt x="1028" y="1277"/>
                </a:cubicBezTo>
                <a:lnTo>
                  <a:pt x="554" y="1277"/>
                </a:lnTo>
                <a:close/>
                <a:moveTo>
                  <a:pt x="1028" y="1830"/>
                </a:moveTo>
                <a:cubicBezTo>
                  <a:pt x="554" y="1830"/>
                  <a:pt x="554" y="1830"/>
                  <a:pt x="554" y="1830"/>
                </a:cubicBezTo>
                <a:cubicBezTo>
                  <a:pt x="554" y="1435"/>
                  <a:pt x="554" y="1435"/>
                  <a:pt x="554" y="1435"/>
                </a:cubicBezTo>
                <a:cubicBezTo>
                  <a:pt x="1028" y="1435"/>
                  <a:pt x="1028" y="1435"/>
                  <a:pt x="1028" y="1435"/>
                </a:cubicBezTo>
                <a:lnTo>
                  <a:pt x="1028" y="1830"/>
                </a:lnTo>
                <a:close/>
                <a:moveTo>
                  <a:pt x="1028" y="2225"/>
                </a:moveTo>
                <a:cubicBezTo>
                  <a:pt x="554" y="2225"/>
                  <a:pt x="554" y="2225"/>
                  <a:pt x="554" y="2225"/>
                </a:cubicBezTo>
                <a:cubicBezTo>
                  <a:pt x="554" y="1988"/>
                  <a:pt x="554" y="1988"/>
                  <a:pt x="554" y="1988"/>
                </a:cubicBezTo>
                <a:cubicBezTo>
                  <a:pt x="1028" y="1988"/>
                  <a:pt x="1028" y="1988"/>
                  <a:pt x="1028" y="1988"/>
                </a:cubicBezTo>
                <a:lnTo>
                  <a:pt x="1028" y="2225"/>
                </a:lnTo>
                <a:close/>
                <a:moveTo>
                  <a:pt x="1660" y="1435"/>
                </a:moveTo>
                <a:cubicBezTo>
                  <a:pt x="1660" y="1830"/>
                  <a:pt x="1660" y="1830"/>
                  <a:pt x="1660" y="1830"/>
                </a:cubicBezTo>
                <a:cubicBezTo>
                  <a:pt x="1185" y="1830"/>
                  <a:pt x="1185" y="1830"/>
                  <a:pt x="1185" y="1830"/>
                </a:cubicBezTo>
                <a:cubicBezTo>
                  <a:pt x="1185" y="1435"/>
                  <a:pt x="1185" y="1435"/>
                  <a:pt x="1185" y="1435"/>
                </a:cubicBezTo>
                <a:lnTo>
                  <a:pt x="1660" y="1435"/>
                </a:lnTo>
                <a:close/>
                <a:moveTo>
                  <a:pt x="1660" y="1988"/>
                </a:moveTo>
                <a:cubicBezTo>
                  <a:pt x="1660" y="2225"/>
                  <a:pt x="1660" y="2225"/>
                  <a:pt x="1660" y="2225"/>
                </a:cubicBezTo>
                <a:cubicBezTo>
                  <a:pt x="1185" y="2225"/>
                  <a:pt x="1185" y="2225"/>
                  <a:pt x="1185" y="2225"/>
                </a:cubicBezTo>
                <a:cubicBezTo>
                  <a:pt x="1185" y="1988"/>
                  <a:pt x="1185" y="1988"/>
                  <a:pt x="1185" y="1988"/>
                </a:cubicBezTo>
                <a:lnTo>
                  <a:pt x="1660" y="19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KSO_Shape">
            <a:extLst>
              <a:ext uri="{FF2B5EF4-FFF2-40B4-BE49-F238E27FC236}">
                <a16:creationId xmlns:a16="http://schemas.microsoft.com/office/drawing/2014/main" id="{56F374E3-8712-4F28-9A0F-F000BE8BF166}"/>
              </a:ext>
            </a:extLst>
          </p:cNvPr>
          <p:cNvSpPr/>
          <p:nvPr/>
        </p:nvSpPr>
        <p:spPr bwMode="auto">
          <a:xfrm>
            <a:off x="7343837" y="3755678"/>
            <a:ext cx="323219" cy="323219"/>
          </a:xfrm>
          <a:custGeom>
            <a:avLst/>
            <a:gdLst>
              <a:gd name="T0" fmla="*/ 1726800 w 2775"/>
              <a:gd name="T1" fmla="*/ 1800397 h 2775"/>
              <a:gd name="T2" fmla="*/ 1007300 w 2775"/>
              <a:gd name="T3" fmla="*/ 1731625 h 2775"/>
              <a:gd name="T4" fmla="*/ 1187499 w 2775"/>
              <a:gd name="T5" fmla="*/ 1728381 h 2775"/>
              <a:gd name="T6" fmla="*/ 1280191 w 2775"/>
              <a:gd name="T7" fmla="*/ 1548017 h 2775"/>
              <a:gd name="T8" fmla="*/ 1367050 w 2775"/>
              <a:gd name="T9" fmla="*/ 1728381 h 2775"/>
              <a:gd name="T10" fmla="*/ 1546601 w 2775"/>
              <a:gd name="T11" fmla="*/ 1548017 h 2775"/>
              <a:gd name="T12" fmla="*/ 1726800 w 2775"/>
              <a:gd name="T13" fmla="*/ 1368302 h 2775"/>
              <a:gd name="T14" fmla="*/ 1546601 w 2775"/>
              <a:gd name="T15" fmla="*/ 1187938 h 2775"/>
              <a:gd name="T16" fmla="*/ 1726800 w 2775"/>
              <a:gd name="T17" fmla="*/ 1008222 h 2775"/>
              <a:gd name="T18" fmla="*/ 1546601 w 2775"/>
              <a:gd name="T19" fmla="*/ 828507 h 2775"/>
              <a:gd name="T20" fmla="*/ 1477892 w 2775"/>
              <a:gd name="T21" fmla="*/ 755842 h 2775"/>
              <a:gd name="T22" fmla="*/ 1726800 w 2775"/>
              <a:gd name="T23" fmla="*/ 755842 h 2775"/>
              <a:gd name="T24" fmla="*/ 1798750 w 2775"/>
              <a:gd name="T25" fmla="*/ 1800397 h 2775"/>
              <a:gd name="T26" fmla="*/ 1367050 w 2775"/>
              <a:gd name="T27" fmla="*/ 1548017 h 2775"/>
              <a:gd name="T28" fmla="*/ 1413720 w 2775"/>
              <a:gd name="T29" fmla="*/ 1368302 h 2775"/>
              <a:gd name="T30" fmla="*/ 1546601 w 2775"/>
              <a:gd name="T31" fmla="*/ 1548017 h 2775"/>
              <a:gd name="T32" fmla="*/ 1483726 w 2775"/>
              <a:gd name="T33" fmla="*/ 1187938 h 2775"/>
              <a:gd name="T34" fmla="*/ 1546601 w 2775"/>
              <a:gd name="T35" fmla="*/ 1008222 h 2775"/>
              <a:gd name="T36" fmla="*/ 1483726 w 2775"/>
              <a:gd name="T37" fmla="*/ 1187938 h 2775"/>
              <a:gd name="T38" fmla="*/ 1726800 w 2775"/>
              <a:gd name="T39" fmla="*/ 755842 h 2775"/>
              <a:gd name="T40" fmla="*/ 1413720 w 2775"/>
              <a:gd name="T41" fmla="*/ 968646 h 2775"/>
              <a:gd name="T42" fmla="*/ 0 w 2775"/>
              <a:gd name="T43" fmla="*/ 968646 h 2775"/>
              <a:gd name="T44" fmla="*/ 631345 w 2775"/>
              <a:gd name="T45" fmla="*/ 103158 h 2775"/>
              <a:gd name="T46" fmla="*/ 530226 w 2775"/>
              <a:gd name="T47" fmla="*/ 60338 h 2775"/>
              <a:gd name="T48" fmla="*/ 836176 w 2775"/>
              <a:gd name="T49" fmla="*/ 0 h 2775"/>
              <a:gd name="T50" fmla="*/ 836176 w 2775"/>
              <a:gd name="T51" fmla="*/ 105104 h 2775"/>
              <a:gd name="T52" fmla="*/ 783672 w 2775"/>
              <a:gd name="T53" fmla="*/ 260165 h 2775"/>
              <a:gd name="T54" fmla="*/ 1174535 w 2775"/>
              <a:gd name="T55" fmla="*/ 298444 h 2775"/>
              <a:gd name="T56" fmla="*/ 1186203 w 2775"/>
              <a:gd name="T57" fmla="*/ 209560 h 2775"/>
              <a:gd name="T58" fmla="*/ 1267876 w 2775"/>
              <a:gd name="T59" fmla="*/ 369811 h 2775"/>
              <a:gd name="T60" fmla="*/ 1166109 w 2775"/>
              <a:gd name="T61" fmla="*/ 428851 h 2775"/>
              <a:gd name="T62" fmla="*/ 1145366 w 2775"/>
              <a:gd name="T63" fmla="*/ 631923 h 2775"/>
              <a:gd name="T64" fmla="*/ 1033876 w 2775"/>
              <a:gd name="T65" fmla="*/ 637113 h 2775"/>
              <a:gd name="T66" fmla="*/ 709129 w 2775"/>
              <a:gd name="T67" fmla="*/ 416524 h 2775"/>
              <a:gd name="T68" fmla="*/ 372066 w 2775"/>
              <a:gd name="T69" fmla="*/ 631274 h 2775"/>
              <a:gd name="T70" fmla="*/ 269002 w 2775"/>
              <a:gd name="T71" fmla="*/ 629328 h 2775"/>
              <a:gd name="T72" fmla="*/ 261872 w 2775"/>
              <a:gd name="T73" fmla="*/ 942694 h 2775"/>
              <a:gd name="T74" fmla="*/ 156216 w 2775"/>
              <a:gd name="T75" fmla="*/ 993949 h 2775"/>
              <a:gd name="T76" fmla="*/ 335767 w 2775"/>
              <a:gd name="T77" fmla="*/ 1254114 h 2775"/>
              <a:gd name="T78" fmla="*/ 316969 w 2775"/>
              <a:gd name="T79" fmla="*/ 1359867 h 2775"/>
              <a:gd name="T80" fmla="*/ 680608 w 2775"/>
              <a:gd name="T81" fmla="*/ 1520768 h 2775"/>
              <a:gd name="T82" fmla="*/ 731816 w 2775"/>
              <a:gd name="T83" fmla="*/ 1413717 h 2775"/>
              <a:gd name="T84" fmla="*/ 1099344 w 2775"/>
              <a:gd name="T85" fmla="*/ 1360516 h 2775"/>
              <a:gd name="T86" fmla="*/ 1067582 w 2775"/>
              <a:gd name="T87" fmla="*/ 1254763 h 2775"/>
              <a:gd name="T88" fmla="*/ 1260097 w 2775"/>
              <a:gd name="T89" fmla="*/ 995246 h 2775"/>
              <a:gd name="T90" fmla="*/ 1149255 w 2775"/>
              <a:gd name="T91" fmla="*/ 942694 h 2775"/>
              <a:gd name="T92" fmla="*/ 1145366 w 2775"/>
              <a:gd name="T93" fmla="*/ 631923 h 2775"/>
              <a:gd name="T94" fmla="*/ 626808 w 2775"/>
              <a:gd name="T95" fmla="*/ 1022496 h 2775"/>
              <a:gd name="T96" fmla="*/ 680608 w 2775"/>
              <a:gd name="T97" fmla="*/ 497623 h 2775"/>
              <a:gd name="T98" fmla="*/ 733112 w 2775"/>
              <a:gd name="T99" fmla="*/ 497623 h 2775"/>
              <a:gd name="T100" fmla="*/ 784968 w 2775"/>
              <a:gd name="T101" fmla="*/ 1022496 h 277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775" h="2775">
                <a:moveTo>
                  <a:pt x="2664" y="2775"/>
                </a:moveTo>
                <a:cubicBezTo>
                  <a:pt x="2664" y="2775"/>
                  <a:pt x="2664" y="2775"/>
                  <a:pt x="2664" y="2775"/>
                </a:cubicBezTo>
                <a:cubicBezTo>
                  <a:pt x="2427" y="2775"/>
                  <a:pt x="1974" y="2775"/>
                  <a:pt x="1554" y="2775"/>
                </a:cubicBezTo>
                <a:cubicBezTo>
                  <a:pt x="1554" y="2669"/>
                  <a:pt x="1554" y="2669"/>
                  <a:pt x="1554" y="2669"/>
                </a:cubicBezTo>
                <a:cubicBezTo>
                  <a:pt x="1559" y="2667"/>
                  <a:pt x="1564" y="2666"/>
                  <a:pt x="1568" y="2664"/>
                </a:cubicBezTo>
                <a:cubicBezTo>
                  <a:pt x="1832" y="2664"/>
                  <a:pt x="1832" y="2664"/>
                  <a:pt x="1832" y="2664"/>
                </a:cubicBezTo>
                <a:cubicBezTo>
                  <a:pt x="1832" y="2511"/>
                  <a:pt x="1832" y="2511"/>
                  <a:pt x="1832" y="2511"/>
                </a:cubicBezTo>
                <a:cubicBezTo>
                  <a:pt x="1882" y="2473"/>
                  <a:pt x="1931" y="2432"/>
                  <a:pt x="1975" y="2386"/>
                </a:cubicBezTo>
                <a:cubicBezTo>
                  <a:pt x="2109" y="2386"/>
                  <a:pt x="2109" y="2386"/>
                  <a:pt x="2109" y="2386"/>
                </a:cubicBezTo>
                <a:cubicBezTo>
                  <a:pt x="2109" y="2664"/>
                  <a:pt x="2109" y="2664"/>
                  <a:pt x="2109" y="2664"/>
                </a:cubicBezTo>
                <a:cubicBezTo>
                  <a:pt x="2386" y="2664"/>
                  <a:pt x="2386" y="2664"/>
                  <a:pt x="2386" y="2664"/>
                </a:cubicBezTo>
                <a:cubicBezTo>
                  <a:pt x="2386" y="2386"/>
                  <a:pt x="2386" y="2386"/>
                  <a:pt x="2386" y="2386"/>
                </a:cubicBezTo>
                <a:cubicBezTo>
                  <a:pt x="2664" y="2386"/>
                  <a:pt x="2664" y="2386"/>
                  <a:pt x="2664" y="2386"/>
                </a:cubicBezTo>
                <a:cubicBezTo>
                  <a:pt x="2664" y="2109"/>
                  <a:pt x="2664" y="2109"/>
                  <a:pt x="2664" y="2109"/>
                </a:cubicBezTo>
                <a:cubicBezTo>
                  <a:pt x="2386" y="2109"/>
                  <a:pt x="2386" y="2109"/>
                  <a:pt x="2386" y="2109"/>
                </a:cubicBezTo>
                <a:cubicBezTo>
                  <a:pt x="2386" y="1831"/>
                  <a:pt x="2386" y="1831"/>
                  <a:pt x="2386" y="1831"/>
                </a:cubicBezTo>
                <a:cubicBezTo>
                  <a:pt x="2664" y="1831"/>
                  <a:pt x="2664" y="1831"/>
                  <a:pt x="2664" y="1831"/>
                </a:cubicBezTo>
                <a:cubicBezTo>
                  <a:pt x="2664" y="1554"/>
                  <a:pt x="2664" y="1554"/>
                  <a:pt x="2664" y="1554"/>
                </a:cubicBezTo>
                <a:cubicBezTo>
                  <a:pt x="2386" y="1554"/>
                  <a:pt x="2386" y="1554"/>
                  <a:pt x="2386" y="1554"/>
                </a:cubicBezTo>
                <a:cubicBezTo>
                  <a:pt x="2386" y="1277"/>
                  <a:pt x="2386" y="1277"/>
                  <a:pt x="2386" y="1277"/>
                </a:cubicBezTo>
                <a:cubicBezTo>
                  <a:pt x="2307" y="1277"/>
                  <a:pt x="2307" y="1277"/>
                  <a:pt x="2307" y="1277"/>
                </a:cubicBezTo>
                <a:cubicBezTo>
                  <a:pt x="2300" y="1238"/>
                  <a:pt x="2291" y="1202"/>
                  <a:pt x="2280" y="1165"/>
                </a:cubicBezTo>
                <a:cubicBezTo>
                  <a:pt x="2433" y="1165"/>
                  <a:pt x="2566" y="1165"/>
                  <a:pt x="2664" y="1165"/>
                </a:cubicBezTo>
                <a:cubicBezTo>
                  <a:pt x="2664" y="1165"/>
                  <a:pt x="2664" y="1165"/>
                  <a:pt x="2664" y="1165"/>
                </a:cubicBezTo>
                <a:cubicBezTo>
                  <a:pt x="2775" y="1165"/>
                  <a:pt x="2775" y="1165"/>
                  <a:pt x="2775" y="1165"/>
                </a:cubicBezTo>
                <a:cubicBezTo>
                  <a:pt x="2775" y="2775"/>
                  <a:pt x="2775" y="2775"/>
                  <a:pt x="2775" y="2775"/>
                </a:cubicBezTo>
                <a:lnTo>
                  <a:pt x="2664" y="2775"/>
                </a:lnTo>
                <a:close/>
                <a:moveTo>
                  <a:pt x="2109" y="2386"/>
                </a:moveTo>
                <a:cubicBezTo>
                  <a:pt x="2109" y="2224"/>
                  <a:pt x="2109" y="2224"/>
                  <a:pt x="2109" y="2224"/>
                </a:cubicBezTo>
                <a:cubicBezTo>
                  <a:pt x="2135" y="2187"/>
                  <a:pt x="2159" y="2149"/>
                  <a:pt x="2181" y="2109"/>
                </a:cubicBezTo>
                <a:cubicBezTo>
                  <a:pt x="2386" y="2109"/>
                  <a:pt x="2386" y="2109"/>
                  <a:pt x="2386" y="2109"/>
                </a:cubicBezTo>
                <a:cubicBezTo>
                  <a:pt x="2386" y="2386"/>
                  <a:pt x="2386" y="2386"/>
                  <a:pt x="2386" y="2386"/>
                </a:cubicBezTo>
                <a:lnTo>
                  <a:pt x="2109" y="2386"/>
                </a:lnTo>
                <a:close/>
                <a:moveTo>
                  <a:pt x="2289" y="1831"/>
                </a:moveTo>
                <a:cubicBezTo>
                  <a:pt x="2312" y="1742"/>
                  <a:pt x="2326" y="1650"/>
                  <a:pt x="2329" y="1554"/>
                </a:cubicBezTo>
                <a:cubicBezTo>
                  <a:pt x="2386" y="1554"/>
                  <a:pt x="2386" y="1554"/>
                  <a:pt x="2386" y="1554"/>
                </a:cubicBezTo>
                <a:cubicBezTo>
                  <a:pt x="2386" y="1831"/>
                  <a:pt x="2386" y="1831"/>
                  <a:pt x="2386" y="1831"/>
                </a:cubicBezTo>
                <a:lnTo>
                  <a:pt x="2289" y="1831"/>
                </a:lnTo>
                <a:close/>
                <a:moveTo>
                  <a:pt x="2664" y="1165"/>
                </a:moveTo>
                <a:cubicBezTo>
                  <a:pt x="2664" y="1165"/>
                  <a:pt x="2664" y="1165"/>
                  <a:pt x="2664" y="1165"/>
                </a:cubicBezTo>
                <a:cubicBezTo>
                  <a:pt x="2566" y="1165"/>
                  <a:pt x="2336" y="1165"/>
                  <a:pt x="2664" y="1165"/>
                </a:cubicBezTo>
                <a:close/>
                <a:moveTo>
                  <a:pt x="2181" y="1493"/>
                </a:moveTo>
                <a:cubicBezTo>
                  <a:pt x="2181" y="2097"/>
                  <a:pt x="1697" y="2587"/>
                  <a:pt x="1093" y="2587"/>
                </a:cubicBezTo>
                <a:cubicBezTo>
                  <a:pt x="489" y="2587"/>
                  <a:pt x="0" y="2097"/>
                  <a:pt x="0" y="1493"/>
                </a:cubicBezTo>
                <a:cubicBezTo>
                  <a:pt x="0" y="906"/>
                  <a:pt x="506" y="401"/>
                  <a:pt x="974" y="401"/>
                </a:cubicBezTo>
                <a:cubicBezTo>
                  <a:pt x="974" y="159"/>
                  <a:pt x="974" y="159"/>
                  <a:pt x="974" y="159"/>
                </a:cubicBezTo>
                <a:cubicBezTo>
                  <a:pt x="894" y="159"/>
                  <a:pt x="894" y="159"/>
                  <a:pt x="894" y="159"/>
                </a:cubicBezTo>
                <a:cubicBezTo>
                  <a:pt x="894" y="159"/>
                  <a:pt x="818" y="162"/>
                  <a:pt x="818" y="93"/>
                </a:cubicBezTo>
                <a:cubicBezTo>
                  <a:pt x="818" y="93"/>
                  <a:pt x="808" y="0"/>
                  <a:pt x="899" y="0"/>
                </a:cubicBezTo>
                <a:cubicBezTo>
                  <a:pt x="1290" y="0"/>
                  <a:pt x="1290" y="0"/>
                  <a:pt x="1290" y="0"/>
                </a:cubicBezTo>
                <a:cubicBezTo>
                  <a:pt x="1290" y="0"/>
                  <a:pt x="1376" y="5"/>
                  <a:pt x="1376" y="83"/>
                </a:cubicBezTo>
                <a:cubicBezTo>
                  <a:pt x="1376" y="83"/>
                  <a:pt x="1370" y="162"/>
                  <a:pt x="1290" y="162"/>
                </a:cubicBezTo>
                <a:cubicBezTo>
                  <a:pt x="1209" y="162"/>
                  <a:pt x="1209" y="162"/>
                  <a:pt x="1209" y="162"/>
                </a:cubicBezTo>
                <a:cubicBezTo>
                  <a:pt x="1209" y="401"/>
                  <a:pt x="1209" y="401"/>
                  <a:pt x="1209" y="401"/>
                </a:cubicBezTo>
                <a:cubicBezTo>
                  <a:pt x="1428" y="421"/>
                  <a:pt x="1539" y="493"/>
                  <a:pt x="1692" y="580"/>
                </a:cubicBezTo>
                <a:cubicBezTo>
                  <a:pt x="1812" y="460"/>
                  <a:pt x="1812" y="460"/>
                  <a:pt x="1812" y="460"/>
                </a:cubicBezTo>
                <a:cubicBezTo>
                  <a:pt x="1753" y="406"/>
                  <a:pt x="1753" y="406"/>
                  <a:pt x="1753" y="406"/>
                </a:cubicBezTo>
                <a:cubicBezTo>
                  <a:pt x="1830" y="323"/>
                  <a:pt x="1830" y="323"/>
                  <a:pt x="1830" y="323"/>
                </a:cubicBezTo>
                <a:cubicBezTo>
                  <a:pt x="2034" y="492"/>
                  <a:pt x="2034" y="492"/>
                  <a:pt x="2034" y="492"/>
                </a:cubicBezTo>
                <a:cubicBezTo>
                  <a:pt x="1956" y="570"/>
                  <a:pt x="1956" y="570"/>
                  <a:pt x="1956" y="570"/>
                </a:cubicBezTo>
                <a:cubicBezTo>
                  <a:pt x="1908" y="532"/>
                  <a:pt x="1908" y="532"/>
                  <a:pt x="1908" y="532"/>
                </a:cubicBezTo>
                <a:cubicBezTo>
                  <a:pt x="1799" y="661"/>
                  <a:pt x="1799" y="661"/>
                  <a:pt x="1799" y="661"/>
                </a:cubicBezTo>
                <a:cubicBezTo>
                  <a:pt x="2033" y="861"/>
                  <a:pt x="2181" y="1160"/>
                  <a:pt x="2181" y="1493"/>
                </a:cubicBezTo>
                <a:close/>
                <a:moveTo>
                  <a:pt x="1767" y="974"/>
                </a:moveTo>
                <a:cubicBezTo>
                  <a:pt x="1761" y="966"/>
                  <a:pt x="1653" y="1052"/>
                  <a:pt x="1653" y="1052"/>
                </a:cubicBezTo>
                <a:cubicBezTo>
                  <a:pt x="1595" y="982"/>
                  <a:pt x="1595" y="982"/>
                  <a:pt x="1595" y="982"/>
                </a:cubicBezTo>
                <a:cubicBezTo>
                  <a:pt x="1595" y="982"/>
                  <a:pt x="1671" y="912"/>
                  <a:pt x="1698" y="894"/>
                </a:cubicBezTo>
                <a:cubicBezTo>
                  <a:pt x="1545" y="741"/>
                  <a:pt x="1328" y="642"/>
                  <a:pt x="1094" y="642"/>
                </a:cubicBezTo>
                <a:cubicBezTo>
                  <a:pt x="856" y="642"/>
                  <a:pt x="641" y="741"/>
                  <a:pt x="486" y="897"/>
                </a:cubicBezTo>
                <a:cubicBezTo>
                  <a:pt x="499" y="913"/>
                  <a:pt x="574" y="973"/>
                  <a:pt x="574" y="973"/>
                </a:cubicBezTo>
                <a:cubicBezTo>
                  <a:pt x="510" y="1059"/>
                  <a:pt x="510" y="1059"/>
                  <a:pt x="510" y="1059"/>
                </a:cubicBezTo>
                <a:cubicBezTo>
                  <a:pt x="510" y="1059"/>
                  <a:pt x="420" y="964"/>
                  <a:pt x="415" y="970"/>
                </a:cubicBezTo>
                <a:cubicBezTo>
                  <a:pt x="320" y="1101"/>
                  <a:pt x="249" y="1284"/>
                  <a:pt x="241" y="1456"/>
                </a:cubicBezTo>
                <a:cubicBezTo>
                  <a:pt x="311" y="1454"/>
                  <a:pt x="404" y="1453"/>
                  <a:pt x="404" y="1453"/>
                </a:cubicBezTo>
                <a:cubicBezTo>
                  <a:pt x="402" y="1534"/>
                  <a:pt x="402" y="1534"/>
                  <a:pt x="402" y="1534"/>
                </a:cubicBezTo>
                <a:cubicBezTo>
                  <a:pt x="402" y="1534"/>
                  <a:pt x="240" y="1527"/>
                  <a:pt x="241" y="1532"/>
                </a:cubicBezTo>
                <a:cubicBezTo>
                  <a:pt x="248" y="1711"/>
                  <a:pt x="310" y="1875"/>
                  <a:pt x="411" y="2008"/>
                </a:cubicBezTo>
                <a:cubicBezTo>
                  <a:pt x="449" y="1983"/>
                  <a:pt x="518" y="1933"/>
                  <a:pt x="518" y="1933"/>
                </a:cubicBezTo>
                <a:cubicBezTo>
                  <a:pt x="578" y="1999"/>
                  <a:pt x="578" y="1999"/>
                  <a:pt x="578" y="1999"/>
                </a:cubicBezTo>
                <a:cubicBezTo>
                  <a:pt x="578" y="1999"/>
                  <a:pt x="479" y="2087"/>
                  <a:pt x="489" y="2096"/>
                </a:cubicBezTo>
                <a:cubicBezTo>
                  <a:pt x="513" y="2121"/>
                  <a:pt x="540" y="2144"/>
                  <a:pt x="567" y="2165"/>
                </a:cubicBezTo>
                <a:cubicBezTo>
                  <a:pt x="702" y="2270"/>
                  <a:pt x="868" y="2335"/>
                  <a:pt x="1050" y="2344"/>
                </a:cubicBezTo>
                <a:cubicBezTo>
                  <a:pt x="1049" y="2284"/>
                  <a:pt x="1053" y="2178"/>
                  <a:pt x="1053" y="2178"/>
                </a:cubicBezTo>
                <a:cubicBezTo>
                  <a:pt x="1129" y="2179"/>
                  <a:pt x="1129" y="2179"/>
                  <a:pt x="1129" y="2179"/>
                </a:cubicBezTo>
                <a:cubicBezTo>
                  <a:pt x="1129" y="2179"/>
                  <a:pt x="1125" y="2344"/>
                  <a:pt x="1131" y="2344"/>
                </a:cubicBezTo>
                <a:cubicBezTo>
                  <a:pt x="1352" y="2335"/>
                  <a:pt x="1550" y="2243"/>
                  <a:pt x="1696" y="2097"/>
                </a:cubicBezTo>
                <a:cubicBezTo>
                  <a:pt x="1710" y="2084"/>
                  <a:pt x="1599" y="2002"/>
                  <a:pt x="1599" y="2002"/>
                </a:cubicBezTo>
                <a:cubicBezTo>
                  <a:pt x="1647" y="1934"/>
                  <a:pt x="1647" y="1934"/>
                  <a:pt x="1647" y="1934"/>
                </a:cubicBezTo>
                <a:cubicBezTo>
                  <a:pt x="1647" y="1934"/>
                  <a:pt x="1764" y="2021"/>
                  <a:pt x="1771" y="2012"/>
                </a:cubicBezTo>
                <a:cubicBezTo>
                  <a:pt x="1873" y="1879"/>
                  <a:pt x="1936" y="1714"/>
                  <a:pt x="1944" y="1534"/>
                </a:cubicBezTo>
                <a:cubicBezTo>
                  <a:pt x="1944" y="1527"/>
                  <a:pt x="1776" y="1535"/>
                  <a:pt x="1776" y="1535"/>
                </a:cubicBezTo>
                <a:cubicBezTo>
                  <a:pt x="1773" y="1453"/>
                  <a:pt x="1773" y="1453"/>
                  <a:pt x="1773" y="1453"/>
                </a:cubicBezTo>
                <a:cubicBezTo>
                  <a:pt x="1773" y="1453"/>
                  <a:pt x="1909" y="1453"/>
                  <a:pt x="1944" y="1451"/>
                </a:cubicBezTo>
                <a:cubicBezTo>
                  <a:pt x="1934" y="1272"/>
                  <a:pt x="1870" y="1107"/>
                  <a:pt x="1767" y="974"/>
                </a:cubicBezTo>
                <a:close/>
                <a:moveTo>
                  <a:pt x="1087" y="1696"/>
                </a:moveTo>
                <a:cubicBezTo>
                  <a:pt x="1018" y="1696"/>
                  <a:pt x="967" y="1645"/>
                  <a:pt x="967" y="1576"/>
                </a:cubicBezTo>
                <a:cubicBezTo>
                  <a:pt x="967" y="1457"/>
                  <a:pt x="1050" y="1451"/>
                  <a:pt x="1050" y="1451"/>
                </a:cubicBezTo>
                <a:cubicBezTo>
                  <a:pt x="1050" y="1295"/>
                  <a:pt x="1050" y="767"/>
                  <a:pt x="1050" y="767"/>
                </a:cubicBezTo>
                <a:cubicBezTo>
                  <a:pt x="1050" y="745"/>
                  <a:pt x="1068" y="727"/>
                  <a:pt x="1090" y="727"/>
                </a:cubicBezTo>
                <a:cubicBezTo>
                  <a:pt x="1113" y="727"/>
                  <a:pt x="1131" y="745"/>
                  <a:pt x="1131" y="767"/>
                </a:cubicBezTo>
                <a:cubicBezTo>
                  <a:pt x="1131" y="767"/>
                  <a:pt x="1131" y="1289"/>
                  <a:pt x="1131" y="1449"/>
                </a:cubicBezTo>
                <a:cubicBezTo>
                  <a:pt x="1131" y="1449"/>
                  <a:pt x="1211" y="1460"/>
                  <a:pt x="1211" y="1576"/>
                </a:cubicBezTo>
                <a:cubicBezTo>
                  <a:pt x="1211" y="1645"/>
                  <a:pt x="1156" y="1696"/>
                  <a:pt x="1087" y="16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B384AA0-9C61-44E7-BBA7-66E44D89284C}"/>
              </a:ext>
            </a:extLst>
          </p:cNvPr>
          <p:cNvSpPr/>
          <p:nvPr/>
        </p:nvSpPr>
        <p:spPr>
          <a:xfrm>
            <a:off x="1127448" y="699933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A4A9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我们的作为</a:t>
            </a:r>
            <a:endParaRPr lang="zh-CN" altLang="en-US" sz="40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4" name="箭头: V 形 13">
            <a:extLst>
              <a:ext uri="{FF2B5EF4-FFF2-40B4-BE49-F238E27FC236}">
                <a16:creationId xmlns:a16="http://schemas.microsoft.com/office/drawing/2014/main" id="{ACCCE060-F957-4021-BA76-86C9F5162EE2}"/>
              </a:ext>
            </a:extLst>
          </p:cNvPr>
          <p:cNvSpPr/>
          <p:nvPr/>
        </p:nvSpPr>
        <p:spPr>
          <a:xfrm>
            <a:off x="623392" y="801848"/>
            <a:ext cx="432048" cy="504056"/>
          </a:xfrm>
          <a:prstGeom prst="chevron">
            <a:avLst/>
          </a:prstGeom>
          <a:solidFill>
            <a:srgbClr val="0A4A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242E0061-E7A8-4536-84C1-7608CC65FE84}"/>
              </a:ext>
            </a:extLst>
          </p:cNvPr>
          <p:cNvCxnSpPr/>
          <p:nvPr/>
        </p:nvCxnSpPr>
        <p:spPr>
          <a:xfrm>
            <a:off x="3131256" y="2677398"/>
            <a:ext cx="12461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C1FF1D1A-87AB-4858-90AD-64864A862F29}"/>
              </a:ext>
            </a:extLst>
          </p:cNvPr>
          <p:cNvCxnSpPr/>
          <p:nvPr/>
        </p:nvCxnSpPr>
        <p:spPr>
          <a:xfrm>
            <a:off x="2758664" y="4300117"/>
            <a:ext cx="124613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D37F0CFD-D10B-401E-9272-1396593B917B}"/>
              </a:ext>
            </a:extLst>
          </p:cNvPr>
          <p:cNvCxnSpPr>
            <a:cxnSpLocks/>
          </p:cNvCxnSpPr>
          <p:nvPr/>
        </p:nvCxnSpPr>
        <p:spPr>
          <a:xfrm flipH="1">
            <a:off x="8126572" y="4267328"/>
            <a:ext cx="1130131" cy="2040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A9C6E8D2-74D5-4104-B6D1-99B4A2E6E0A3}"/>
              </a:ext>
            </a:extLst>
          </p:cNvPr>
          <p:cNvCxnSpPr>
            <a:cxnSpLocks/>
          </p:cNvCxnSpPr>
          <p:nvPr/>
        </p:nvCxnSpPr>
        <p:spPr>
          <a:xfrm flipH="1">
            <a:off x="7667056" y="2677398"/>
            <a:ext cx="123817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id="{8AC65E19-62DF-4647-9B8E-592497BCA0FE}"/>
              </a:ext>
            </a:extLst>
          </p:cNvPr>
          <p:cNvSpPr/>
          <p:nvPr/>
        </p:nvSpPr>
        <p:spPr>
          <a:xfrm>
            <a:off x="829383" y="2068379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002060"/>
                </a:solidFill>
              </a:rPr>
              <a:t>中基层法院的历史使命</a:t>
            </a:r>
            <a:endParaRPr lang="zh-CN" altLang="zh-CN" dirty="0">
              <a:solidFill>
                <a:srgbClr val="002060"/>
              </a:solidFill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47E8AACE-4F2F-466B-B085-B0DBF0810E3A}"/>
              </a:ext>
            </a:extLst>
          </p:cNvPr>
          <p:cNvSpPr/>
          <p:nvPr/>
        </p:nvSpPr>
        <p:spPr>
          <a:xfrm>
            <a:off x="742365" y="4447472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002060"/>
                </a:solidFill>
              </a:rPr>
              <a:t>法学教育的根本性变革</a:t>
            </a:r>
            <a:endParaRPr lang="zh-CN" altLang="zh-CN" dirty="0">
              <a:solidFill>
                <a:srgbClr val="002060"/>
              </a:solidFill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6941AE9F-181C-44DA-A2BB-126A8179F2A6}"/>
              </a:ext>
            </a:extLst>
          </p:cNvPr>
          <p:cNvSpPr/>
          <p:nvPr/>
        </p:nvSpPr>
        <p:spPr>
          <a:xfrm>
            <a:off x="9058095" y="2068379"/>
            <a:ext cx="25825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b="1" dirty="0">
                <a:solidFill>
                  <a:srgbClr val="002060"/>
                </a:solidFill>
              </a:rPr>
              <a:t>法律职业共同体的根本性改革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DD158960-E4C8-4295-B66C-46C57641CF91}"/>
              </a:ext>
            </a:extLst>
          </p:cNvPr>
          <p:cNvSpPr/>
          <p:nvPr/>
        </p:nvSpPr>
        <p:spPr>
          <a:xfrm>
            <a:off x="9408761" y="3904517"/>
            <a:ext cx="22318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002060"/>
                </a:solidFill>
                <a:sym typeface="字魂70号-灵悦黑体" panose="00000500000000000000" pitchFamily="2" charset="-122"/>
              </a:rPr>
              <a:t>法院和法学院如何良性互动</a:t>
            </a:r>
          </a:p>
        </p:txBody>
      </p:sp>
    </p:spTree>
    <p:extLst>
      <p:ext uri="{BB962C8B-B14F-4D97-AF65-F5344CB8AC3E}">
        <p14:creationId xmlns:p14="http://schemas.microsoft.com/office/powerpoint/2010/main" val="412596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672064" y="1196752"/>
            <a:ext cx="5184576" cy="148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400" b="1" dirty="0">
                <a:solidFill>
                  <a:srgbClr val="2B6EA5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字魂70号-灵悦黑体" panose="00000500000000000000" pitchFamily="2" charset="-122"/>
              </a:rPr>
              <a:t>机会与挑战并存</a:t>
            </a:r>
            <a:endParaRPr lang="en-US" altLang="zh-CN" sz="4400" b="1" dirty="0">
              <a:solidFill>
                <a:srgbClr val="2B6EA5"/>
              </a:solidFill>
              <a:latin typeface="华文行楷" panose="02010800040101010101" pitchFamily="2" charset="-122"/>
              <a:ea typeface="华文行楷" panose="02010800040101010101" pitchFamily="2" charset="-122"/>
              <a:cs typeface="+mn-ea"/>
              <a:sym typeface="字魂70号-灵悦黑体" panose="00000500000000000000" pitchFamily="2" charset="-122"/>
            </a:endParaRPr>
          </a:p>
          <a:p>
            <a:pPr>
              <a:buNone/>
            </a:pPr>
            <a:r>
              <a:rPr lang="zh-CN" altLang="en-US" sz="4400" b="1" dirty="0">
                <a:solidFill>
                  <a:srgbClr val="2B6EA5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字魂70号-灵悦黑体" panose="00000500000000000000" pitchFamily="2" charset="-122"/>
              </a:rPr>
              <a:t>     风险与希望同在</a:t>
            </a:r>
            <a:endParaRPr lang="en-US" altLang="zh-CN" sz="4400" b="1" dirty="0">
              <a:solidFill>
                <a:srgbClr val="2B6EA5"/>
              </a:solidFill>
              <a:latin typeface="华文行楷" panose="02010800040101010101" pitchFamily="2" charset="-122"/>
              <a:ea typeface="华文行楷" panose="02010800040101010101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pic>
        <p:nvPicPr>
          <p:cNvPr id="14" name="图片 61">
            <a:extLst>
              <a:ext uri="{FF2B5EF4-FFF2-40B4-BE49-F238E27FC236}">
                <a16:creationId xmlns:a16="http://schemas.microsoft.com/office/drawing/2014/main" id="{414B3DE3-131D-49CE-A2EA-348A89E41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705873"/>
            <a:ext cx="12191999" cy="115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04FEF906-8F8B-4BF8-9858-9484775EDE96}"/>
              </a:ext>
            </a:extLst>
          </p:cNvPr>
          <p:cNvSpPr txBox="1"/>
          <p:nvPr/>
        </p:nvSpPr>
        <p:spPr>
          <a:xfrm>
            <a:off x="6384032" y="3140968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zh-CN" altLang="en-US" sz="3600" b="1" dirty="0">
                <a:solidFill>
                  <a:srgbClr val="2B6EA5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+mn-ea"/>
                <a:sym typeface="字魂70号-灵悦黑体" panose="00000500000000000000" pitchFamily="2" charset="-122"/>
              </a:rPr>
              <a:t>愿在思索中前行，</a:t>
            </a:r>
            <a:endParaRPr lang="en-US" altLang="zh-CN" sz="3600" b="1" dirty="0">
              <a:solidFill>
                <a:srgbClr val="2B6EA5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+mn-ea"/>
              <a:sym typeface="字魂70号-灵悦黑体" panose="00000500000000000000" pitchFamily="2" charset="-122"/>
            </a:endParaRPr>
          </a:p>
          <a:p>
            <a:pPr>
              <a:buNone/>
            </a:pPr>
            <a:r>
              <a:rPr lang="zh-CN" altLang="en-US" sz="3600" b="1" dirty="0">
                <a:solidFill>
                  <a:srgbClr val="2B6EA5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+mn-ea"/>
                <a:sym typeface="字魂70号-灵悦黑体" panose="00000500000000000000" pitchFamily="2" charset="-122"/>
              </a:rPr>
              <a:t>愿远方不再遥远</a:t>
            </a:r>
          </a:p>
        </p:txBody>
      </p:sp>
    </p:spTree>
    <p:extLst>
      <p:ext uri="{BB962C8B-B14F-4D97-AF65-F5344CB8AC3E}">
        <p14:creationId xmlns:p14="http://schemas.microsoft.com/office/powerpoint/2010/main" val="241801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47808" y="1797083"/>
            <a:ext cx="70567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367" dirty="0">
                <a:solidFill>
                  <a:srgbClr val="0070C0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+mn-ea"/>
                <a:sym typeface="字魂70号-灵悦黑体" panose="00000500000000000000" pitchFamily="2" charset="-122"/>
              </a:rPr>
              <a:t>司法改革：有梦的征途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2411" y="2991865"/>
            <a:ext cx="8687177" cy="1955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字魂70号-灵悦黑体" panose="00000500000000000000" pitchFamily="2" charset="-122"/>
              </a:rPr>
              <a:t>      五个五年规划纲要</a:t>
            </a:r>
            <a:endParaRPr lang="en-US" altLang="zh-CN" sz="2800" dirty="0">
              <a:solidFill>
                <a:srgbClr val="002060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n-ea"/>
              <a:sym typeface="字魂70号-灵悦黑体" panose="00000500000000000000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字魂70号-灵悦黑体" panose="00000500000000000000" pitchFamily="2" charset="-122"/>
              </a:rPr>
              <a:t>      法院的历史、现在与未来</a:t>
            </a:r>
            <a:endParaRPr lang="en-US" altLang="zh-CN" sz="2800" dirty="0">
              <a:solidFill>
                <a:srgbClr val="002060"/>
              </a:solidFill>
              <a:latin typeface="华文新魏" panose="02010800040101010101" pitchFamily="2" charset="-122"/>
              <a:ea typeface="华文新魏" panose="02010800040101010101" pitchFamily="2" charset="-122"/>
              <a:cs typeface="+mn-ea"/>
              <a:sym typeface="字魂70号-灵悦黑体" panose="00000500000000000000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00206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字魂70号-灵悦黑体" panose="00000500000000000000" pitchFamily="2" charset="-122"/>
              </a:rPr>
              <a:t>      中国法官的尊荣感、获得感、幸福感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68A9902D-7143-4D0B-80BB-CEB6A60E9259}"/>
              </a:ext>
            </a:extLst>
          </p:cNvPr>
          <p:cNvGrpSpPr/>
          <p:nvPr/>
        </p:nvGrpSpPr>
        <p:grpSpPr>
          <a:xfrm>
            <a:off x="-2832992" y="-3063450"/>
            <a:ext cx="5354297" cy="5542724"/>
            <a:chOff x="-2837365" y="-3126216"/>
            <a:chExt cx="5354297" cy="5542724"/>
          </a:xfrm>
        </p:grpSpPr>
        <p:sp>
          <p:nvSpPr>
            <p:cNvPr id="8" name="圆角矩形 7"/>
            <p:cNvSpPr/>
            <p:nvPr/>
          </p:nvSpPr>
          <p:spPr>
            <a:xfrm rot="3408831">
              <a:off x="-2837365" y="-2937789"/>
              <a:ext cx="5354297" cy="5354297"/>
            </a:xfrm>
            <a:prstGeom prst="roundRect">
              <a:avLst>
                <a:gd name="adj" fmla="val 836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4024102">
              <a:off x="-2837365" y="-3126216"/>
              <a:ext cx="5354297" cy="5354297"/>
            </a:xfrm>
            <a:prstGeom prst="roundRect">
              <a:avLst>
                <a:gd name="adj" fmla="val 8367"/>
              </a:avLst>
            </a:prstGeom>
            <a:solidFill>
              <a:srgbClr val="0177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94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1" name="圆角矩形 10"/>
          <p:cNvSpPr/>
          <p:nvPr/>
        </p:nvSpPr>
        <p:spPr>
          <a:xfrm rot="2700000">
            <a:off x="11111291" y="3675436"/>
            <a:ext cx="5354297" cy="5354297"/>
          </a:xfrm>
          <a:prstGeom prst="roundRect">
            <a:avLst>
              <a:gd name="adj" fmla="val 836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圆角矩形 11"/>
          <p:cNvSpPr/>
          <p:nvPr/>
        </p:nvSpPr>
        <p:spPr>
          <a:xfrm rot="3315271">
            <a:off x="11128029" y="3527710"/>
            <a:ext cx="5354297" cy="5354297"/>
          </a:xfrm>
          <a:prstGeom prst="roundRect">
            <a:avLst>
              <a:gd name="adj" fmla="val 8367"/>
            </a:avLst>
          </a:prstGeom>
          <a:solidFill>
            <a:srgbClr val="0177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1998" tIns="55999" rIns="111998" bIns="5599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94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998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 animBg="1"/>
      <p:bldP spid="11" grpId="1" animBg="1"/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646" y="1674400"/>
            <a:ext cx="2821441" cy="3462265"/>
          </a:xfrm>
          <a:prstGeom prst="rect">
            <a:avLst/>
          </a:prstGeom>
        </p:spPr>
      </p:pic>
      <p:sp>
        <p:nvSpPr>
          <p:cNvPr id="30" name="TextBox 29"/>
          <p:cNvSpPr txBox="1"/>
          <p:nvPr>
            <p:custDataLst>
              <p:tags r:id="rId2"/>
            </p:custDataLst>
          </p:nvPr>
        </p:nvSpPr>
        <p:spPr>
          <a:xfrm>
            <a:off x="5672632" y="2356962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02</a:t>
            </a:r>
          </a:p>
        </p:txBody>
      </p:sp>
      <p:sp>
        <p:nvSpPr>
          <p:cNvPr id="31" name="TextBox 30"/>
          <p:cNvSpPr txBox="1"/>
          <p:nvPr>
            <p:custDataLst>
              <p:tags r:id="rId3"/>
            </p:custDataLst>
          </p:nvPr>
        </p:nvSpPr>
        <p:spPr>
          <a:xfrm>
            <a:off x="5672632" y="3081292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03</a:t>
            </a:r>
          </a:p>
        </p:txBody>
      </p:sp>
      <p:sp>
        <p:nvSpPr>
          <p:cNvPr id="32" name="TextBox 31"/>
          <p:cNvSpPr txBox="1"/>
          <p:nvPr>
            <p:custDataLst>
              <p:tags r:id="rId4"/>
            </p:custDataLst>
          </p:nvPr>
        </p:nvSpPr>
        <p:spPr>
          <a:xfrm>
            <a:off x="5672632" y="3807411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04</a:t>
            </a:r>
          </a:p>
        </p:txBody>
      </p:sp>
      <p:sp>
        <p:nvSpPr>
          <p:cNvPr id="33" name="TextBox 32"/>
          <p:cNvSpPr txBox="1"/>
          <p:nvPr>
            <p:custDataLst>
              <p:tags r:id="rId5"/>
            </p:custDataLst>
          </p:nvPr>
        </p:nvSpPr>
        <p:spPr>
          <a:xfrm>
            <a:off x="5672632" y="4521452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05</a:t>
            </a:r>
          </a:p>
        </p:txBody>
      </p:sp>
      <p:sp>
        <p:nvSpPr>
          <p:cNvPr id="34" name="矩形 33"/>
          <p:cNvSpPr/>
          <p:nvPr>
            <p:custDataLst>
              <p:tags r:id="rId6"/>
            </p:custDataLst>
          </p:nvPr>
        </p:nvSpPr>
        <p:spPr>
          <a:xfrm>
            <a:off x="6960096" y="2390229"/>
            <a:ext cx="4536504" cy="4318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lvl="0"/>
            <a:r>
              <a:rPr lang="zh-CN" altLang="zh-CN" sz="1400" b="1" dirty="0">
                <a:solidFill>
                  <a:schemeClr val="bg1"/>
                </a:solidFill>
              </a:rPr>
              <a:t>风险频出，中基层法院如何应对社会矛盾凸显之困局</a:t>
            </a:r>
            <a:endParaRPr lang="zh-CN" altLang="zh-CN" sz="1400" dirty="0">
              <a:solidFill>
                <a:schemeClr val="bg1"/>
              </a:solidFill>
            </a:endParaRPr>
          </a:p>
        </p:txBody>
      </p:sp>
      <p:sp>
        <p:nvSpPr>
          <p:cNvPr id="37" name="矩形 36"/>
          <p:cNvSpPr/>
          <p:nvPr>
            <p:custDataLst>
              <p:tags r:id="rId7"/>
            </p:custDataLst>
          </p:nvPr>
        </p:nvSpPr>
        <p:spPr>
          <a:xfrm>
            <a:off x="6960096" y="3114658"/>
            <a:ext cx="4536504" cy="4318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lvl="0"/>
            <a:r>
              <a:rPr lang="zh-CN" altLang="zh-CN" sz="1400" b="1" dirty="0">
                <a:solidFill>
                  <a:schemeClr val="bg1"/>
                </a:solidFill>
              </a:rPr>
              <a:t>责任加码，中基层法院如何应对社会历史之考评考核</a:t>
            </a:r>
            <a:endParaRPr lang="zh-CN" altLang="zh-CN" sz="1400" dirty="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>
            <p:custDataLst>
              <p:tags r:id="rId8"/>
            </p:custDataLst>
          </p:nvPr>
        </p:nvSpPr>
        <p:spPr>
          <a:xfrm>
            <a:off x="6960096" y="3839088"/>
            <a:ext cx="4536504" cy="4318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lvl="0"/>
            <a:r>
              <a:rPr lang="en-US" altLang="zh-CN" sz="1400" b="1" dirty="0">
                <a:solidFill>
                  <a:schemeClr val="bg1"/>
                </a:solidFill>
              </a:rPr>
              <a:t>5G</a:t>
            </a:r>
            <a:r>
              <a:rPr lang="zh-CN" altLang="zh-CN" sz="1400" b="1" dirty="0">
                <a:solidFill>
                  <a:schemeClr val="bg1"/>
                </a:solidFill>
              </a:rPr>
              <a:t>已来，中基层法院如何应对第四次工业革命之颠覆</a:t>
            </a:r>
            <a:endParaRPr lang="zh-CN" altLang="zh-CN" sz="1400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>
            <p:custDataLst>
              <p:tags r:id="rId9"/>
            </p:custDataLst>
          </p:nvPr>
        </p:nvSpPr>
        <p:spPr>
          <a:xfrm>
            <a:off x="6960096" y="4563516"/>
            <a:ext cx="4536504" cy="433388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lvl="0"/>
            <a:r>
              <a:rPr lang="zh-CN" altLang="zh-CN" sz="1400" b="1" dirty="0">
                <a:solidFill>
                  <a:schemeClr val="bg1"/>
                </a:solidFill>
              </a:rPr>
              <a:t>未来已来，中基层法院如何应对世界百年未有之大变局</a:t>
            </a:r>
            <a:endParaRPr lang="zh-CN" altLang="zh-CN" sz="14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>
            <p:custDataLst>
              <p:tags r:id="rId10"/>
            </p:custDataLst>
          </p:nvPr>
        </p:nvSpPr>
        <p:spPr>
          <a:xfrm>
            <a:off x="5627158" y="1641132"/>
            <a:ext cx="937683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en-US" sz="3200" kern="0" dirty="0">
                <a:solidFill>
                  <a:schemeClr val="bg1">
                    <a:lumMod val="75000"/>
                  </a:schemeClr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01</a:t>
            </a:r>
          </a:p>
        </p:txBody>
      </p:sp>
      <p:sp>
        <p:nvSpPr>
          <p:cNvPr id="42" name="矩形 41"/>
          <p:cNvSpPr/>
          <p:nvPr>
            <p:custDataLst>
              <p:tags r:id="rId11"/>
            </p:custDataLst>
          </p:nvPr>
        </p:nvSpPr>
        <p:spPr>
          <a:xfrm>
            <a:off x="6960096" y="1674400"/>
            <a:ext cx="4536504" cy="431800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path path="circle">
              <a:fillToRect l="100000" b="100000"/>
            </a:path>
            <a:tileRect t="-100000" r="-100000"/>
          </a:gradFill>
          <a:ln w="25400" cap="flat" cmpd="sng" algn="ctr">
            <a:noFill/>
            <a:prstDash val="solid"/>
          </a:ln>
          <a:effectLst/>
        </p:spPr>
        <p:txBody>
          <a:bodyPr lIns="120000" tIns="62400" rIns="120000" bIns="62400" anchor="ctr">
            <a:noAutofit/>
          </a:bodyPr>
          <a:lstStyle/>
          <a:p>
            <a:pPr lvl="0"/>
            <a:r>
              <a:rPr lang="zh-CN" altLang="zh-CN" sz="1400" b="1" dirty="0">
                <a:solidFill>
                  <a:schemeClr val="bg1"/>
                </a:solidFill>
              </a:rPr>
              <a:t>改革成功，中基层法院如何应对司改红利缺失之困局</a:t>
            </a:r>
            <a:endParaRPr lang="zh-CN" altLang="zh-CN" sz="1400" dirty="0">
              <a:solidFill>
                <a:schemeClr val="bg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6908E46C-E01B-4AAF-8EA6-A3C79FE1B86C}"/>
              </a:ext>
            </a:extLst>
          </p:cNvPr>
          <p:cNvSpPr/>
          <p:nvPr/>
        </p:nvSpPr>
        <p:spPr>
          <a:xfrm>
            <a:off x="901088" y="1264425"/>
            <a:ext cx="1037645" cy="1000074"/>
          </a:xfrm>
          <a:prstGeom prst="rect">
            <a:avLst/>
          </a:prstGeom>
          <a:noFill/>
          <a:ln>
            <a:solidFill>
              <a:srgbClr val="3398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CDF26D1-8FCF-4699-95B6-FDBB81F0D537}"/>
              </a:ext>
            </a:extLst>
          </p:cNvPr>
          <p:cNvSpPr/>
          <p:nvPr/>
        </p:nvSpPr>
        <p:spPr>
          <a:xfrm>
            <a:off x="731573" y="0"/>
            <a:ext cx="972908" cy="2008457"/>
          </a:xfrm>
          <a:prstGeom prst="rect">
            <a:avLst/>
          </a:prstGeom>
          <a:solidFill>
            <a:srgbClr val="005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zh-CN" altLang="en-US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9" name="TextBox 148">
            <a:extLst>
              <a:ext uri="{FF2B5EF4-FFF2-40B4-BE49-F238E27FC236}">
                <a16:creationId xmlns:a16="http://schemas.microsoft.com/office/drawing/2014/main" id="{EA23C02C-F82C-43D3-B530-F7DF5404BEE4}"/>
              </a:ext>
            </a:extLst>
          </p:cNvPr>
          <p:cNvSpPr txBox="1"/>
          <p:nvPr/>
        </p:nvSpPr>
        <p:spPr>
          <a:xfrm>
            <a:off x="838437" y="517222"/>
            <a:ext cx="759180" cy="1123910"/>
          </a:xfrm>
          <a:prstGeom prst="rect">
            <a:avLst/>
          </a:prstGeom>
          <a:noFill/>
        </p:spPr>
        <p:txBody>
          <a:bodyPr vert="eaVert" wrap="square" lIns="65023" tIns="32511" rIns="65023" bIns="32511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400" cap="all" spc="213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目录</a:t>
            </a:r>
            <a:endParaRPr lang="en-US" altLang="zh-CN" sz="3400" cap="all" spc="213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0" name="TextBox 148">
            <a:extLst>
              <a:ext uri="{FF2B5EF4-FFF2-40B4-BE49-F238E27FC236}">
                <a16:creationId xmlns:a16="http://schemas.microsoft.com/office/drawing/2014/main" id="{66C2ECCA-4EA3-471B-8188-C65F64092B4F}"/>
              </a:ext>
            </a:extLst>
          </p:cNvPr>
          <p:cNvSpPr txBox="1"/>
          <p:nvPr/>
        </p:nvSpPr>
        <p:spPr>
          <a:xfrm>
            <a:off x="424339" y="1606941"/>
            <a:ext cx="1108326" cy="419600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dirty="0">
                <a:solidFill>
                  <a:schemeClr val="accent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C</a:t>
            </a:r>
            <a:r>
              <a:rPr lang="en-US" altLang="zh-CN" sz="2000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ontent</a:t>
            </a:r>
            <a:endParaRPr lang="zh-CN" altLang="en-US" sz="2000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604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5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75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25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750"/>
                            </p:stCondLst>
                            <p:childTnLst>
                              <p:par>
                                <p:cTn id="69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50" autoRev="1" fill="remov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1" dur="250" autoRev="1" fill="remov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2" dur="250" autoRev="1" fill="remov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2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7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250"/>
                            </p:stCondLst>
                            <p:childTnLst>
                              <p:par>
                                <p:cTn id="8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 animBg="1"/>
      <p:bldP spid="37" grpId="0" animBg="1"/>
      <p:bldP spid="38" grpId="0" animBg="1"/>
      <p:bldP spid="39" grpId="0" animBg="1"/>
      <p:bldP spid="41" grpId="0"/>
      <p:bldP spid="42" grpId="0" animBg="1"/>
      <p:bldP spid="42" grpId="1" animBg="1"/>
      <p:bldP spid="17" grpId="0" animBg="1"/>
      <p:bldP spid="18" grpId="0" animBg="1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4" y="2782674"/>
            <a:ext cx="4696617" cy="82918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zh-CN" b="1" dirty="0">
                <a:solidFill>
                  <a:schemeClr val="bg1"/>
                </a:solidFill>
              </a:rPr>
              <a:t>改革成功，中基层法院如何应对司改红利缺失之困局</a:t>
            </a:r>
            <a:endParaRPr lang="zh-CN" altLang="zh-CN" dirty="0">
              <a:solidFill>
                <a:schemeClr val="bg1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82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/>
          </p:cNvSpPr>
          <p:nvPr/>
        </p:nvSpPr>
        <p:spPr bwMode="auto">
          <a:xfrm>
            <a:off x="2566274" y="3844627"/>
            <a:ext cx="178886" cy="1425253"/>
          </a:xfrm>
          <a:custGeom>
            <a:avLst/>
            <a:gdLst>
              <a:gd name="T0" fmla="*/ 256 w 669"/>
              <a:gd name="T1" fmla="*/ 0 h 5309"/>
              <a:gd name="T2" fmla="*/ 256 w 669"/>
              <a:gd name="T3" fmla="*/ 4149 h 5309"/>
              <a:gd name="T4" fmla="*/ 669 w 669"/>
              <a:gd name="T5" fmla="*/ 5127 h 5309"/>
              <a:gd name="T6" fmla="*/ 486 w 669"/>
              <a:gd name="T7" fmla="*/ 5309 h 5309"/>
              <a:gd name="T8" fmla="*/ 0 w 669"/>
              <a:gd name="T9" fmla="*/ 4161 h 5309"/>
              <a:gd name="T10" fmla="*/ 0 w 669"/>
              <a:gd name="T11" fmla="*/ 0 h 5309"/>
              <a:gd name="T12" fmla="*/ 256 w 669"/>
              <a:gd name="T13" fmla="*/ 0 h 5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9" h="5309">
                <a:moveTo>
                  <a:pt x="256" y="0"/>
                </a:moveTo>
                <a:lnTo>
                  <a:pt x="256" y="4149"/>
                </a:lnTo>
                <a:cubicBezTo>
                  <a:pt x="256" y="4531"/>
                  <a:pt x="415" y="4878"/>
                  <a:pt x="669" y="5127"/>
                </a:cubicBezTo>
                <a:lnTo>
                  <a:pt x="486" y="5309"/>
                </a:lnTo>
                <a:cubicBezTo>
                  <a:pt x="187" y="5017"/>
                  <a:pt x="0" y="4610"/>
                  <a:pt x="0" y="4161"/>
                </a:cubicBezTo>
                <a:lnTo>
                  <a:pt x="0" y="0"/>
                </a:lnTo>
                <a:lnTo>
                  <a:pt x="256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566274" y="1836414"/>
            <a:ext cx="178886" cy="1425253"/>
          </a:xfrm>
          <a:custGeom>
            <a:avLst/>
            <a:gdLst>
              <a:gd name="T0" fmla="*/ 669 w 669"/>
              <a:gd name="T1" fmla="*/ 182 h 5308"/>
              <a:gd name="T2" fmla="*/ 256 w 669"/>
              <a:gd name="T3" fmla="*/ 1160 h 5308"/>
              <a:gd name="T4" fmla="*/ 256 w 669"/>
              <a:gd name="T5" fmla="*/ 5308 h 5308"/>
              <a:gd name="T6" fmla="*/ 0 w 669"/>
              <a:gd name="T7" fmla="*/ 5308 h 5308"/>
              <a:gd name="T8" fmla="*/ 0 w 669"/>
              <a:gd name="T9" fmla="*/ 1148 h 5308"/>
              <a:gd name="T10" fmla="*/ 486 w 669"/>
              <a:gd name="T11" fmla="*/ 0 h 5308"/>
              <a:gd name="T12" fmla="*/ 669 w 669"/>
              <a:gd name="T13" fmla="*/ 182 h 5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9" h="5308">
                <a:moveTo>
                  <a:pt x="669" y="182"/>
                </a:moveTo>
                <a:cubicBezTo>
                  <a:pt x="415" y="431"/>
                  <a:pt x="256" y="778"/>
                  <a:pt x="256" y="1160"/>
                </a:cubicBezTo>
                <a:lnTo>
                  <a:pt x="256" y="5308"/>
                </a:lnTo>
                <a:lnTo>
                  <a:pt x="0" y="5308"/>
                </a:lnTo>
                <a:lnTo>
                  <a:pt x="0" y="1148"/>
                </a:lnTo>
                <a:cubicBezTo>
                  <a:pt x="0" y="699"/>
                  <a:pt x="187" y="292"/>
                  <a:pt x="486" y="0"/>
                </a:cubicBezTo>
                <a:lnTo>
                  <a:pt x="669" y="182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2696547" y="1612813"/>
            <a:ext cx="1913301" cy="272217"/>
          </a:xfrm>
          <a:custGeom>
            <a:avLst/>
            <a:gdLst>
              <a:gd name="T0" fmla="*/ 6397 w 7145"/>
              <a:gd name="T1" fmla="*/ 375 h 1015"/>
              <a:gd name="T2" fmla="*/ 6279 w 7145"/>
              <a:gd name="T3" fmla="*/ 0 h 1015"/>
              <a:gd name="T4" fmla="*/ 7145 w 7145"/>
              <a:gd name="T5" fmla="*/ 499 h 1015"/>
              <a:gd name="T6" fmla="*/ 6279 w 7145"/>
              <a:gd name="T7" fmla="*/ 997 h 1015"/>
              <a:gd name="T8" fmla="*/ 6397 w 7145"/>
              <a:gd name="T9" fmla="*/ 623 h 1015"/>
              <a:gd name="T10" fmla="*/ 1140 w 7145"/>
              <a:gd name="T11" fmla="*/ 623 h 1015"/>
              <a:gd name="T12" fmla="*/ 183 w 7145"/>
              <a:gd name="T13" fmla="*/ 1015 h 1015"/>
              <a:gd name="T14" fmla="*/ 0 w 7145"/>
              <a:gd name="T15" fmla="*/ 833 h 1015"/>
              <a:gd name="T16" fmla="*/ 1120 w 7145"/>
              <a:gd name="T17" fmla="*/ 375 h 1015"/>
              <a:gd name="T18" fmla="*/ 6397 w 7145"/>
              <a:gd name="T19" fmla="*/ 375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45" h="1015">
                <a:moveTo>
                  <a:pt x="6397" y="375"/>
                </a:moveTo>
                <a:lnTo>
                  <a:pt x="6279" y="0"/>
                </a:lnTo>
                <a:lnTo>
                  <a:pt x="7145" y="499"/>
                </a:lnTo>
                <a:lnTo>
                  <a:pt x="6279" y="997"/>
                </a:lnTo>
                <a:lnTo>
                  <a:pt x="6397" y="623"/>
                </a:lnTo>
                <a:lnTo>
                  <a:pt x="1140" y="623"/>
                </a:lnTo>
                <a:cubicBezTo>
                  <a:pt x="769" y="623"/>
                  <a:pt x="430" y="773"/>
                  <a:pt x="183" y="1015"/>
                </a:cubicBezTo>
                <a:lnTo>
                  <a:pt x="0" y="833"/>
                </a:lnTo>
                <a:cubicBezTo>
                  <a:pt x="290" y="550"/>
                  <a:pt x="686" y="375"/>
                  <a:pt x="1120" y="375"/>
                </a:cubicBezTo>
                <a:lnTo>
                  <a:pt x="6397" y="37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2566279" y="2788821"/>
            <a:ext cx="2043577" cy="266384"/>
          </a:xfrm>
          <a:custGeom>
            <a:avLst/>
            <a:gdLst>
              <a:gd name="T0" fmla="*/ 0 w 7631"/>
              <a:gd name="T1" fmla="*/ 374 h 997"/>
              <a:gd name="T2" fmla="*/ 6883 w 7631"/>
              <a:gd name="T3" fmla="*/ 374 h 997"/>
              <a:gd name="T4" fmla="*/ 6765 w 7631"/>
              <a:gd name="T5" fmla="*/ 0 h 997"/>
              <a:gd name="T6" fmla="*/ 7631 w 7631"/>
              <a:gd name="T7" fmla="*/ 498 h 997"/>
              <a:gd name="T8" fmla="*/ 6765 w 7631"/>
              <a:gd name="T9" fmla="*/ 997 h 997"/>
              <a:gd name="T10" fmla="*/ 6883 w 7631"/>
              <a:gd name="T11" fmla="*/ 622 h 997"/>
              <a:gd name="T12" fmla="*/ 0 w 7631"/>
              <a:gd name="T13" fmla="*/ 622 h 997"/>
              <a:gd name="T14" fmla="*/ 0 w 7631"/>
              <a:gd name="T15" fmla="*/ 374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31" h="997">
                <a:moveTo>
                  <a:pt x="0" y="374"/>
                </a:moveTo>
                <a:lnTo>
                  <a:pt x="6883" y="374"/>
                </a:lnTo>
                <a:lnTo>
                  <a:pt x="6765" y="0"/>
                </a:lnTo>
                <a:lnTo>
                  <a:pt x="7631" y="498"/>
                </a:lnTo>
                <a:lnTo>
                  <a:pt x="6765" y="997"/>
                </a:lnTo>
                <a:lnTo>
                  <a:pt x="6883" y="622"/>
                </a:lnTo>
                <a:lnTo>
                  <a:pt x="0" y="622"/>
                </a:lnTo>
                <a:lnTo>
                  <a:pt x="0" y="374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2566279" y="4049391"/>
            <a:ext cx="2043577" cy="268329"/>
          </a:xfrm>
          <a:custGeom>
            <a:avLst/>
            <a:gdLst>
              <a:gd name="T0" fmla="*/ 6883 w 7631"/>
              <a:gd name="T1" fmla="*/ 375 h 997"/>
              <a:gd name="T2" fmla="*/ 6765 w 7631"/>
              <a:gd name="T3" fmla="*/ 0 h 997"/>
              <a:gd name="T4" fmla="*/ 7631 w 7631"/>
              <a:gd name="T5" fmla="*/ 499 h 997"/>
              <a:gd name="T6" fmla="*/ 6765 w 7631"/>
              <a:gd name="T7" fmla="*/ 997 h 997"/>
              <a:gd name="T8" fmla="*/ 6883 w 7631"/>
              <a:gd name="T9" fmla="*/ 623 h 997"/>
              <a:gd name="T10" fmla="*/ 0 w 7631"/>
              <a:gd name="T11" fmla="*/ 623 h 997"/>
              <a:gd name="T12" fmla="*/ 0 w 7631"/>
              <a:gd name="T13" fmla="*/ 375 h 997"/>
              <a:gd name="T14" fmla="*/ 6883 w 7631"/>
              <a:gd name="T15" fmla="*/ 375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31" h="997">
                <a:moveTo>
                  <a:pt x="6883" y="375"/>
                </a:moveTo>
                <a:lnTo>
                  <a:pt x="6765" y="0"/>
                </a:lnTo>
                <a:lnTo>
                  <a:pt x="7631" y="499"/>
                </a:lnTo>
                <a:lnTo>
                  <a:pt x="6765" y="997"/>
                </a:lnTo>
                <a:lnTo>
                  <a:pt x="6883" y="623"/>
                </a:lnTo>
                <a:lnTo>
                  <a:pt x="0" y="623"/>
                </a:lnTo>
                <a:lnTo>
                  <a:pt x="0" y="375"/>
                </a:lnTo>
                <a:lnTo>
                  <a:pt x="6883" y="37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2696547" y="5219333"/>
            <a:ext cx="1913301" cy="274161"/>
          </a:xfrm>
          <a:custGeom>
            <a:avLst/>
            <a:gdLst>
              <a:gd name="T0" fmla="*/ 6397 w 7145"/>
              <a:gd name="T1" fmla="*/ 392 h 1015"/>
              <a:gd name="T2" fmla="*/ 6279 w 7145"/>
              <a:gd name="T3" fmla="*/ 18 h 1015"/>
              <a:gd name="T4" fmla="*/ 7145 w 7145"/>
              <a:gd name="T5" fmla="*/ 516 h 1015"/>
              <a:gd name="T6" fmla="*/ 6279 w 7145"/>
              <a:gd name="T7" fmla="*/ 1015 h 1015"/>
              <a:gd name="T8" fmla="*/ 6397 w 7145"/>
              <a:gd name="T9" fmla="*/ 640 h 1015"/>
              <a:gd name="T10" fmla="*/ 1120 w 7145"/>
              <a:gd name="T11" fmla="*/ 640 h 1015"/>
              <a:gd name="T12" fmla="*/ 0 w 7145"/>
              <a:gd name="T13" fmla="*/ 182 h 1015"/>
              <a:gd name="T14" fmla="*/ 183 w 7145"/>
              <a:gd name="T15" fmla="*/ 0 h 1015"/>
              <a:gd name="T16" fmla="*/ 1140 w 7145"/>
              <a:gd name="T17" fmla="*/ 392 h 1015"/>
              <a:gd name="T18" fmla="*/ 6397 w 7145"/>
              <a:gd name="T19" fmla="*/ 392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45" h="1015">
                <a:moveTo>
                  <a:pt x="6397" y="392"/>
                </a:moveTo>
                <a:lnTo>
                  <a:pt x="6279" y="18"/>
                </a:lnTo>
                <a:lnTo>
                  <a:pt x="7145" y="516"/>
                </a:lnTo>
                <a:lnTo>
                  <a:pt x="6279" y="1015"/>
                </a:lnTo>
                <a:lnTo>
                  <a:pt x="6397" y="640"/>
                </a:lnTo>
                <a:lnTo>
                  <a:pt x="1120" y="640"/>
                </a:lnTo>
                <a:cubicBezTo>
                  <a:pt x="686" y="640"/>
                  <a:pt x="290" y="465"/>
                  <a:pt x="0" y="182"/>
                </a:cubicBezTo>
                <a:lnTo>
                  <a:pt x="183" y="0"/>
                </a:lnTo>
                <a:cubicBezTo>
                  <a:pt x="430" y="242"/>
                  <a:pt x="769" y="392"/>
                  <a:pt x="1140" y="392"/>
                </a:cubicBezTo>
                <a:lnTo>
                  <a:pt x="6397" y="392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111998" tIns="55999" rIns="111998" bIns="55999" numCol="1" anchor="t" anchorCtr="0" compatLnSpc="1">
            <a:prstTxWarp prst="textNoShape">
              <a:avLst/>
            </a:prstTxWarp>
          </a:bodyPr>
          <a:lstStyle/>
          <a:p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240704" y="350545"/>
            <a:ext cx="5062538" cy="765175"/>
          </a:xfrm>
        </p:spPr>
        <p:txBody>
          <a:bodyPr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停下脚步的反思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1543780" y="2508819"/>
            <a:ext cx="2088909" cy="2088911"/>
            <a:chOff x="878699" y="1945606"/>
            <a:chExt cx="1705474" cy="1705474"/>
          </a:xfrm>
        </p:grpSpPr>
        <p:sp>
          <p:nvSpPr>
            <p:cNvPr id="5" name="椭圆 4"/>
            <p:cNvSpPr/>
            <p:nvPr/>
          </p:nvSpPr>
          <p:spPr>
            <a:xfrm>
              <a:off x="878699" y="1945606"/>
              <a:ext cx="1705474" cy="1705474"/>
            </a:xfrm>
            <a:prstGeom prst="ellipse">
              <a:avLst/>
            </a:prstGeom>
            <a:solidFill>
              <a:srgbClr val="017E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4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gray">
            <a:xfrm>
              <a:off x="1195986" y="2259734"/>
              <a:ext cx="1070900" cy="1060618"/>
            </a:xfrm>
            <a:prstGeom prst="rect">
              <a:avLst/>
            </a:prstGeom>
            <a:solidFill>
              <a:srgbClr val="017ED3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921" b="1" dirty="0">
                  <a:solidFill>
                    <a:schemeClr val="bg1"/>
                  </a:solidFill>
                  <a:latin typeface="字魂70号-灵悦黑体" panose="00000500000000000000" pitchFamily="2" charset="-122"/>
                  <a:ea typeface="字魂59号-创粗黑" panose="00000500000000000000" pitchFamily="2" charset="-122"/>
                  <a:cs typeface="+mn-ea"/>
                  <a:sym typeface="字魂70号-灵悦黑体" panose="00000500000000000000" pitchFamily="2" charset="-122"/>
                </a:rPr>
                <a:t>司法改革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5069949" y="1195461"/>
            <a:ext cx="5449408" cy="10882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17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949" y="2431269"/>
            <a:ext cx="5449408" cy="10882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17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063144" y="2431273"/>
            <a:ext cx="5456208" cy="38404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72">
              <a:solidFill>
                <a:srgbClr val="0082D0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069949" y="3667077"/>
            <a:ext cx="5449408" cy="10882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17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63144" y="3667081"/>
            <a:ext cx="5456208" cy="38404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72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69949" y="4902883"/>
            <a:ext cx="5449408" cy="10882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17E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63144" y="4902888"/>
            <a:ext cx="5456208" cy="38404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72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58924" y="1635955"/>
            <a:ext cx="47208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100" b="1" dirty="0"/>
              <a:t>审判质量普遍下降——发改上升、文书质量下降、案件质量下降、信访高居不下、案件数量持续增长</a:t>
            </a:r>
            <a:endParaRPr lang="en-US" altLang="zh-CN" sz="1100" b="1" dirty="0"/>
          </a:p>
        </p:txBody>
      </p:sp>
      <p:sp>
        <p:nvSpPr>
          <p:cNvPr id="21" name="矩形 20"/>
          <p:cNvSpPr/>
          <p:nvPr/>
        </p:nvSpPr>
        <p:spPr>
          <a:xfrm>
            <a:off x="5063144" y="1195464"/>
            <a:ext cx="5456208" cy="384048"/>
          </a:xfrm>
          <a:prstGeom prst="rect">
            <a:avLst/>
          </a:prstGeom>
          <a:solidFill>
            <a:srgbClr val="01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72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14633" y="1220737"/>
            <a:ext cx="311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zh-CN" sz="1800" b="1" dirty="0">
                <a:solidFill>
                  <a:schemeClr val="bg1"/>
                </a:solidFill>
              </a:rPr>
              <a:t>改革成功悖论与真言</a:t>
            </a:r>
            <a:endParaRPr lang="zh-CN" altLang="zh-CN" sz="18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58924" y="2873898"/>
            <a:ext cx="47208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100" b="1" dirty="0"/>
              <a:t>队伍涣散——好的留不住、好的招不来</a:t>
            </a:r>
            <a:endParaRPr lang="zh-CN" altLang="zh-CN" sz="1100" dirty="0"/>
          </a:p>
          <a:p>
            <a:r>
              <a:rPr lang="zh-CN" altLang="zh-CN" sz="1100" b="1" dirty="0"/>
              <a:t>改革无以为继——可持续发展</a:t>
            </a:r>
            <a:endParaRPr lang="zh-CN" altLang="zh-CN" sz="1100" dirty="0"/>
          </a:p>
        </p:txBody>
      </p:sp>
      <p:sp>
        <p:nvSpPr>
          <p:cNvPr id="43" name="TextBox 42"/>
          <p:cNvSpPr txBox="1"/>
          <p:nvPr/>
        </p:nvSpPr>
        <p:spPr>
          <a:xfrm>
            <a:off x="5214637" y="2458676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zh-CN" sz="1800" b="1" dirty="0">
                <a:solidFill>
                  <a:schemeClr val="bg1"/>
                </a:solidFill>
              </a:rPr>
              <a:t>改革后时代的思想与思潮</a:t>
            </a:r>
            <a:endParaRPr lang="zh-CN" altLang="zh-CN" sz="18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58924" y="4112961"/>
            <a:ext cx="47208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100" b="1" dirty="0"/>
              <a:t>智慧法院建设徒增烦恼——大家工作量不减反增</a:t>
            </a:r>
            <a:endParaRPr lang="zh-CN" altLang="zh-CN" sz="1100" dirty="0"/>
          </a:p>
          <a:p>
            <a:r>
              <a:rPr lang="zh-CN" altLang="zh-CN" sz="1100" b="1" dirty="0"/>
              <a:t>司改红利缺失</a:t>
            </a:r>
            <a:endParaRPr lang="zh-CN" altLang="zh-CN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5214637" y="369773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zh-CN" sz="1800" b="1" dirty="0">
                <a:solidFill>
                  <a:schemeClr val="bg1"/>
                </a:solidFill>
              </a:rPr>
              <a:t>改革的红利与行业内的全员吐槽</a:t>
            </a:r>
            <a:endParaRPr lang="zh-CN" altLang="zh-CN" sz="18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58924" y="5347928"/>
            <a:ext cx="472080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100" b="1" dirty="0"/>
              <a:t>司法公信力进一步下降</a:t>
            </a:r>
            <a:endParaRPr lang="zh-CN" altLang="zh-CN" sz="1100" dirty="0"/>
          </a:p>
          <a:p>
            <a:r>
              <a:rPr lang="zh-CN" altLang="zh-CN" sz="1100" b="1" dirty="0"/>
              <a:t>社会认同度进一步下降</a:t>
            </a:r>
            <a:endParaRPr lang="zh-CN" altLang="zh-CN" sz="1100" dirty="0"/>
          </a:p>
          <a:p>
            <a:r>
              <a:rPr lang="zh-CN" altLang="zh-CN" sz="1100" b="1" dirty="0"/>
              <a:t>自身尊</a:t>
            </a:r>
            <a:r>
              <a:rPr lang="zh-CN" altLang="en-US" sz="1100" b="1" dirty="0"/>
              <a:t>荣</a:t>
            </a:r>
            <a:r>
              <a:rPr lang="zh-CN" altLang="zh-CN" sz="1100" b="1" dirty="0"/>
              <a:t>感进一步下降</a:t>
            </a:r>
            <a:endParaRPr lang="zh-CN" altLang="zh-CN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5214637" y="4932706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zh-CN" sz="1800" b="1" dirty="0">
                <a:solidFill>
                  <a:schemeClr val="bg1"/>
                </a:solidFill>
              </a:rPr>
              <a:t>中基层法院面临什么样的困局</a:t>
            </a:r>
            <a:endParaRPr lang="zh-CN" altLang="zh-CN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95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4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1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6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1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600"/>
                            </p:stCondLst>
                            <p:childTnLst>
                              <p:par>
                                <p:cTn id="8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8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3" grpId="0" animBg="1"/>
      <p:bldP spid="15" grpId="0" animBg="1"/>
      <p:bldP spid="16" grpId="0" animBg="1"/>
      <p:bldP spid="20" grpId="0" animBg="1"/>
      <p:bldP spid="31" grpId="0" animBg="1"/>
      <p:bldP spid="32" grpId="0" animBg="1"/>
      <p:bldP spid="34" grpId="0" animBg="1"/>
      <p:bldP spid="35" grpId="0" animBg="1"/>
      <p:bldP spid="37" grpId="0" animBg="1"/>
      <p:bldP spid="38" grpId="0" animBg="1"/>
      <p:bldP spid="40" grpId="0"/>
      <p:bldP spid="21" grpId="0" animBg="1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4" y="2782673"/>
            <a:ext cx="4552601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zh-CN" altLang="zh-CN" sz="2800" b="1" dirty="0">
                <a:solidFill>
                  <a:schemeClr val="bg1"/>
                </a:solidFill>
              </a:rPr>
              <a:t>风险频出，中基层法院如何应对社会矛盾凸显之困局</a:t>
            </a:r>
            <a:endParaRPr lang="zh-CN" altLang="zh-CN" sz="2800" dirty="0">
              <a:solidFill>
                <a:schemeClr val="bg1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20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101320" y="620688"/>
            <a:ext cx="4943872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4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工作完成情况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15480" y="2924944"/>
            <a:ext cx="1910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zh-CN" dirty="0"/>
          </a:p>
        </p:txBody>
      </p:sp>
      <p:sp>
        <p:nvSpPr>
          <p:cNvPr id="11" name="矩形 10"/>
          <p:cNvSpPr/>
          <p:nvPr/>
        </p:nvSpPr>
        <p:spPr>
          <a:xfrm>
            <a:off x="1161114" y="2377949"/>
            <a:ext cx="2419005" cy="3337124"/>
          </a:xfrm>
          <a:prstGeom prst="rect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82863" y="3383213"/>
            <a:ext cx="1910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/>
              <a:t>社会矛盾凸显</a:t>
            </a:r>
            <a:endParaRPr lang="zh-CN" altLang="zh-CN" sz="2000" dirty="0"/>
          </a:p>
          <a:p>
            <a:r>
              <a:rPr lang="zh-CN" altLang="zh-CN" sz="2000" b="1" dirty="0"/>
              <a:t>审理难度加大</a:t>
            </a:r>
            <a:endParaRPr lang="zh-CN" altLang="zh-CN" sz="2000" dirty="0"/>
          </a:p>
        </p:txBody>
      </p:sp>
      <p:sp>
        <p:nvSpPr>
          <p:cNvPr id="41" name="矩形 40"/>
          <p:cNvSpPr/>
          <p:nvPr/>
        </p:nvSpPr>
        <p:spPr>
          <a:xfrm>
            <a:off x="3669342" y="2377949"/>
            <a:ext cx="2419005" cy="3337124"/>
          </a:xfrm>
          <a:prstGeom prst="rect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95268" y="2260316"/>
            <a:ext cx="1567164" cy="497405"/>
          </a:xfrm>
          <a:prstGeom prst="roundRect">
            <a:avLst/>
          </a:prstGeom>
          <a:solidFill>
            <a:srgbClr val="0A4A92"/>
          </a:solidFill>
        </p:spPr>
        <p:txBody>
          <a:bodyPr wrap="square" rtlCol="0" anchor="ctr">
            <a:noAutofit/>
          </a:bodyPr>
          <a:lstStyle/>
          <a:p>
            <a:r>
              <a:rPr lang="zh-CN" altLang="zh-CN" sz="1600" b="1" dirty="0">
                <a:solidFill>
                  <a:schemeClr val="bg1"/>
                </a:solidFill>
              </a:rPr>
              <a:t>执行难度增加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404448" y="3296405"/>
            <a:ext cx="2078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/>
              <a:t>案件背后的社会矛盾——如何应对社会风险？</a:t>
            </a:r>
            <a:endParaRPr lang="zh-CN" altLang="zh-CN" sz="2000" dirty="0"/>
          </a:p>
        </p:txBody>
      </p:sp>
      <p:sp>
        <p:nvSpPr>
          <p:cNvPr id="45" name="矩形 44"/>
          <p:cNvSpPr/>
          <p:nvPr/>
        </p:nvSpPr>
        <p:spPr>
          <a:xfrm>
            <a:off x="6177569" y="2377949"/>
            <a:ext cx="2419005" cy="3337124"/>
          </a:xfrm>
          <a:prstGeom prst="rect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46641" y="2260316"/>
            <a:ext cx="1567164" cy="497405"/>
          </a:xfrm>
          <a:prstGeom prst="roundRect">
            <a:avLst/>
          </a:prstGeom>
          <a:solidFill>
            <a:srgbClr val="0A4A9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sz="1715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社会矛盾增加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937551" y="2983609"/>
            <a:ext cx="1910284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600" b="1" dirty="0"/>
              <a:t>案件深层次的政治矛盾——如何防范政治风险</a:t>
            </a:r>
            <a:endParaRPr lang="en-US" altLang="zh-CN" sz="1600" b="1" dirty="0"/>
          </a:p>
          <a:p>
            <a:pPr>
              <a:lnSpc>
                <a:spcPct val="150000"/>
              </a:lnSpc>
            </a:pPr>
            <a:r>
              <a:rPr lang="en-US" altLang="zh-CN" sz="1600" b="1" dirty="0"/>
              <a:t>50</a:t>
            </a:r>
            <a:r>
              <a:rPr lang="zh-CN" altLang="zh-CN" sz="1600" b="1" dirty="0"/>
              <a:t>亿的考量与下沉</a:t>
            </a:r>
            <a:endParaRPr lang="zh-CN" altLang="zh-CN" sz="1600" dirty="0"/>
          </a:p>
          <a:p>
            <a:pPr>
              <a:lnSpc>
                <a:spcPct val="150000"/>
              </a:lnSpc>
            </a:pPr>
            <a:r>
              <a:rPr lang="zh-CN" altLang="zh-CN" sz="1600" b="1" dirty="0"/>
              <a:t>社会风险频发的深层次原因</a:t>
            </a:r>
            <a:endParaRPr lang="zh-CN" altLang="zh-CN" sz="1600" dirty="0"/>
          </a:p>
          <a:p>
            <a:pPr algn="just"/>
            <a:endParaRPr lang="en-US" altLang="zh-CN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685796" y="2377949"/>
            <a:ext cx="2419005" cy="3337124"/>
          </a:xfrm>
          <a:prstGeom prst="rect">
            <a:avLst/>
          </a:prstGeom>
          <a:noFill/>
          <a:ln w="9525">
            <a:solidFill>
              <a:srgbClr val="0A4A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072082" y="2260316"/>
            <a:ext cx="1567164" cy="497405"/>
          </a:xfrm>
          <a:prstGeom prst="roundRect">
            <a:avLst/>
          </a:prstGeom>
          <a:solidFill>
            <a:srgbClr val="0A4A92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sz="1715" b="1" dirty="0">
                <a:solidFill>
                  <a:schemeClr val="bg1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深层矛盾增加</a:t>
            </a:r>
          </a:p>
        </p:txBody>
      </p:sp>
      <p:grpSp>
        <p:nvGrpSpPr>
          <p:cNvPr id="15" name="Group 4">
            <a:extLst>
              <a:ext uri="{FF2B5EF4-FFF2-40B4-BE49-F238E27FC236}">
                <a16:creationId xmlns:a16="http://schemas.microsoft.com/office/drawing/2014/main" id="{43D6E78B-0935-48CC-BC8E-B67864D17DED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2947143" y="1874071"/>
            <a:ext cx="813711" cy="703431"/>
            <a:chOff x="2883" y="375"/>
            <a:chExt cx="1938" cy="1977"/>
          </a:xfrm>
          <a:solidFill>
            <a:srgbClr val="0A4A92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66E8F172-FF64-410B-BEC4-04121C444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FBE1AAEC-F7DA-4ED0-93D5-F8A32FA00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7B798739-575A-46AA-9CEB-6DF913F6E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87BC307E-31C2-4A66-B2F1-9BF7168E8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3B503AB9-8BC5-411B-8FAD-F71A60CA9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B76E0C1B-9D58-4FD5-BE97-C2BED9164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C66463F1-B804-4476-8D9A-C34DBA9BC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B680867B-5B5E-4F87-AC49-3F98D5A56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C7BBD4F2-440A-469C-8883-2C2E76219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25" name="Group 4">
            <a:extLst>
              <a:ext uri="{FF2B5EF4-FFF2-40B4-BE49-F238E27FC236}">
                <a16:creationId xmlns:a16="http://schemas.microsoft.com/office/drawing/2014/main" id="{D7B49DE0-72FD-4DE3-ABB4-CF30DE53A786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5427134" y="1874879"/>
            <a:ext cx="813711" cy="703431"/>
            <a:chOff x="2883" y="375"/>
            <a:chExt cx="1938" cy="1977"/>
          </a:xfrm>
          <a:solidFill>
            <a:srgbClr val="0A4A92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79717900-18F4-4F5A-BEA6-BDDD07994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BDA75BFF-94DB-479E-9CB8-6CCD8D5D6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734770B4-113A-494A-825E-9D736E84F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D17D6BF0-8EB9-44C6-936E-34157FA24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D9871BBE-9B6B-44D1-9698-96289C1BF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1D8B6171-A988-4699-BC4F-5D170E9F9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F7A72475-BBCE-4DCE-81DB-841484C18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62C888E6-4389-48BE-90B0-972020F6A7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71F13047-3B49-45A6-A883-0DCC5A06D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35" name="Group 4">
            <a:extLst>
              <a:ext uri="{FF2B5EF4-FFF2-40B4-BE49-F238E27FC236}">
                <a16:creationId xmlns:a16="http://schemas.microsoft.com/office/drawing/2014/main" id="{C953380B-0BA9-4E37-8A2E-9580D788E3CC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7956888" y="1891530"/>
            <a:ext cx="813711" cy="703431"/>
            <a:chOff x="2883" y="375"/>
            <a:chExt cx="1938" cy="1977"/>
          </a:xfrm>
          <a:solidFill>
            <a:srgbClr val="0A4A92"/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351935D8-D6EF-4CEE-9F1B-E38E1B64B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E84A9EA4-C556-40F4-9B05-C73DA35E9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8" name="Freeform 7">
              <a:extLst>
                <a:ext uri="{FF2B5EF4-FFF2-40B4-BE49-F238E27FC236}">
                  <a16:creationId xmlns:a16="http://schemas.microsoft.com/office/drawing/2014/main" id="{D588D250-10FD-4D6A-936B-DE7B6235C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3F175E56-8DAA-402B-A718-EBCEE2365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67E4DFD-F4BA-4510-9D82-B217F18E7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47" name="Freeform 10">
              <a:extLst>
                <a:ext uri="{FF2B5EF4-FFF2-40B4-BE49-F238E27FC236}">
                  <a16:creationId xmlns:a16="http://schemas.microsoft.com/office/drawing/2014/main" id="{CAC79F49-0CF2-4E12-B350-D0621A683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8FF79C5E-CC24-4EFF-8AD0-915103CC2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AF7C55F2-6C84-4E10-BAAF-7F17F57D0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3BFEE753-DA4D-4EBF-9602-4FEBBF59E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grpSp>
        <p:nvGrpSpPr>
          <p:cNvPr id="54" name="Group 4">
            <a:extLst>
              <a:ext uri="{FF2B5EF4-FFF2-40B4-BE49-F238E27FC236}">
                <a16:creationId xmlns:a16="http://schemas.microsoft.com/office/drawing/2014/main" id="{9BF7C17F-97EF-46F5-80AD-9BEC8B69F69A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0443391" y="1884817"/>
            <a:ext cx="813711" cy="703431"/>
            <a:chOff x="2883" y="375"/>
            <a:chExt cx="1938" cy="1977"/>
          </a:xfrm>
          <a:solidFill>
            <a:srgbClr val="0A4A92"/>
          </a:solidFill>
        </p:grpSpPr>
        <p:sp>
          <p:nvSpPr>
            <p:cNvPr id="55" name="Freeform 5">
              <a:extLst>
                <a:ext uri="{FF2B5EF4-FFF2-40B4-BE49-F238E27FC236}">
                  <a16:creationId xmlns:a16="http://schemas.microsoft.com/office/drawing/2014/main" id="{CAE5F9AC-126C-440A-9FE0-BAFD0CDF0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6" name="Freeform 6">
              <a:extLst>
                <a:ext uri="{FF2B5EF4-FFF2-40B4-BE49-F238E27FC236}">
                  <a16:creationId xmlns:a16="http://schemas.microsoft.com/office/drawing/2014/main" id="{3FE299FB-8E38-449D-BE7C-14975EAAC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7" name="Freeform 7">
              <a:extLst>
                <a:ext uri="{FF2B5EF4-FFF2-40B4-BE49-F238E27FC236}">
                  <a16:creationId xmlns:a16="http://schemas.microsoft.com/office/drawing/2014/main" id="{5CE52ADD-228F-4813-90BD-2FB452B1D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8" name="Freeform 8">
              <a:extLst>
                <a:ext uri="{FF2B5EF4-FFF2-40B4-BE49-F238E27FC236}">
                  <a16:creationId xmlns:a16="http://schemas.microsoft.com/office/drawing/2014/main" id="{23ACCA91-880E-4872-B595-405FC4D01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id="{A747F87F-08D5-49C3-9573-D24489D10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id="{B4EE5503-C2D5-4CBD-89C7-837062F60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1" name="Freeform 11">
              <a:extLst>
                <a:ext uri="{FF2B5EF4-FFF2-40B4-BE49-F238E27FC236}">
                  <a16:creationId xmlns:a16="http://schemas.microsoft.com/office/drawing/2014/main" id="{0541EEBF-6D04-40C4-8DCC-101D6435B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2" name="Freeform 12">
              <a:extLst>
                <a:ext uri="{FF2B5EF4-FFF2-40B4-BE49-F238E27FC236}">
                  <a16:creationId xmlns:a16="http://schemas.microsoft.com/office/drawing/2014/main" id="{93C4E4AE-8A8F-4DDA-BA3D-F9412008D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63" name="Freeform 14">
              <a:extLst>
                <a:ext uri="{FF2B5EF4-FFF2-40B4-BE49-F238E27FC236}">
                  <a16:creationId xmlns:a16="http://schemas.microsoft.com/office/drawing/2014/main" id="{D432B666-3A9B-4DDB-9DED-1C6DE68DF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100" dirty="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64" name="TextBox 39">
            <a:extLst>
              <a:ext uri="{FF2B5EF4-FFF2-40B4-BE49-F238E27FC236}">
                <a16:creationId xmlns:a16="http://schemas.microsoft.com/office/drawing/2014/main" id="{E249784C-EEFB-485E-92C2-7947988F4834}"/>
              </a:ext>
            </a:extLst>
          </p:cNvPr>
          <p:cNvSpPr txBox="1"/>
          <p:nvPr/>
        </p:nvSpPr>
        <p:spPr>
          <a:xfrm>
            <a:off x="1563270" y="3379606"/>
            <a:ext cx="1801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/>
              <a:t>最大的误区</a:t>
            </a:r>
            <a:r>
              <a:rPr lang="zh-CN" altLang="en-US" sz="2000" b="1" dirty="0"/>
              <a:t>：</a:t>
            </a:r>
            <a:r>
              <a:rPr lang="zh-CN" altLang="zh-CN" sz="2000" b="1" dirty="0"/>
              <a:t>以数字论英雄</a:t>
            </a:r>
            <a:endParaRPr lang="zh-CN" altLang="zh-CN" sz="2000" dirty="0"/>
          </a:p>
        </p:txBody>
      </p:sp>
      <p:sp>
        <p:nvSpPr>
          <p:cNvPr id="65" name="TextBox 41">
            <a:extLst>
              <a:ext uri="{FF2B5EF4-FFF2-40B4-BE49-F238E27FC236}">
                <a16:creationId xmlns:a16="http://schemas.microsoft.com/office/drawing/2014/main" id="{907DB72C-4234-4E67-8D1A-5930B9FA730B}"/>
              </a:ext>
            </a:extLst>
          </p:cNvPr>
          <p:cNvSpPr txBox="1"/>
          <p:nvPr/>
        </p:nvSpPr>
        <p:spPr>
          <a:xfrm>
            <a:off x="1611748" y="2251054"/>
            <a:ext cx="1567164" cy="497405"/>
          </a:xfrm>
          <a:prstGeom prst="roundRect">
            <a:avLst/>
          </a:prstGeom>
          <a:solidFill>
            <a:srgbClr val="0A4A92"/>
          </a:solidFill>
        </p:spPr>
        <p:txBody>
          <a:bodyPr wrap="square" rtlCol="0" anchor="ctr">
            <a:noAutofit/>
          </a:bodyPr>
          <a:lstStyle/>
          <a:p>
            <a:r>
              <a:rPr lang="zh-CN" altLang="zh-CN" sz="1600" b="1" dirty="0">
                <a:solidFill>
                  <a:schemeClr val="bg1"/>
                </a:solidFill>
              </a:rPr>
              <a:t>案件数量增加</a:t>
            </a:r>
            <a:endParaRPr lang="en-US" altLang="zh-CN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2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40" grpId="0"/>
      <p:bldP spid="41" grpId="0" animBg="1"/>
      <p:bldP spid="42" grpId="0" animBg="1"/>
      <p:bldP spid="44" grpId="0"/>
      <p:bldP spid="45" grpId="0" animBg="1"/>
      <p:bldP spid="46" grpId="0" animBg="1"/>
      <p:bldP spid="48" grpId="0"/>
      <p:bldP spid="49" grpId="0" animBg="1"/>
      <p:bldP spid="50" grpId="0" animBg="1"/>
      <p:bldP spid="64" grpId="0"/>
      <p:bldP spid="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84851"/>
            <a:ext cx="12220972" cy="2784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2814419" y="2564904"/>
            <a:ext cx="1921335" cy="1921336"/>
            <a:chOff x="3720555" y="1275606"/>
            <a:chExt cx="1441001" cy="1441002"/>
          </a:xfrm>
        </p:grpSpPr>
        <p:sp>
          <p:nvSpPr>
            <p:cNvPr id="8" name="椭圆 7"/>
            <p:cNvSpPr/>
            <p:nvPr/>
          </p:nvSpPr>
          <p:spPr>
            <a:xfrm>
              <a:off x="3720555" y="1275606"/>
              <a:ext cx="1441001" cy="14410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152603" y="1585350"/>
              <a:ext cx="608597" cy="770376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rgbClr val="007DC5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3200">
                <a:solidFill>
                  <a:srgbClr val="FFFFFF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4927774" y="2782674"/>
            <a:ext cx="4480594" cy="93434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zh-CN" b="1" dirty="0">
                <a:solidFill>
                  <a:schemeClr val="bg1"/>
                </a:solidFill>
              </a:rPr>
              <a:t>责任加码，中基层法院如何应对社会历史之考评考核</a:t>
            </a:r>
            <a:endParaRPr lang="zh-CN" altLang="en-US" sz="4800" b="1" dirty="0">
              <a:solidFill>
                <a:schemeClr val="bg1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5033713" y="3717032"/>
            <a:ext cx="3734488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74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192002" y="570107"/>
            <a:ext cx="4943872" cy="369887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>
                <a:solidFill>
                  <a:srgbClr val="074BA0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历史的标尺与追问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71661" y="1887851"/>
            <a:ext cx="825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Q1</a:t>
            </a:r>
            <a:endParaRPr lang="zh-CN" altLang="en-US" b="1" dirty="0">
              <a:solidFill>
                <a:srgbClr val="226FC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6129586" y="3019932"/>
            <a:ext cx="825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Q2</a:t>
            </a:r>
            <a:endParaRPr lang="zh-CN" altLang="en-US" b="1" dirty="0">
              <a:solidFill>
                <a:schemeClr val="tx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71661" y="4152013"/>
            <a:ext cx="825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226FC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Q3</a:t>
            </a:r>
            <a:endParaRPr lang="zh-CN" altLang="en-US" b="1" dirty="0">
              <a:solidFill>
                <a:srgbClr val="226FC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 flipH="1">
            <a:off x="6129586" y="5284094"/>
            <a:ext cx="82592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/>
                </a:solidFill>
                <a:latin typeface="字魂70号-灵悦黑体" panose="00000500000000000000" pitchFamily="2" charset="-122"/>
                <a:ea typeface="字魂59号-创粗黑" panose="00000500000000000000" pitchFamily="2" charset="-122"/>
                <a:cs typeface="+mn-ea"/>
                <a:sym typeface="字魂70号-灵悦黑体" panose="00000500000000000000" pitchFamily="2" charset="-122"/>
              </a:rPr>
              <a:t>Q4</a:t>
            </a:r>
            <a:endParaRPr lang="zh-CN" altLang="en-US" b="1" dirty="0">
              <a:solidFill>
                <a:schemeClr val="tx2"/>
              </a:solidFill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35871" y="1676967"/>
            <a:ext cx="2692926" cy="8689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000" b="1" dirty="0"/>
              <a:t>法院司法改革的牛鼻子究竟是什么？</a:t>
            </a:r>
            <a:endParaRPr lang="en-US" altLang="zh-CN" sz="1100" dirty="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35871" y="3829054"/>
            <a:ext cx="269292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司法责任制究竟怎么落实？</a:t>
            </a:r>
            <a:endParaRPr lang="zh-CN" altLang="zh-CN" sz="2000" dirty="0"/>
          </a:p>
        </p:txBody>
      </p:sp>
      <p:sp>
        <p:nvSpPr>
          <p:cNvPr id="45" name="TextBox 44"/>
          <p:cNvSpPr txBox="1"/>
          <p:nvPr/>
        </p:nvSpPr>
        <p:spPr>
          <a:xfrm>
            <a:off x="7683376" y="2346987"/>
            <a:ext cx="410125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中基层法院考评的基础逻辑是什么？</a:t>
            </a:r>
            <a:endParaRPr lang="en-US" altLang="zh-CN" sz="2000" b="1" dirty="0"/>
          </a:p>
          <a:p>
            <a:r>
              <a:rPr lang="zh-CN" altLang="zh-CN" sz="2000" b="1" dirty="0"/>
              <a:t>审判工作究竟怎么考核与考评？</a:t>
            </a:r>
            <a:endParaRPr lang="zh-CN" altLang="zh-CN" sz="2000" dirty="0"/>
          </a:p>
          <a:p>
            <a:endParaRPr lang="zh-CN" altLang="zh-CN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7717958" y="4869631"/>
            <a:ext cx="363462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zh-CN" sz="2000" b="1" dirty="0"/>
              <a:t>我们给社会一个什么交代？</a:t>
            </a:r>
            <a:endParaRPr lang="en-US" altLang="zh-CN" sz="2000" b="1" dirty="0"/>
          </a:p>
          <a:p>
            <a:r>
              <a:rPr lang="zh-CN" altLang="zh-CN" sz="2000" b="1" dirty="0"/>
              <a:t>我们给历史一个什么交代？</a:t>
            </a:r>
            <a:endParaRPr lang="zh-CN" altLang="zh-CN" sz="2000" dirty="0"/>
          </a:p>
        </p:txBody>
      </p:sp>
      <p:sp>
        <p:nvSpPr>
          <p:cNvPr id="31" name="任意多边形 30"/>
          <p:cNvSpPr/>
          <p:nvPr/>
        </p:nvSpPr>
        <p:spPr>
          <a:xfrm flipH="1">
            <a:off x="4751870" y="1399502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rgbClr val="226F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6094101" y="2530700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3" name="任意多边形 32"/>
          <p:cNvSpPr/>
          <p:nvPr/>
        </p:nvSpPr>
        <p:spPr>
          <a:xfrm flipH="1">
            <a:off x="4751870" y="3664547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rgbClr val="226F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6094101" y="4795745"/>
            <a:ext cx="1346030" cy="1346030"/>
          </a:xfrm>
          <a:custGeom>
            <a:avLst/>
            <a:gdLst>
              <a:gd name="connsiteX0" fmla="*/ 673015 w 1346030"/>
              <a:gd name="connsiteY0" fmla="*/ 0 h 1346030"/>
              <a:gd name="connsiteX1" fmla="*/ 1346030 w 1346030"/>
              <a:gd name="connsiteY1" fmla="*/ 673015 h 1346030"/>
              <a:gd name="connsiteX2" fmla="*/ 673015 w 1346030"/>
              <a:gd name="connsiteY2" fmla="*/ 1346030 h 1346030"/>
              <a:gd name="connsiteX3" fmla="*/ 669306 w 1346030"/>
              <a:gd name="connsiteY3" fmla="*/ 1345656 h 1346030"/>
              <a:gd name="connsiteX4" fmla="*/ 669306 w 1346030"/>
              <a:gd name="connsiteY4" fmla="*/ 1346030 h 1346030"/>
              <a:gd name="connsiteX5" fmla="*/ 0 w 1346030"/>
              <a:gd name="connsiteY5" fmla="*/ 1346030 h 1346030"/>
              <a:gd name="connsiteX6" fmla="*/ 0 w 1346030"/>
              <a:gd name="connsiteY6" fmla="*/ 1133481 h 1346030"/>
              <a:gd name="connsiteX7" fmla="*/ 194385 w 1346030"/>
              <a:gd name="connsiteY7" fmla="*/ 1133481 h 1346030"/>
              <a:gd name="connsiteX8" fmla="*/ 287636 w 1346030"/>
              <a:gd name="connsiteY8" fmla="*/ 1133481 h 1346030"/>
              <a:gd name="connsiteX9" fmla="*/ 290174 w 1346030"/>
              <a:gd name="connsiteY9" fmla="*/ 1133481 h 1346030"/>
              <a:gd name="connsiteX10" fmla="*/ 652313 w 1346030"/>
              <a:gd name="connsiteY10" fmla="*/ 1133481 h 1346030"/>
              <a:gd name="connsiteX11" fmla="*/ 652313 w 1346030"/>
              <a:gd name="connsiteY11" fmla="*/ 1133225 h 1346030"/>
              <a:gd name="connsiteX12" fmla="*/ 654851 w 1346030"/>
              <a:gd name="connsiteY12" fmla="*/ 1133481 h 1346030"/>
              <a:gd name="connsiteX13" fmla="*/ 1115316 w 1346030"/>
              <a:gd name="connsiteY13" fmla="*/ 673015 h 1346030"/>
              <a:gd name="connsiteX14" fmla="*/ 654851 w 1346030"/>
              <a:gd name="connsiteY14" fmla="*/ 212549 h 1346030"/>
              <a:gd name="connsiteX15" fmla="*/ 646668 w 1346030"/>
              <a:gd name="connsiteY15" fmla="*/ 213374 h 1346030"/>
              <a:gd name="connsiteX16" fmla="*/ 298357 w 1346030"/>
              <a:gd name="connsiteY16" fmla="*/ 213374 h 1346030"/>
              <a:gd name="connsiteX17" fmla="*/ 290174 w 1346030"/>
              <a:gd name="connsiteY17" fmla="*/ 212549 h 1346030"/>
              <a:gd name="connsiteX18" fmla="*/ 281991 w 1346030"/>
              <a:gd name="connsiteY18" fmla="*/ 213374 h 1346030"/>
              <a:gd name="connsiteX19" fmla="*/ 194385 w 1346030"/>
              <a:gd name="connsiteY19" fmla="*/ 213374 h 1346030"/>
              <a:gd name="connsiteX20" fmla="*/ 0 w 1346030"/>
              <a:gd name="connsiteY20" fmla="*/ 213374 h 1346030"/>
              <a:gd name="connsiteX21" fmla="*/ 0 w 1346030"/>
              <a:gd name="connsiteY21" fmla="*/ 1206 h 1346030"/>
              <a:gd name="connsiteX22" fmla="*/ 661055 w 1346030"/>
              <a:gd name="connsiteY22" fmla="*/ 1206 h 1346030"/>
              <a:gd name="connsiteX23" fmla="*/ 673015 w 1346030"/>
              <a:gd name="connsiteY23" fmla="*/ 0 h 134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46030" h="1346030">
                <a:moveTo>
                  <a:pt x="673015" y="0"/>
                </a:moveTo>
                <a:cubicBezTo>
                  <a:pt x="1044712" y="0"/>
                  <a:pt x="1346030" y="301318"/>
                  <a:pt x="1346030" y="673015"/>
                </a:cubicBezTo>
                <a:cubicBezTo>
                  <a:pt x="1346030" y="1044712"/>
                  <a:pt x="1044712" y="1346030"/>
                  <a:pt x="673015" y="1346030"/>
                </a:cubicBezTo>
                <a:lnTo>
                  <a:pt x="669306" y="1345656"/>
                </a:lnTo>
                <a:lnTo>
                  <a:pt x="669306" y="1346030"/>
                </a:lnTo>
                <a:lnTo>
                  <a:pt x="0" y="1346030"/>
                </a:lnTo>
                <a:lnTo>
                  <a:pt x="0" y="1133481"/>
                </a:lnTo>
                <a:lnTo>
                  <a:pt x="194385" y="1133481"/>
                </a:lnTo>
                <a:lnTo>
                  <a:pt x="287636" y="1133481"/>
                </a:lnTo>
                <a:lnTo>
                  <a:pt x="290174" y="1133481"/>
                </a:lnTo>
                <a:lnTo>
                  <a:pt x="652313" y="1133481"/>
                </a:lnTo>
                <a:lnTo>
                  <a:pt x="652313" y="1133225"/>
                </a:lnTo>
                <a:lnTo>
                  <a:pt x="654851" y="1133481"/>
                </a:lnTo>
                <a:cubicBezTo>
                  <a:pt x="909159" y="1133481"/>
                  <a:pt x="1115316" y="927324"/>
                  <a:pt x="1115316" y="673015"/>
                </a:cubicBezTo>
                <a:cubicBezTo>
                  <a:pt x="1115316" y="418706"/>
                  <a:pt x="909159" y="212549"/>
                  <a:pt x="654851" y="212549"/>
                </a:cubicBezTo>
                <a:cubicBezTo>
                  <a:pt x="652114" y="212549"/>
                  <a:pt x="649381" y="212573"/>
                  <a:pt x="646668" y="213374"/>
                </a:cubicBezTo>
                <a:lnTo>
                  <a:pt x="298357" y="213374"/>
                </a:lnTo>
                <a:lnTo>
                  <a:pt x="290174" y="212549"/>
                </a:lnTo>
                <a:cubicBezTo>
                  <a:pt x="287437" y="212549"/>
                  <a:pt x="284704" y="212573"/>
                  <a:pt x="281991" y="213374"/>
                </a:cubicBezTo>
                <a:lnTo>
                  <a:pt x="194385" y="213374"/>
                </a:lnTo>
                <a:lnTo>
                  <a:pt x="0" y="213374"/>
                </a:lnTo>
                <a:lnTo>
                  <a:pt x="0" y="1206"/>
                </a:lnTo>
                <a:lnTo>
                  <a:pt x="661055" y="1206"/>
                </a:lnTo>
                <a:cubicBezTo>
                  <a:pt x="665021" y="34"/>
                  <a:pt x="669015" y="0"/>
                  <a:pt x="6730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940">
              <a:latin typeface="字魂70号-灵悦黑体" panose="00000500000000000000" pitchFamily="2" charset="-122"/>
              <a:ea typeface="字魂59号-创粗黑" panose="00000500000000000000" pitchFamily="2" charset="-122"/>
              <a:cs typeface="+mn-ea"/>
              <a:sym typeface="字魂70号-灵悦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867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4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2" grpId="0"/>
      <p:bldP spid="28" grpId="0"/>
      <p:bldP spid="36" grpId="0"/>
      <p:bldP spid="44" grpId="0"/>
      <p:bldP spid="45" grpId="0"/>
      <p:bldP spid="46" grpId="0"/>
      <p:bldP spid="31" grpId="0" animBg="1"/>
      <p:bldP spid="32" grpId="0" animBg="1"/>
      <p:bldP spid="33" grpId="0" animBg="1"/>
      <p:bldP spid="3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f8a1e4ba341f95eb21fc419c85e0e42cdfe7f"/>
  <p:tag name="ISPRING_PRESENTATION_TITLE" val="2018蓝色简约会议工作汇报总结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1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2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" val="20151210092846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TextBox 3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2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10203829"/>
  <p:tag name="MH_LIBRARY" val="GRAPHIC"/>
  <p:tag name="MH_ORDER" val="Rectangle 17"/>
</p:tagLst>
</file>

<file path=ppt/theme/theme1.xml><?xml version="1.0" encoding="utf-8"?>
<a:theme xmlns:a="http://schemas.openxmlformats.org/drawingml/2006/main" name="Office 主题​​">
  <a:themeElements>
    <a:clrScheme name="自定义 1">
      <a:dk1>
        <a:srgbClr val="000000"/>
      </a:dk1>
      <a:lt1>
        <a:sysClr val="window" lastClr="FFFFFF"/>
      </a:lt1>
      <a:dk2>
        <a:srgbClr val="665B52"/>
      </a:dk2>
      <a:lt2>
        <a:srgbClr val="F87106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2748</TotalTime>
  <Words>579</Words>
  <Application>Microsoft Office PowerPoint</Application>
  <PresentationFormat>宽屏</PresentationFormat>
  <Paragraphs>118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华文行楷</vt:lpstr>
      <vt:lpstr>华文隶书</vt:lpstr>
      <vt:lpstr>华文新魏</vt:lpstr>
      <vt:lpstr>华文中宋</vt:lpstr>
      <vt:lpstr>隶书</vt:lpstr>
      <vt:lpstr>微软雅黑</vt:lpstr>
      <vt:lpstr>字魂70号-灵悦黑体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停下脚步的反思</vt:lpstr>
      <vt:lpstr>PowerPoint 演示文稿</vt:lpstr>
      <vt:lpstr>工作完成情况</vt:lpstr>
      <vt:lpstr>PowerPoint 演示文稿</vt:lpstr>
      <vt:lpstr>历史的标尺与追问</vt:lpstr>
      <vt:lpstr>PowerPoint 演示文稿</vt:lpstr>
      <vt:lpstr>PowerPoint 演示文稿</vt:lpstr>
      <vt:lpstr>工作存在不足</vt:lpstr>
      <vt:lpstr>PowerPoint 演示文稿</vt:lpstr>
      <vt:lpstr>我们去向何方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2018蓝色简约会议工作汇报总结PPT模板</dc:title>
  <dc:creator>kingpub</dc:creator>
  <cp:lastModifiedBy>兰朵 图</cp:lastModifiedBy>
  <cp:revision>260</cp:revision>
  <dcterms:created xsi:type="dcterms:W3CDTF">2015-01-11T03:03:37Z</dcterms:created>
  <dcterms:modified xsi:type="dcterms:W3CDTF">2019-06-26T02:37:00Z</dcterms:modified>
</cp:coreProperties>
</file>