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sldIdLst>
    <p:sldId id="296" r:id="rId2"/>
    <p:sldId id="256" r:id="rId3"/>
    <p:sldId id="260" r:id="rId4"/>
    <p:sldId id="261" r:id="rId5"/>
    <p:sldId id="262" r:id="rId6"/>
    <p:sldId id="313" r:id="rId7"/>
    <p:sldId id="272" r:id="rId8"/>
    <p:sldId id="317" r:id="rId9"/>
    <p:sldId id="297" r:id="rId10"/>
    <p:sldId id="284" r:id="rId11"/>
    <p:sldId id="265" r:id="rId12"/>
    <p:sldId id="266" r:id="rId13"/>
    <p:sldId id="344" r:id="rId14"/>
    <p:sldId id="285" r:id="rId15"/>
    <p:sldId id="322" r:id="rId16"/>
    <p:sldId id="314" r:id="rId17"/>
    <p:sldId id="267" r:id="rId18"/>
    <p:sldId id="319" r:id="rId19"/>
    <p:sldId id="268" r:id="rId20"/>
    <p:sldId id="306" r:id="rId21"/>
    <p:sldId id="269" r:id="rId22"/>
    <p:sldId id="271" r:id="rId23"/>
    <p:sldId id="270" r:id="rId24"/>
    <p:sldId id="315" r:id="rId25"/>
    <p:sldId id="307" r:id="rId26"/>
    <p:sldId id="324" r:id="rId27"/>
    <p:sldId id="345" r:id="rId28"/>
    <p:sldId id="300" r:id="rId29"/>
    <p:sldId id="329" r:id="rId30"/>
    <p:sldId id="330" r:id="rId31"/>
    <p:sldId id="316" r:id="rId32"/>
    <p:sldId id="343" r:id="rId33"/>
    <p:sldId id="273" r:id="rId34"/>
    <p:sldId id="274" r:id="rId35"/>
    <p:sldId id="312" r:id="rId36"/>
    <p:sldId id="301" r:id="rId37"/>
    <p:sldId id="308" r:id="rId38"/>
    <p:sldId id="309" r:id="rId39"/>
    <p:sldId id="310" r:id="rId40"/>
    <p:sldId id="311" r:id="rId41"/>
    <p:sldId id="325" r:id="rId42"/>
    <p:sldId id="327" r:id="rId43"/>
    <p:sldId id="328" r:id="rId44"/>
    <p:sldId id="331" r:id="rId45"/>
    <p:sldId id="346" r:id="rId46"/>
    <p:sldId id="293" r:id="rId47"/>
    <p:sldId id="318" r:id="rId48"/>
    <p:sldId id="279" r:id="rId49"/>
    <p:sldId id="338" r:id="rId50"/>
    <p:sldId id="341" r:id="rId51"/>
    <p:sldId id="348" r:id="rId52"/>
    <p:sldId id="349" r:id="rId53"/>
    <p:sldId id="303" r:id="rId54"/>
    <p:sldId id="339" r:id="rId55"/>
    <p:sldId id="340" r:id="rId56"/>
    <p:sldId id="295" r:id="rId57"/>
    <p:sldId id="278" r:id="rId58"/>
    <p:sldId id="347" r:id="rId59"/>
    <p:sldId id="305" r:id="rId60"/>
    <p:sldId id="337" r:id="rId61"/>
    <p:sldId id="304" r:id="rId62"/>
    <p:sldId id="336" r:id="rId63"/>
    <p:sldId id="277" r:id="rId64"/>
    <p:sldId id="335" r:id="rId65"/>
    <p:sldId id="350" r:id="rId66"/>
    <p:sldId id="294" r:id="rId67"/>
    <p:sldId id="334" r:id="rId68"/>
    <p:sldId id="302" r:id="rId69"/>
    <p:sldId id="332" r:id="rId70"/>
    <p:sldId id="321" r:id="rId71"/>
    <p:sldId id="333" r:id="rId72"/>
    <p:sldId id="342" r:id="rId73"/>
    <p:sldId id="290" r:id="rId74"/>
    <p:sldId id="275" r:id="rId75"/>
    <p:sldId id="280" r:id="rId76"/>
    <p:sldId id="281" r:id="rId77"/>
    <p:sldId id="259" r:id="rId7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100" d="100"/>
          <a:sy n="100" d="100"/>
        </p:scale>
        <p:origin x="-294" y="-4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6322" name="Rectangle 2"/>
          <p:cNvSpPr>
            <a:spLocks noGrp="1" noRot="1" noChangeArrowheads="1"/>
          </p:cNvSpPr>
          <p:nvPr>
            <p:ph type="ctrTitle"/>
          </p:nvPr>
        </p:nvSpPr>
        <p:spPr>
          <a:xfrm>
            <a:off x="685800" y="2286000"/>
            <a:ext cx="7772400" cy="1143000"/>
          </a:xfrm>
        </p:spPr>
        <p:txBody>
          <a:bodyPr/>
          <a:lstStyle>
            <a:lvl1pPr>
              <a:defRPr/>
            </a:lvl1pPr>
          </a:lstStyle>
          <a:p>
            <a:r>
              <a:rPr lang="zh-CN" altLang="en-US"/>
              <a:t>单击此处编辑母版标题样式</a:t>
            </a:r>
          </a:p>
        </p:txBody>
      </p:sp>
      <p:sp>
        <p:nvSpPr>
          <p:cNvPr id="56323" name="Rectangle 3"/>
          <p:cNvSpPr>
            <a:spLocks noGrp="1" noRot="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zh-CN" altLang="en-US"/>
              <a:t>单击此处编辑母版副标题样式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5175887B-AE22-48CC-8BFD-7AF2E739BD9D}"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749BF1F-1712-4FFB-B5A1-47841C2ED45A}"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53163" cy="5489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132D56D4-00A2-4E62-B07A-C0B38E1BF9D5}"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934006A-4786-4763-BD50-BBCB86CC5617}"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729BE5F9-BBA7-4C78-A73D-BF8EFF96587A}"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7B6A9BA2-9FBE-490F-8C0D-D06DD4666056}"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F277B88C-84D7-4BF0-B237-826259C1478F}"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53608D28-57E9-4B05-90DA-37762D083644}"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18C97838-F98D-4CE7-9409-DFB89E0886FD}"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1DC1EC9-356D-457F-8D89-A267F62108B6}"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2E24669E-6CAD-4718-A4AC-15827755D31F}"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title"/>
          </p:nvPr>
        </p:nvSpPr>
        <p:spPr bwMode="auto">
          <a:xfrm>
            <a:off x="301625" y="609600"/>
            <a:ext cx="854075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Rot="1" noChangeArrowheads="1"/>
          </p:cNvSpPr>
          <p:nvPr>
            <p:ph type="body" idx="1"/>
          </p:nvPr>
        </p:nvSpPr>
        <p:spPr bwMode="auto">
          <a:xfrm>
            <a:off x="301625" y="1905000"/>
            <a:ext cx="8540750" cy="4194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5300" name="Rectangle 4"/>
          <p:cNvSpPr>
            <a:spLocks noGrp="1" noChangeArrowheads="1"/>
          </p:cNvSpPr>
          <p:nvPr>
            <p:ph type="dt" sz="half" idx="2"/>
          </p:nvPr>
        </p:nvSpPr>
        <p:spPr bwMode="auto">
          <a:xfrm>
            <a:off x="301625"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ltLang="zh-CN"/>
          </a:p>
        </p:txBody>
      </p:sp>
      <p:sp>
        <p:nvSpPr>
          <p:cNvPr id="553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zh-CN"/>
          </a:p>
        </p:txBody>
      </p:sp>
      <p:sp>
        <p:nvSpPr>
          <p:cNvPr id="55302" name="Rectangle 6"/>
          <p:cNvSpPr>
            <a:spLocks noGrp="1" noChangeArrowheads="1"/>
          </p:cNvSpPr>
          <p:nvPr>
            <p:ph type="sldNum" sz="quarter" idx="4"/>
          </p:nvPr>
        </p:nvSpPr>
        <p:spPr bwMode="auto">
          <a:xfrm>
            <a:off x="6553200"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4BB9A976-280B-44BF-AC91-FD1663678C9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970" r:id="rId1"/>
    <p:sldLayoutId id="2147483960" r:id="rId2"/>
    <p:sldLayoutId id="2147483961" r:id="rId3"/>
    <p:sldLayoutId id="2147483962" r:id="rId4"/>
    <p:sldLayoutId id="2147483963" r:id="rId5"/>
    <p:sldLayoutId id="2147483964" r:id="rId6"/>
    <p:sldLayoutId id="2147483965" r:id="rId7"/>
    <p:sldLayoutId id="2147483966" r:id="rId8"/>
    <p:sldLayoutId id="2147483967" r:id="rId9"/>
    <p:sldLayoutId id="2147483968" r:id="rId10"/>
    <p:sldLayoutId id="214748396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5000"/>
        <a:buFont typeface="Wingdings"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mailto:chinalawfirm@126.com" TargetMode="External"/><Relationship Id="rId2" Type="http://schemas.openxmlformats.org/officeDocument/2006/relationships/hyperlink" Target="mailto:zgfyalzd@163.com"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mailto:zgalzd@163.com"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www.jufaanli.com/"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Rot="1" noChangeArrowheads="1"/>
          </p:cNvSpPr>
          <p:nvPr>
            <p:ph type="title"/>
          </p:nvPr>
        </p:nvSpPr>
        <p:spPr/>
        <p:txBody>
          <a:bodyPr/>
          <a:lstStyle/>
          <a:p>
            <a:pPr eaLnBrk="1" hangingPunct="1"/>
            <a:r>
              <a:rPr lang="zh-CN" altLang="en-US" sz="6000" smtClean="0">
                <a:ea typeface="隶书" pitchFamily="49" charset="-122"/>
              </a:rPr>
              <a:t>个人简介</a:t>
            </a:r>
          </a:p>
        </p:txBody>
      </p:sp>
      <p:sp>
        <p:nvSpPr>
          <p:cNvPr id="3075" name="Rectangle 3"/>
          <p:cNvSpPr>
            <a:spLocks noGrp="1" noRot="1" noChangeArrowheads="1"/>
          </p:cNvSpPr>
          <p:nvPr>
            <p:ph type="body" idx="1"/>
          </p:nvPr>
        </p:nvSpPr>
        <p:spPr/>
        <p:txBody>
          <a:bodyPr/>
          <a:lstStyle/>
          <a:p>
            <a:pPr eaLnBrk="1" hangingPunct="1"/>
            <a:r>
              <a:rPr lang="zh-CN" altLang="en-US" dirty="0" smtClean="0">
                <a:latin typeface="楷体_GB2312" pitchFamily="49" charset="-122"/>
                <a:ea typeface="楷体_GB2312" pitchFamily="49" charset="-122"/>
              </a:rPr>
              <a:t>石磊，</a:t>
            </a:r>
            <a:r>
              <a:rPr lang="en-US" altLang="zh-CN" dirty="0" smtClean="0">
                <a:latin typeface="楷体_GB2312" pitchFamily="49" charset="-122"/>
                <a:ea typeface="楷体_GB2312" pitchFamily="49" charset="-122"/>
              </a:rPr>
              <a:t>75</a:t>
            </a:r>
            <a:r>
              <a:rPr lang="zh-CN" altLang="en-US" dirty="0" smtClean="0">
                <a:latin typeface="楷体_GB2312" pitchFamily="49" charset="-122"/>
                <a:ea typeface="楷体_GB2312" pitchFamily="49" charset="-122"/>
              </a:rPr>
              <a:t>年</a:t>
            </a:r>
            <a:r>
              <a:rPr lang="en-US" altLang="zh-CN" dirty="0" smtClean="0">
                <a:latin typeface="楷体_GB2312" pitchFamily="49" charset="-122"/>
                <a:ea typeface="楷体_GB2312" pitchFamily="49" charset="-122"/>
              </a:rPr>
              <a:t>5</a:t>
            </a:r>
            <a:r>
              <a:rPr lang="zh-CN" altLang="en-US" dirty="0" smtClean="0">
                <a:latin typeface="楷体_GB2312" pitchFamily="49" charset="-122"/>
                <a:ea typeface="楷体_GB2312" pitchFamily="49" charset="-122"/>
              </a:rPr>
              <a:t>月出生，山东诸城人。毕业</a:t>
            </a:r>
            <a:r>
              <a:rPr lang="zh-CN" altLang="en-US" dirty="0" smtClean="0">
                <a:latin typeface="楷体_GB2312" pitchFamily="49" charset="-122"/>
                <a:ea typeface="楷体_GB2312" pitchFamily="49" charset="-122"/>
              </a:rPr>
              <a:t>于南京理工大学、中国政法大学</a:t>
            </a:r>
            <a:r>
              <a:rPr lang="zh-CN" altLang="en-US" dirty="0" smtClean="0">
                <a:latin typeface="楷体_GB2312" pitchFamily="49" charset="-122"/>
                <a:ea typeface="楷体_GB2312" pitchFamily="49" charset="-122"/>
              </a:rPr>
              <a:t>，宪法学与行政法学博士。</a:t>
            </a:r>
          </a:p>
          <a:p>
            <a:pPr eaLnBrk="1" hangingPunct="1"/>
            <a:r>
              <a:rPr lang="zh-CN" altLang="en-US" dirty="0" smtClean="0">
                <a:latin typeface="楷体_GB2312" pitchFamily="49" charset="-122"/>
                <a:ea typeface="楷体_GB2312" pitchFamily="49" charset="-122"/>
              </a:rPr>
              <a:t>任职最高人民法院研究室司法解释协调和案例指导处副处长（调研员），曾在研究室民事处工作</a:t>
            </a:r>
            <a:r>
              <a:rPr lang="en-US" altLang="zh-CN" dirty="0" smtClean="0">
                <a:latin typeface="楷体_GB2312" pitchFamily="49" charset="-122"/>
                <a:ea typeface="楷体_GB2312" pitchFamily="49" charset="-122"/>
              </a:rPr>
              <a:t>,</a:t>
            </a:r>
            <a:r>
              <a:rPr lang="zh-CN" altLang="en-US" dirty="0" smtClean="0">
                <a:latin typeface="楷体_GB2312" pitchFamily="49" charset="-122"/>
                <a:ea typeface="楷体_GB2312" pitchFamily="49" charset="-122"/>
              </a:rPr>
              <a:t>及在北京市一中院行政庭锻炼。起草司法解释及规范性文件多部，已发</a:t>
            </a:r>
            <a:r>
              <a:rPr lang="en-US" altLang="zh-CN" dirty="0" smtClean="0">
                <a:latin typeface="楷体_GB2312" pitchFamily="49" charset="-122"/>
                <a:ea typeface="楷体_GB2312" pitchFamily="49" charset="-122"/>
              </a:rPr>
              <a:t>96</a:t>
            </a:r>
            <a:r>
              <a:rPr lang="zh-CN" altLang="en-US" dirty="0" smtClean="0">
                <a:latin typeface="楷体_GB2312" pitchFamily="49" charset="-122"/>
                <a:ea typeface="楷体_GB2312" pitchFamily="49" charset="-122"/>
              </a:rPr>
              <a:t>件指导性案例承办了其中的</a:t>
            </a:r>
            <a:r>
              <a:rPr lang="en-US" altLang="zh-CN" dirty="0" smtClean="0">
                <a:latin typeface="楷体_GB2312" pitchFamily="49" charset="-122"/>
                <a:ea typeface="楷体_GB2312" pitchFamily="49" charset="-122"/>
              </a:rPr>
              <a:t>40</a:t>
            </a:r>
            <a:r>
              <a:rPr lang="zh-CN" altLang="en-US" dirty="0" smtClean="0">
                <a:latin typeface="楷体_GB2312" pitchFamily="49" charset="-122"/>
                <a:ea typeface="楷体_GB2312" pitchFamily="49" charset="-122"/>
              </a:rPr>
              <a:t>多件。</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rrowheads="1"/>
          </p:cNvSpPr>
          <p:nvPr>
            <p:ph type="title"/>
          </p:nvPr>
        </p:nvSpPr>
        <p:spPr/>
        <p:txBody>
          <a:bodyPr/>
          <a:lstStyle/>
          <a:p>
            <a:pPr eaLnBrk="1" hangingPunct="1"/>
            <a:r>
              <a:rPr lang="zh-CN" altLang="en-US" sz="3600" dirty="0" smtClean="0">
                <a:ea typeface="楷体_GB2312" pitchFamily="49" charset="-122"/>
              </a:rPr>
              <a:t>小结：指导性案例与参考性案例</a:t>
            </a:r>
          </a:p>
        </p:txBody>
      </p:sp>
      <p:sp>
        <p:nvSpPr>
          <p:cNvPr id="12291" name="Rectangle 3"/>
          <p:cNvSpPr>
            <a:spLocks noGrp="1" noRot="1" noChangeArrowheads="1"/>
          </p:cNvSpPr>
          <p:nvPr>
            <p:ph type="body" idx="1"/>
          </p:nvPr>
        </p:nvSpPr>
        <p:spPr/>
        <p:txBody>
          <a:bodyPr/>
          <a:lstStyle/>
          <a:p>
            <a:pPr eaLnBrk="1" hangingPunct="1">
              <a:lnSpc>
                <a:spcPct val="90000"/>
              </a:lnSpc>
            </a:pPr>
            <a:r>
              <a:rPr lang="zh-CN" altLang="en-US" sz="3600" dirty="0" smtClean="0">
                <a:ea typeface="隶书" pitchFamily="49" charset="-122"/>
              </a:rPr>
              <a:t>指导性案例与参考性案例的联系与区别</a:t>
            </a:r>
          </a:p>
          <a:p>
            <a:pPr eaLnBrk="1" hangingPunct="1">
              <a:lnSpc>
                <a:spcPct val="90000"/>
              </a:lnSpc>
            </a:pPr>
            <a:r>
              <a:rPr lang="zh-CN" altLang="en-US" sz="2800" dirty="0" smtClean="0"/>
              <a:t>名称不同：今后其他各类案例包括参考性案例都不得称为“指导性案例”或“指导案例”</a:t>
            </a:r>
          </a:p>
          <a:p>
            <a:pPr eaLnBrk="1" hangingPunct="1">
              <a:lnSpc>
                <a:spcPct val="90000"/>
              </a:lnSpc>
            </a:pPr>
            <a:r>
              <a:rPr lang="zh-CN" altLang="en-US" sz="2800" dirty="0" smtClean="0"/>
              <a:t>发布主体不同：最高法院</a:t>
            </a:r>
            <a:r>
              <a:rPr lang="en-US" altLang="zh-CN" sz="2800" dirty="0" err="1" smtClean="0"/>
              <a:t>vs</a:t>
            </a:r>
            <a:r>
              <a:rPr lang="zh-CN" altLang="en-US" sz="2800" dirty="0" smtClean="0"/>
              <a:t>地方高院（没有明确最高法院各业务庭能否发布参考性案例）</a:t>
            </a:r>
          </a:p>
          <a:p>
            <a:pPr eaLnBrk="1" hangingPunct="1">
              <a:lnSpc>
                <a:spcPct val="90000"/>
              </a:lnSpc>
            </a:pPr>
            <a:r>
              <a:rPr lang="zh-CN" altLang="en-US" sz="2800" dirty="0" smtClean="0"/>
              <a:t>编发格式、程序不同：参考性案例各高院有一定差异</a:t>
            </a:r>
          </a:p>
          <a:p>
            <a:pPr eaLnBrk="1" hangingPunct="1">
              <a:lnSpc>
                <a:spcPct val="90000"/>
              </a:lnSpc>
            </a:pPr>
            <a:r>
              <a:rPr lang="zh-CN" altLang="en-US" sz="2800" dirty="0" smtClean="0"/>
              <a:t>效力地位不同：应当参照</a:t>
            </a:r>
            <a:r>
              <a:rPr lang="en-US" altLang="zh-CN" sz="2800" dirty="0" err="1" smtClean="0"/>
              <a:t>vs</a:t>
            </a:r>
            <a:r>
              <a:rPr lang="zh-CN" altLang="en-US" sz="2800" dirty="0" smtClean="0"/>
              <a:t>参考</a:t>
            </a:r>
          </a:p>
          <a:p>
            <a:pPr eaLnBrk="1" hangingPunct="1">
              <a:lnSpc>
                <a:spcPct val="90000"/>
              </a:lnSpc>
            </a:pPr>
            <a:r>
              <a:rPr lang="zh-CN" altLang="en-US" sz="2800" dirty="0" smtClean="0"/>
              <a:t>联系：以前者为统领，以后者为基础</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rrowheads="1"/>
          </p:cNvSpPr>
          <p:nvPr>
            <p:ph type="title"/>
          </p:nvPr>
        </p:nvSpPr>
        <p:spPr/>
        <p:txBody>
          <a:bodyPr/>
          <a:lstStyle/>
          <a:p>
            <a:pPr eaLnBrk="1" hangingPunct="1"/>
            <a:r>
              <a:rPr lang="zh-CN" altLang="en-US" smtClean="0">
                <a:ea typeface="黑体" pitchFamily="2" charset="-122"/>
              </a:rPr>
              <a:t>二、案例指导制度的背景、意义</a:t>
            </a:r>
          </a:p>
        </p:txBody>
      </p:sp>
      <p:sp>
        <p:nvSpPr>
          <p:cNvPr id="13315" name="Rectangle 3"/>
          <p:cNvSpPr>
            <a:spLocks noGrp="1" noRot="1" noChangeArrowheads="1"/>
          </p:cNvSpPr>
          <p:nvPr>
            <p:ph type="body" idx="1"/>
          </p:nvPr>
        </p:nvSpPr>
        <p:spPr/>
        <p:txBody>
          <a:bodyPr/>
          <a:lstStyle/>
          <a:p>
            <a:pPr eaLnBrk="1" hangingPunct="1">
              <a:buFont typeface="Wingdings" pitchFamily="2" charset="2"/>
              <a:buNone/>
            </a:pPr>
            <a:r>
              <a:rPr lang="zh-CN" altLang="en-US" sz="2800" smtClean="0">
                <a:ea typeface="黑体" pitchFamily="2" charset="-122"/>
              </a:rPr>
              <a:t>（一）背景</a:t>
            </a:r>
          </a:p>
          <a:p>
            <a:pPr eaLnBrk="1" hangingPunct="1"/>
            <a:r>
              <a:rPr lang="en-US" altLang="zh-CN" sz="2800" smtClean="0"/>
              <a:t>4-1</a:t>
            </a:r>
            <a:r>
              <a:rPr lang="zh-CN" altLang="en-US" sz="2800" smtClean="0"/>
              <a:t>：</a:t>
            </a:r>
            <a:r>
              <a:rPr lang="zh-CN" altLang="en-US" sz="2800" b="1" smtClean="0"/>
              <a:t>应对新时期的新问题和回应司法新需求的必然选择</a:t>
            </a:r>
            <a:r>
              <a:rPr lang="zh-CN" altLang="en-US" sz="2800" smtClean="0"/>
              <a:t>； </a:t>
            </a:r>
          </a:p>
          <a:p>
            <a:pPr eaLnBrk="1" hangingPunct="1"/>
            <a:r>
              <a:rPr lang="en-US" altLang="zh-CN" sz="2800" smtClean="0"/>
              <a:t>4-2</a:t>
            </a:r>
            <a:r>
              <a:rPr lang="zh-CN" altLang="en-US" sz="2800" smtClean="0"/>
              <a:t>：</a:t>
            </a:r>
            <a:r>
              <a:rPr lang="zh-CN" altLang="en-US" sz="2800" b="1" smtClean="0"/>
              <a:t>统一法律适用、规范法官自由裁量权的现实需要</a:t>
            </a:r>
            <a:r>
              <a:rPr lang="zh-CN" altLang="en-US" sz="2800" smtClean="0"/>
              <a:t>；</a:t>
            </a:r>
          </a:p>
          <a:p>
            <a:pPr eaLnBrk="1" hangingPunct="1"/>
            <a:r>
              <a:rPr lang="en-US" altLang="zh-CN" sz="2800" smtClean="0"/>
              <a:t>4-3</a:t>
            </a:r>
            <a:r>
              <a:rPr lang="zh-CN" altLang="en-US" sz="2800" smtClean="0"/>
              <a:t>：</a:t>
            </a:r>
            <a:r>
              <a:rPr lang="zh-CN" altLang="en-US" sz="2800" b="1" smtClean="0"/>
              <a:t>深化司法改革、维护司法公正的客观需要；</a:t>
            </a:r>
            <a:endParaRPr lang="zh-CN" altLang="en-US" sz="2800" smtClean="0"/>
          </a:p>
          <a:p>
            <a:pPr eaLnBrk="1" hangingPunct="1"/>
            <a:r>
              <a:rPr lang="en-US" altLang="zh-CN" sz="2800" smtClean="0"/>
              <a:t>4-4</a:t>
            </a:r>
            <a:r>
              <a:rPr lang="zh-CN" altLang="en-US" sz="2800" smtClean="0"/>
              <a:t>：</a:t>
            </a:r>
            <a:r>
              <a:rPr lang="zh-CN" altLang="en-US" sz="2800" b="1" smtClean="0"/>
              <a:t>适应中外法律文化相互借鉴、相互融合的大趋势。</a:t>
            </a:r>
            <a:endParaRPr lang="zh-CN" altLang="en-US" sz="280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rrowheads="1"/>
          </p:cNvSpPr>
          <p:nvPr>
            <p:ph type="title"/>
          </p:nvPr>
        </p:nvSpPr>
        <p:spPr/>
        <p:txBody>
          <a:bodyPr/>
          <a:lstStyle/>
          <a:p>
            <a:pPr eaLnBrk="1" hangingPunct="1"/>
            <a:r>
              <a:rPr lang="zh-CN" altLang="en-US" smtClean="0">
                <a:ea typeface="黑体" pitchFamily="2" charset="-122"/>
              </a:rPr>
              <a:t>二、案例指导制度的背景、意义</a:t>
            </a:r>
          </a:p>
        </p:txBody>
      </p:sp>
      <p:sp>
        <p:nvSpPr>
          <p:cNvPr id="14339" name="Rectangle 3"/>
          <p:cNvSpPr>
            <a:spLocks noGrp="1" noRot="1" noChangeArrowheads="1"/>
          </p:cNvSpPr>
          <p:nvPr>
            <p:ph type="body" idx="1"/>
          </p:nvPr>
        </p:nvSpPr>
        <p:spPr/>
        <p:txBody>
          <a:bodyPr/>
          <a:lstStyle/>
          <a:p>
            <a:pPr eaLnBrk="1" hangingPunct="1">
              <a:lnSpc>
                <a:spcPct val="90000"/>
              </a:lnSpc>
              <a:buFont typeface="Wingdings" pitchFamily="2" charset="2"/>
              <a:buNone/>
            </a:pPr>
            <a:r>
              <a:rPr lang="zh-CN" altLang="en-US" sz="2800" smtClean="0">
                <a:ea typeface="黑体" pitchFamily="2" charset="-122"/>
              </a:rPr>
              <a:t>（二）意义</a:t>
            </a:r>
          </a:p>
          <a:p>
            <a:pPr eaLnBrk="1" hangingPunct="1">
              <a:lnSpc>
                <a:spcPct val="90000"/>
              </a:lnSpc>
            </a:pPr>
            <a:r>
              <a:rPr lang="en-US" altLang="zh-CN" sz="2800" smtClean="0"/>
              <a:t>4-1</a:t>
            </a:r>
            <a:r>
              <a:rPr lang="zh-CN" altLang="en-US" sz="2800" smtClean="0"/>
              <a:t>：</a:t>
            </a:r>
            <a:r>
              <a:rPr lang="zh-CN" altLang="en-US" sz="2800" b="1" smtClean="0"/>
              <a:t>创建案例指导制度是深入推进社会矛盾化解的重要举措</a:t>
            </a:r>
            <a:r>
              <a:rPr lang="zh-CN" altLang="en-US" sz="2800" smtClean="0"/>
              <a:t>； </a:t>
            </a:r>
          </a:p>
          <a:p>
            <a:pPr eaLnBrk="1" hangingPunct="1">
              <a:lnSpc>
                <a:spcPct val="90000"/>
              </a:lnSpc>
            </a:pPr>
            <a:r>
              <a:rPr lang="en-US" altLang="zh-CN" sz="2800" smtClean="0"/>
              <a:t>4-2</a:t>
            </a:r>
            <a:r>
              <a:rPr lang="zh-CN" altLang="en-US" sz="2800" smtClean="0"/>
              <a:t>：</a:t>
            </a:r>
            <a:r>
              <a:rPr lang="zh-CN" altLang="en-US" sz="2800" b="1" smtClean="0"/>
              <a:t>创建案例指导制度是完善监督指导方式的重要创新</a:t>
            </a:r>
            <a:r>
              <a:rPr lang="zh-CN" altLang="en-US" sz="2800" smtClean="0"/>
              <a:t>；</a:t>
            </a:r>
          </a:p>
          <a:p>
            <a:pPr eaLnBrk="1" hangingPunct="1">
              <a:lnSpc>
                <a:spcPct val="90000"/>
              </a:lnSpc>
            </a:pPr>
            <a:r>
              <a:rPr lang="en-US" altLang="zh-CN" sz="2800" smtClean="0"/>
              <a:t>4-3</a:t>
            </a:r>
            <a:r>
              <a:rPr lang="zh-CN" altLang="en-US" sz="2800" smtClean="0"/>
              <a:t>：</a:t>
            </a:r>
            <a:r>
              <a:rPr lang="zh-CN" altLang="en-US" sz="2800" b="1" smtClean="0"/>
              <a:t>创建案例指导制度是提升司法能力的重要途径；</a:t>
            </a:r>
            <a:endParaRPr lang="zh-CN" altLang="en-US" sz="2800" smtClean="0"/>
          </a:p>
          <a:p>
            <a:pPr eaLnBrk="1" hangingPunct="1">
              <a:lnSpc>
                <a:spcPct val="90000"/>
              </a:lnSpc>
            </a:pPr>
            <a:r>
              <a:rPr lang="en-US" altLang="zh-CN" sz="2800" smtClean="0"/>
              <a:t>4-4</a:t>
            </a:r>
            <a:r>
              <a:rPr lang="zh-CN" altLang="en-US" sz="2800" smtClean="0"/>
              <a:t>：</a:t>
            </a:r>
            <a:r>
              <a:rPr lang="zh-CN" altLang="en-US" sz="2800" b="1" smtClean="0"/>
              <a:t>创建案例指导制度是完善社会主义法律体系的重要方面。</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smtClean="0">
                <a:ea typeface="楷体_GB2312" pitchFamily="49" charset="-122"/>
              </a:rPr>
              <a:t>类案指导与司法责任制</a:t>
            </a:r>
            <a:endParaRPr lang="zh-CN" altLang="en-US" sz="3600" dirty="0">
              <a:ea typeface="楷体_GB2312" pitchFamily="49" charset="-122"/>
            </a:endParaRPr>
          </a:p>
        </p:txBody>
      </p:sp>
      <p:sp>
        <p:nvSpPr>
          <p:cNvPr id="3" name="内容占位符 2"/>
          <p:cNvSpPr>
            <a:spLocks noGrp="1"/>
          </p:cNvSpPr>
          <p:nvPr>
            <p:ph idx="1"/>
          </p:nvPr>
        </p:nvSpPr>
        <p:spPr/>
        <p:txBody>
          <a:bodyPr/>
          <a:lstStyle/>
          <a:p>
            <a:r>
              <a:rPr lang="en-US" dirty="0" smtClean="0"/>
              <a:t>2017</a:t>
            </a:r>
            <a:r>
              <a:rPr lang="zh-CN" altLang="en-US" dirty="0" smtClean="0"/>
              <a:t>年</a:t>
            </a:r>
            <a:r>
              <a:rPr lang="en-US" dirty="0" smtClean="0"/>
              <a:t>8</a:t>
            </a:r>
            <a:r>
              <a:rPr lang="zh-CN" altLang="en-US" dirty="0" smtClean="0"/>
              <a:t>月</a:t>
            </a:r>
            <a:r>
              <a:rPr lang="en-US" dirty="0" smtClean="0"/>
              <a:t>1</a:t>
            </a:r>
            <a:r>
              <a:rPr lang="zh-CN" altLang="en-US" dirty="0" smtClean="0"/>
              <a:t>日实施的</a:t>
            </a:r>
            <a:r>
              <a:rPr lang="en-US" altLang="zh-CN" dirty="0" smtClean="0"/>
              <a:t>《</a:t>
            </a:r>
            <a:r>
              <a:rPr lang="zh-CN" altLang="en-US" dirty="0" smtClean="0"/>
              <a:t>最高人民法院司法责任制实施意见（试行）</a:t>
            </a:r>
            <a:r>
              <a:rPr lang="en-US" altLang="zh-CN" dirty="0" smtClean="0"/>
              <a:t>》</a:t>
            </a:r>
            <a:r>
              <a:rPr lang="zh-CN" altLang="en-US" dirty="0" smtClean="0"/>
              <a:t>（法发</a:t>
            </a:r>
            <a:r>
              <a:rPr lang="en-US" dirty="0" smtClean="0"/>
              <a:t>[2017]20</a:t>
            </a:r>
            <a:r>
              <a:rPr lang="zh-CN" altLang="en-US" smtClean="0"/>
              <a:t>号）中</a:t>
            </a:r>
            <a:r>
              <a:rPr lang="zh-CN" altLang="en-US" dirty="0" smtClean="0"/>
              <a:t>规定，承办法官在审理案件时，对本院已审结或正在审理的类案和关联案件进行全面检索，制作类案与关联案件检索报告。</a:t>
            </a:r>
          </a:p>
          <a:p>
            <a:r>
              <a:rPr lang="zh-CN" altLang="en-US" dirty="0" smtClean="0"/>
              <a:t>深圳法院、</a:t>
            </a:r>
            <a:r>
              <a:rPr lang="en-US" altLang="zh-CN" dirty="0" smtClean="0"/>
              <a:t>《</a:t>
            </a:r>
            <a:r>
              <a:rPr lang="zh-CN" altLang="en-US" dirty="0" smtClean="0"/>
              <a:t>海南法院类案参考</a:t>
            </a:r>
            <a:r>
              <a:rPr lang="en-US" altLang="zh-CN" dirty="0" smtClean="0"/>
              <a:t>》</a:t>
            </a:r>
            <a:r>
              <a:rPr lang="zh-CN" altLang="en-US" dirty="0" smtClean="0"/>
              <a:t>、北京知产法院的探索；落实“让审理者裁判，让裁判者负责”。</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rrowheads="1"/>
          </p:cNvSpPr>
          <p:nvPr>
            <p:ph type="title"/>
          </p:nvPr>
        </p:nvSpPr>
        <p:spPr/>
        <p:txBody>
          <a:bodyPr/>
          <a:lstStyle/>
          <a:p>
            <a:pPr eaLnBrk="1" hangingPunct="1"/>
            <a:r>
              <a:rPr lang="zh-CN" altLang="en-US" smtClean="0">
                <a:ea typeface="黑体" pitchFamily="2" charset="-122"/>
              </a:rPr>
              <a:t>三、域外比较</a:t>
            </a:r>
          </a:p>
        </p:txBody>
      </p:sp>
      <p:sp>
        <p:nvSpPr>
          <p:cNvPr id="15363" name="Rectangle 3"/>
          <p:cNvSpPr>
            <a:spLocks noGrp="1" noRot="1" noChangeArrowheads="1"/>
          </p:cNvSpPr>
          <p:nvPr>
            <p:ph type="body" idx="1"/>
          </p:nvPr>
        </p:nvSpPr>
        <p:spPr/>
        <p:txBody>
          <a:bodyPr/>
          <a:lstStyle/>
          <a:p>
            <a:pPr eaLnBrk="1" hangingPunct="1"/>
            <a:r>
              <a:rPr lang="zh-CN" altLang="en-US" smtClean="0"/>
              <a:t>（一）美国</a:t>
            </a:r>
            <a:endParaRPr lang="en-US" altLang="zh-CN" smtClean="0"/>
          </a:p>
          <a:p>
            <a:pPr eaLnBrk="1" hangingPunct="1"/>
            <a:r>
              <a:rPr lang="zh-CN" altLang="en-US" smtClean="0"/>
              <a:t>（二）英国</a:t>
            </a:r>
          </a:p>
          <a:p>
            <a:pPr eaLnBrk="1" hangingPunct="1"/>
            <a:r>
              <a:rPr lang="zh-CN" altLang="en-US" smtClean="0"/>
              <a:t>（三）德国</a:t>
            </a:r>
          </a:p>
          <a:p>
            <a:pPr eaLnBrk="1" hangingPunct="1"/>
            <a:r>
              <a:rPr lang="zh-CN" altLang="en-US" smtClean="0"/>
              <a:t>（四）法国</a:t>
            </a:r>
            <a:endParaRPr lang="en-US" altLang="zh-CN" smtClean="0"/>
          </a:p>
          <a:p>
            <a:pPr eaLnBrk="1" hangingPunct="1"/>
            <a:r>
              <a:rPr lang="zh-CN" altLang="en-US" smtClean="0"/>
              <a:t>（五）日本</a:t>
            </a:r>
          </a:p>
          <a:p>
            <a:pPr eaLnBrk="1" hangingPunct="1"/>
            <a:r>
              <a:rPr lang="zh-CN" altLang="en-US" smtClean="0"/>
              <a:t>（六）港台</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p:txBody>
          <a:bodyPr/>
          <a:lstStyle/>
          <a:p>
            <a:pPr eaLnBrk="1" hangingPunct="1"/>
            <a:r>
              <a:rPr lang="zh-CN" altLang="en-US" sz="3600" smtClean="0">
                <a:latin typeface="楷体_GB2312" pitchFamily="49" charset="-122"/>
                <a:ea typeface="楷体_GB2312" pitchFamily="49" charset="-122"/>
              </a:rPr>
              <a:t>提示：与英美判例法比较</a:t>
            </a:r>
          </a:p>
        </p:txBody>
      </p:sp>
      <p:sp>
        <p:nvSpPr>
          <p:cNvPr id="16387" name="Rectangle 3"/>
          <p:cNvSpPr>
            <a:spLocks noGrp="1" noRot="1" noChangeArrowheads="1"/>
          </p:cNvSpPr>
          <p:nvPr>
            <p:ph type="body" idx="1"/>
          </p:nvPr>
        </p:nvSpPr>
        <p:spPr/>
        <p:txBody>
          <a:bodyPr/>
          <a:lstStyle/>
          <a:p>
            <a:pPr eaLnBrk="1" hangingPunct="1"/>
            <a:r>
              <a:rPr lang="zh-CN" altLang="en-US" sz="2400" smtClean="0"/>
              <a:t>（一）产生机制：审委会讨论通过，最高人民法院发布；上级法院产生</a:t>
            </a:r>
            <a:endParaRPr lang="en-US" altLang="zh-CN" sz="2400" smtClean="0"/>
          </a:p>
          <a:p>
            <a:pPr eaLnBrk="1" hangingPunct="1"/>
            <a:r>
              <a:rPr lang="zh-CN" altLang="en-US" sz="2400" smtClean="0"/>
              <a:t>（二）产生程序：层层推荐，初审、室务会、征求意见、审委会讨论、文件发布；判例即是法，法官造法</a:t>
            </a:r>
          </a:p>
          <a:p>
            <a:pPr eaLnBrk="1" hangingPunct="1"/>
            <a:r>
              <a:rPr lang="zh-CN" altLang="en-US" sz="2400" smtClean="0"/>
              <a:t>（三）法律地位：指导审判的方式（院领导语：与司法解释并行不悖的两种指导审判方式）；正式的法律渊源</a:t>
            </a:r>
          </a:p>
          <a:p>
            <a:pPr eaLnBrk="1" hangingPunct="1"/>
            <a:r>
              <a:rPr lang="zh-CN" altLang="en-US" sz="2400" smtClean="0"/>
              <a:t>（四）法律效力：参照；遵循先例</a:t>
            </a:r>
            <a:endParaRPr lang="en-US" altLang="zh-CN" sz="2400" smtClean="0"/>
          </a:p>
          <a:p>
            <a:pPr eaLnBrk="1" hangingPunct="1"/>
            <a:r>
              <a:rPr lang="zh-CN" altLang="en-US" sz="2400" smtClean="0"/>
              <a:t>（五）表现形式：经过加工的特定格式文本；判例本身</a:t>
            </a:r>
          </a:p>
          <a:p>
            <a:pPr eaLnBrk="1" hangingPunct="1"/>
            <a:r>
              <a:rPr lang="zh-CN" altLang="en-US" sz="2400" smtClean="0"/>
              <a:t>（六）指导范围：限裁判要点；判例全文</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p:txBody>
          <a:bodyPr/>
          <a:lstStyle/>
          <a:p>
            <a:r>
              <a:rPr lang="zh-CN" altLang="en-US" sz="3600" smtClean="0">
                <a:ea typeface="黑体" pitchFamily="2" charset="-122"/>
              </a:rPr>
              <a:t>四、案例指导制度的基本规范、框架</a:t>
            </a:r>
            <a:endParaRPr lang="zh-CN" altLang="en-US" sz="3600" smtClean="0">
              <a:latin typeface="楷体_GB2312" pitchFamily="49" charset="-122"/>
              <a:ea typeface="楷体_GB2312" pitchFamily="49" charset="-122"/>
            </a:endParaRPr>
          </a:p>
        </p:txBody>
      </p:sp>
      <p:sp>
        <p:nvSpPr>
          <p:cNvPr id="17411" name="内容占位符 2"/>
          <p:cNvSpPr>
            <a:spLocks noGrp="1"/>
          </p:cNvSpPr>
          <p:nvPr>
            <p:ph idx="1"/>
          </p:nvPr>
        </p:nvSpPr>
        <p:spPr/>
        <p:txBody>
          <a:bodyPr/>
          <a:lstStyle/>
          <a:p>
            <a:pPr>
              <a:buFont typeface="Wingdings" pitchFamily="2" charset="2"/>
              <a:buNone/>
            </a:pPr>
            <a:r>
              <a:rPr lang="zh-CN" altLang="en-US" sz="2800" smtClean="0">
                <a:latin typeface="宋体" pitchFamily="2" charset="-122"/>
              </a:rPr>
              <a:t>  </a:t>
            </a:r>
            <a:r>
              <a:rPr lang="en-US" altLang="zh-CN" sz="2800" smtClean="0">
                <a:latin typeface="宋体" pitchFamily="2" charset="-122"/>
              </a:rPr>
              <a:t>——</a:t>
            </a:r>
            <a:r>
              <a:rPr lang="zh-CN" altLang="en-US" sz="2800" smtClean="0">
                <a:latin typeface="宋体" pitchFamily="2" charset="-122"/>
              </a:rPr>
              <a:t>案例指导工作规定及其实施细则是基本规范（以下简称规定、实施细则）</a:t>
            </a:r>
          </a:p>
          <a:p>
            <a:pPr>
              <a:buFont typeface="Wingdings" pitchFamily="2" charset="2"/>
              <a:buNone/>
            </a:pPr>
            <a:r>
              <a:rPr lang="en-US" altLang="zh-CN" sz="2400" smtClean="0"/>
              <a:t>    </a:t>
            </a:r>
            <a:r>
              <a:rPr lang="en-US" altLang="zh-CN" sz="2400" smtClean="0">
                <a:latin typeface="楷体_GB2312" pitchFamily="49" charset="-122"/>
                <a:ea typeface="楷体_GB2312" pitchFamily="49" charset="-122"/>
              </a:rPr>
              <a:t>——《</a:t>
            </a:r>
            <a:r>
              <a:rPr lang="zh-CN" altLang="en-US" sz="2400" smtClean="0">
                <a:latin typeface="楷体_GB2312" pitchFamily="49" charset="-122"/>
                <a:ea typeface="楷体_GB2312" pitchFamily="49" charset="-122"/>
              </a:rPr>
              <a:t>实施细则</a:t>
            </a:r>
            <a:r>
              <a:rPr lang="en-US" altLang="zh-CN" sz="2400" smtClean="0">
                <a:latin typeface="楷体_GB2312" pitchFamily="49" charset="-122"/>
                <a:ea typeface="楷体_GB2312" pitchFamily="49" charset="-122"/>
              </a:rPr>
              <a:t>》</a:t>
            </a:r>
            <a:r>
              <a:rPr lang="zh-CN" altLang="en-US" sz="2400" smtClean="0">
                <a:latin typeface="楷体_GB2312" pitchFamily="49" charset="-122"/>
                <a:ea typeface="楷体_GB2312" pitchFamily="49" charset="-122"/>
              </a:rPr>
              <a:t>构建的基本框架：</a:t>
            </a:r>
            <a:endParaRPr lang="en-US" altLang="zh-CN" sz="2400" smtClean="0">
              <a:latin typeface="楷体_GB2312" pitchFamily="49" charset="-122"/>
              <a:ea typeface="楷体_GB2312" pitchFamily="49" charset="-122"/>
            </a:endParaRPr>
          </a:p>
          <a:p>
            <a:r>
              <a:rPr lang="en-US" altLang="zh-CN" sz="2400" smtClean="0">
                <a:latin typeface="楷体_GB2312" pitchFamily="49" charset="-122"/>
                <a:ea typeface="楷体_GB2312" pitchFamily="49" charset="-122"/>
              </a:rPr>
              <a:t>1.</a:t>
            </a:r>
            <a:r>
              <a:rPr lang="zh-CN" altLang="en-US" sz="2400" smtClean="0">
                <a:latin typeface="楷体_GB2312" pitchFamily="49" charset="-122"/>
                <a:ea typeface="楷体_GB2312" pitchFamily="49" charset="-122"/>
              </a:rPr>
              <a:t>一般性规定（第</a:t>
            </a:r>
            <a:r>
              <a:rPr lang="en-US" altLang="zh-CN" sz="2400" smtClean="0">
                <a:latin typeface="楷体_GB2312" pitchFamily="49" charset="-122"/>
                <a:ea typeface="楷体_GB2312" pitchFamily="49" charset="-122"/>
              </a:rPr>
              <a:t>1-4</a:t>
            </a:r>
            <a:r>
              <a:rPr lang="zh-CN" altLang="en-US" sz="2400" smtClean="0">
                <a:latin typeface="楷体_GB2312" pitchFamily="49" charset="-122"/>
                <a:ea typeface="楷体_GB2312" pitchFamily="49" charset="-122"/>
              </a:rPr>
              <a:t>条）：编选标准、体例、工作机构及职责；</a:t>
            </a:r>
            <a:endParaRPr lang="en-US" altLang="zh-CN" sz="2400" smtClean="0">
              <a:latin typeface="楷体_GB2312" pitchFamily="49" charset="-122"/>
              <a:ea typeface="楷体_GB2312" pitchFamily="49" charset="-122"/>
            </a:endParaRPr>
          </a:p>
          <a:p>
            <a:r>
              <a:rPr lang="en-US" altLang="zh-CN" sz="2400" smtClean="0">
                <a:latin typeface="楷体_GB2312" pitchFamily="49" charset="-122"/>
                <a:ea typeface="楷体_GB2312" pitchFamily="49" charset="-122"/>
              </a:rPr>
              <a:t>2.</a:t>
            </a:r>
            <a:r>
              <a:rPr lang="zh-CN" altLang="en-US" sz="2400" smtClean="0">
                <a:latin typeface="楷体_GB2312" pitchFamily="49" charset="-122"/>
                <a:ea typeface="楷体_GB2312" pitchFamily="49" charset="-122"/>
              </a:rPr>
              <a:t>主体和程序等规定（第</a:t>
            </a:r>
            <a:r>
              <a:rPr lang="en-US" altLang="zh-CN" sz="2400" smtClean="0">
                <a:latin typeface="楷体_GB2312" pitchFamily="49" charset="-122"/>
                <a:ea typeface="楷体_GB2312" pitchFamily="49" charset="-122"/>
              </a:rPr>
              <a:t>5-8</a:t>
            </a:r>
            <a:r>
              <a:rPr lang="zh-CN" altLang="en-US" sz="2400" smtClean="0">
                <a:latin typeface="楷体_GB2312" pitchFamily="49" charset="-122"/>
                <a:ea typeface="楷体_GB2312" pitchFamily="49" charset="-122"/>
              </a:rPr>
              <a:t>条）：推荐、审查、发布；</a:t>
            </a:r>
            <a:endParaRPr lang="en-US" altLang="zh-CN" sz="2400" smtClean="0">
              <a:latin typeface="楷体_GB2312" pitchFamily="49" charset="-122"/>
              <a:ea typeface="楷体_GB2312" pitchFamily="49" charset="-122"/>
            </a:endParaRPr>
          </a:p>
          <a:p>
            <a:r>
              <a:rPr lang="en-US" altLang="zh-CN" sz="2400" smtClean="0">
                <a:latin typeface="楷体_GB2312" pitchFamily="49" charset="-122"/>
                <a:ea typeface="楷体_GB2312" pitchFamily="49" charset="-122"/>
              </a:rPr>
              <a:t>3.</a:t>
            </a:r>
            <a:r>
              <a:rPr lang="zh-CN" altLang="en-US" sz="2400" smtClean="0">
                <a:latin typeface="楷体_GB2312" pitchFamily="49" charset="-122"/>
                <a:ea typeface="楷体_GB2312" pitchFamily="49" charset="-122"/>
              </a:rPr>
              <a:t>参照适用规则（第</a:t>
            </a:r>
            <a:r>
              <a:rPr lang="en-US" altLang="zh-CN" sz="2400" smtClean="0">
                <a:latin typeface="楷体_GB2312" pitchFamily="49" charset="-122"/>
                <a:ea typeface="楷体_GB2312" pitchFamily="49" charset="-122"/>
              </a:rPr>
              <a:t>9-12</a:t>
            </a:r>
            <a:r>
              <a:rPr lang="zh-CN" altLang="en-US" sz="2400" smtClean="0">
                <a:latin typeface="楷体_GB2312" pitchFamily="49" charset="-122"/>
                <a:ea typeface="楷体_GB2312" pitchFamily="49" charset="-122"/>
              </a:rPr>
              <a:t>条）：类似案件的判断标准、参照范围和规则；</a:t>
            </a:r>
            <a:endParaRPr lang="en-US" altLang="zh-CN" sz="2400" smtClean="0">
              <a:latin typeface="楷体_GB2312" pitchFamily="49" charset="-122"/>
              <a:ea typeface="楷体_GB2312" pitchFamily="49" charset="-122"/>
            </a:endParaRPr>
          </a:p>
          <a:p>
            <a:r>
              <a:rPr lang="en-US" altLang="zh-CN" sz="2400" smtClean="0">
                <a:latin typeface="楷体_GB2312" pitchFamily="49" charset="-122"/>
                <a:ea typeface="楷体_GB2312" pitchFamily="49" charset="-122"/>
              </a:rPr>
              <a:t>4.</a:t>
            </a:r>
            <a:r>
              <a:rPr lang="zh-CN" altLang="en-US" sz="2400" smtClean="0">
                <a:latin typeface="楷体_GB2312" pitchFamily="49" charset="-122"/>
                <a:ea typeface="楷体_GB2312" pitchFamily="49" charset="-122"/>
              </a:rPr>
              <a:t>案例指导工作的保障（第</a:t>
            </a:r>
            <a:r>
              <a:rPr lang="en-US" altLang="zh-CN" sz="2400" smtClean="0">
                <a:latin typeface="楷体_GB2312" pitchFamily="49" charset="-122"/>
                <a:ea typeface="楷体_GB2312" pitchFamily="49" charset="-122"/>
              </a:rPr>
              <a:t>13-14</a:t>
            </a:r>
            <a:r>
              <a:rPr lang="zh-CN" altLang="en-US" sz="2400" smtClean="0">
                <a:latin typeface="楷体_GB2312" pitchFamily="49" charset="-122"/>
                <a:ea typeface="楷体_GB2312" pitchFamily="49" charset="-122"/>
              </a:rPr>
              <a:t>条）：案例库建设、激励机制。</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rrowheads="1"/>
          </p:cNvSpPr>
          <p:nvPr>
            <p:ph type="title"/>
          </p:nvPr>
        </p:nvSpPr>
        <p:spPr/>
        <p:txBody>
          <a:bodyPr/>
          <a:lstStyle/>
          <a:p>
            <a:pPr eaLnBrk="1" hangingPunct="1"/>
            <a:r>
              <a:rPr lang="zh-CN" altLang="en-US" smtClean="0">
                <a:ea typeface="黑体" pitchFamily="2" charset="-122"/>
              </a:rPr>
              <a:t>五、案例指导制度的主要内容</a:t>
            </a:r>
          </a:p>
        </p:txBody>
      </p:sp>
      <p:sp>
        <p:nvSpPr>
          <p:cNvPr id="18435" name="Rectangle 3"/>
          <p:cNvSpPr>
            <a:spLocks noGrp="1" noRot="1" noChangeArrowheads="1"/>
          </p:cNvSpPr>
          <p:nvPr>
            <p:ph type="body" idx="1"/>
          </p:nvPr>
        </p:nvSpPr>
        <p:spPr/>
        <p:txBody>
          <a:bodyPr/>
          <a:lstStyle/>
          <a:p>
            <a:pPr algn="just" eaLnBrk="1" hangingPunct="1">
              <a:lnSpc>
                <a:spcPct val="80000"/>
              </a:lnSpc>
              <a:buFont typeface="Wingdings" pitchFamily="2" charset="2"/>
              <a:buNone/>
            </a:pPr>
            <a:endParaRPr lang="en-US" altLang="zh-CN" sz="1200" smtClean="0"/>
          </a:p>
          <a:p>
            <a:pPr eaLnBrk="1" hangingPunct="1">
              <a:lnSpc>
                <a:spcPct val="80000"/>
              </a:lnSpc>
              <a:buFont typeface="Wingdings" pitchFamily="2" charset="2"/>
              <a:buNone/>
            </a:pPr>
            <a:r>
              <a:rPr lang="zh-CN" altLang="en-US" sz="2000" b="1" smtClean="0"/>
              <a:t>     （一）</a:t>
            </a:r>
            <a:r>
              <a:rPr lang="zh-CN" altLang="en-US" sz="2400" b="1" smtClean="0"/>
              <a:t>定义：</a:t>
            </a:r>
            <a:endParaRPr lang="en-US" altLang="zh-CN" sz="2400" b="1" smtClean="0"/>
          </a:p>
          <a:p>
            <a:pPr eaLnBrk="1" hangingPunct="1">
              <a:lnSpc>
                <a:spcPct val="80000"/>
              </a:lnSpc>
            </a:pPr>
            <a:r>
              <a:rPr lang="zh-CN" altLang="en-US" sz="2400" b="1" smtClean="0"/>
              <a:t>案例指导制度</a:t>
            </a:r>
            <a:r>
              <a:rPr lang="zh-CN" altLang="en-US" sz="2400" smtClean="0"/>
              <a:t>是最高人民法院为及时总结审判工作经验，指导各级法院审判工作，统一司法尺度和裁判标准，规范法官自由裁量权，充分发挥指导性案例作用的一项具有中国特色的司法制度。案例指导制度的主要内容集中体现在</a:t>
            </a:r>
            <a:r>
              <a:rPr lang="en-US" altLang="zh-CN" sz="2400" smtClean="0"/>
              <a:t>《</a:t>
            </a:r>
            <a:r>
              <a:rPr lang="zh-CN" altLang="en-US" sz="2400" smtClean="0"/>
              <a:t>案例指导规定</a:t>
            </a:r>
            <a:r>
              <a:rPr lang="en-US" altLang="zh-CN" sz="2400" smtClean="0"/>
              <a:t>》</a:t>
            </a:r>
            <a:r>
              <a:rPr lang="zh-CN" altLang="en-US" sz="2400" smtClean="0"/>
              <a:t>中，主要是关于指导性案例选、编、用等规定。</a:t>
            </a:r>
          </a:p>
          <a:p>
            <a:pPr eaLnBrk="1" hangingPunct="1">
              <a:lnSpc>
                <a:spcPct val="80000"/>
              </a:lnSpc>
            </a:pPr>
            <a:r>
              <a:rPr lang="zh-CN" altLang="en-US" sz="2400" smtClean="0"/>
              <a:t>人民法院的</a:t>
            </a:r>
            <a:r>
              <a:rPr lang="zh-CN" altLang="en-US" sz="2400" b="1" smtClean="0"/>
              <a:t>“指导案例”或“指导性案例”</a:t>
            </a:r>
            <a:r>
              <a:rPr lang="zh-CN" altLang="en-US" sz="2400" smtClean="0"/>
              <a:t>，是指由最高人民法院案例指导工作办公室编选、报经最高人民法院审判委员会讨论决定后公开发布的，对全国法院审判、执行工作具有指导作用的案例。</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rrowheads="1"/>
          </p:cNvSpPr>
          <p:nvPr>
            <p:ph type="title"/>
          </p:nvPr>
        </p:nvSpPr>
        <p:spPr/>
        <p:txBody>
          <a:bodyPr/>
          <a:lstStyle/>
          <a:p>
            <a:pPr eaLnBrk="1" hangingPunct="1"/>
            <a:r>
              <a:rPr lang="zh-CN" altLang="en-US" smtClean="0">
                <a:ea typeface="黑体" pitchFamily="2" charset="-122"/>
              </a:rPr>
              <a:t>五、案例指导制度的主要内容</a:t>
            </a:r>
          </a:p>
        </p:txBody>
      </p:sp>
      <p:sp>
        <p:nvSpPr>
          <p:cNvPr id="19459" name="Rectangle 3"/>
          <p:cNvSpPr>
            <a:spLocks noGrp="1" noRot="1" noChangeArrowheads="1"/>
          </p:cNvSpPr>
          <p:nvPr>
            <p:ph type="body" idx="1"/>
          </p:nvPr>
        </p:nvSpPr>
        <p:spPr/>
        <p:txBody>
          <a:bodyPr/>
          <a:lstStyle/>
          <a:p>
            <a:pPr algn="just" eaLnBrk="1" hangingPunct="1">
              <a:lnSpc>
                <a:spcPct val="80000"/>
              </a:lnSpc>
              <a:buFont typeface="Wingdings" pitchFamily="2" charset="2"/>
              <a:buNone/>
            </a:pPr>
            <a:endParaRPr lang="en-US" altLang="zh-CN" sz="1200" dirty="0" smtClean="0"/>
          </a:p>
          <a:p>
            <a:pPr eaLnBrk="1" hangingPunct="1">
              <a:lnSpc>
                <a:spcPct val="80000"/>
              </a:lnSpc>
              <a:buFont typeface="Wingdings" pitchFamily="2" charset="2"/>
              <a:buNone/>
            </a:pPr>
            <a:r>
              <a:rPr lang="zh-CN" altLang="en-US" sz="2000" b="1" dirty="0" smtClean="0"/>
              <a:t>     （二）</a:t>
            </a:r>
            <a:r>
              <a:rPr lang="zh-CN" altLang="en-US" sz="2400" b="1" dirty="0" smtClean="0"/>
              <a:t>基本要求：</a:t>
            </a:r>
            <a:endParaRPr lang="en-US" altLang="zh-CN" sz="2400" b="1" dirty="0" smtClean="0"/>
          </a:p>
          <a:p>
            <a:pPr eaLnBrk="1" hangingPunct="1">
              <a:lnSpc>
                <a:spcPct val="80000"/>
              </a:lnSpc>
            </a:pPr>
            <a:r>
              <a:rPr lang="en-US" altLang="zh-CN" sz="2400" dirty="0" smtClean="0">
                <a:sym typeface="Wingdings" pitchFamily="2" charset="2"/>
              </a:rPr>
              <a:t>1.</a:t>
            </a:r>
            <a:r>
              <a:rPr lang="zh-CN" altLang="en-US" sz="2400" dirty="0" smtClean="0">
                <a:sym typeface="Wingdings" pitchFamily="2" charset="2"/>
              </a:rPr>
              <a:t>形式要件：裁判已经发生法律效力（</a:t>
            </a:r>
            <a:r>
              <a:rPr lang="zh-CN" altLang="en-US" sz="2400" dirty="0" smtClean="0"/>
              <a:t>裁判包括判决、裁定、国赔决定；已经发生法律效力；裁判文书写作规范</a:t>
            </a:r>
            <a:r>
              <a:rPr lang="zh-CN" altLang="en-US" sz="2400" dirty="0" smtClean="0">
                <a:sym typeface="Wingdings" pitchFamily="2" charset="2"/>
              </a:rPr>
              <a:t>）</a:t>
            </a:r>
            <a:r>
              <a:rPr lang="zh-CN" altLang="en-US" sz="2400" dirty="0" smtClean="0"/>
              <a:t>；</a:t>
            </a:r>
            <a:endParaRPr lang="en-US" altLang="zh-CN" sz="2400" dirty="0" smtClean="0"/>
          </a:p>
          <a:p>
            <a:pPr eaLnBrk="1" hangingPunct="1">
              <a:lnSpc>
                <a:spcPct val="80000"/>
              </a:lnSpc>
            </a:pPr>
            <a:r>
              <a:rPr lang="en-US" altLang="zh-CN" sz="2400" dirty="0" smtClean="0"/>
              <a:t>2.</a:t>
            </a:r>
            <a:r>
              <a:rPr lang="zh-CN" altLang="en-US" sz="2400" dirty="0" smtClean="0"/>
              <a:t>内容要件：认定事实清楚，适用法律正确（含程序合法），裁判说理充分，法律效果和社会效果良好；</a:t>
            </a:r>
            <a:endParaRPr lang="en-US" altLang="zh-CN" sz="2400" dirty="0" smtClean="0"/>
          </a:p>
          <a:p>
            <a:pPr eaLnBrk="1" hangingPunct="1">
              <a:lnSpc>
                <a:spcPct val="80000"/>
              </a:lnSpc>
            </a:pPr>
            <a:r>
              <a:rPr lang="en-US" altLang="zh-CN" sz="2400" dirty="0" smtClean="0"/>
              <a:t>3.</a:t>
            </a:r>
            <a:r>
              <a:rPr lang="zh-CN" altLang="en-US" sz="2400" dirty="0" smtClean="0"/>
              <a:t>实质要件：对审理类似案件具有普遍指导意义。</a:t>
            </a:r>
            <a:endParaRPr lang="en-US" altLang="zh-CN" sz="2400" dirty="0" smtClean="0"/>
          </a:p>
          <a:p>
            <a:pPr eaLnBrk="1" hangingPunct="1">
              <a:lnSpc>
                <a:spcPct val="80000"/>
              </a:lnSpc>
              <a:buFont typeface="Wingdings" pitchFamily="2" charset="2"/>
              <a:buNone/>
            </a:pPr>
            <a:r>
              <a:rPr lang="zh-CN" altLang="en-US" sz="2400" dirty="0" smtClean="0"/>
              <a:t>    即</a:t>
            </a:r>
            <a:r>
              <a:rPr lang="zh-CN" altLang="en-US" sz="2400" b="1" dirty="0" smtClean="0"/>
              <a:t>形式要件</a:t>
            </a:r>
            <a:r>
              <a:rPr lang="zh-CN" altLang="en-US" sz="2400" dirty="0" smtClean="0"/>
              <a:t>和</a:t>
            </a:r>
            <a:r>
              <a:rPr lang="zh-CN" altLang="en-US" sz="2400" b="1" dirty="0" smtClean="0"/>
              <a:t>内容要件</a:t>
            </a:r>
            <a:r>
              <a:rPr lang="zh-CN" altLang="en-US" sz="2400" dirty="0" smtClean="0"/>
              <a:t>符合基本要求，</a:t>
            </a:r>
            <a:r>
              <a:rPr lang="zh-CN" altLang="en-US" sz="2400" b="1" dirty="0" smtClean="0"/>
              <a:t>实质要件</a:t>
            </a:r>
            <a:r>
              <a:rPr lang="zh-CN" altLang="en-US" sz="2400" dirty="0" smtClean="0"/>
              <a:t>要求具有普遍指导意义。</a:t>
            </a:r>
            <a:endParaRPr lang="en-US" altLang="zh-CN" sz="2400" dirty="0" smtClean="0"/>
          </a:p>
          <a:p>
            <a:pPr eaLnBrk="1" hangingPunct="1">
              <a:lnSpc>
                <a:spcPct val="80000"/>
              </a:lnSpc>
              <a:buFont typeface="Wingdings" pitchFamily="2" charset="2"/>
              <a:buNone/>
            </a:pPr>
            <a:r>
              <a:rPr lang="en-US" altLang="zh-CN" sz="2400" dirty="0" smtClean="0"/>
              <a:t>    </a:t>
            </a:r>
            <a:r>
              <a:rPr lang="zh-CN" altLang="en-US" sz="2400" dirty="0" smtClean="0"/>
              <a:t>遴选案例时注意：（</a:t>
            </a:r>
            <a:r>
              <a:rPr lang="en-US" altLang="zh-CN" sz="2400" dirty="0" smtClean="0"/>
              <a:t>1</a:t>
            </a:r>
            <a:r>
              <a:rPr lang="zh-CN" altLang="en-US" sz="2400" dirty="0" smtClean="0"/>
              <a:t>）不要调解案件；（</a:t>
            </a:r>
            <a:r>
              <a:rPr lang="en-US" altLang="zh-CN" sz="2400" dirty="0" smtClean="0"/>
              <a:t>2</a:t>
            </a:r>
            <a:r>
              <a:rPr lang="zh-CN" altLang="en-US" sz="2400" dirty="0" smtClean="0"/>
              <a:t>）不是选优秀案例或优秀裁判文书；（</a:t>
            </a:r>
            <a:r>
              <a:rPr lang="en-US" altLang="zh-CN" sz="2400" dirty="0" smtClean="0"/>
              <a:t>3</a:t>
            </a:r>
            <a:r>
              <a:rPr lang="zh-CN" altLang="en-US" sz="2400" dirty="0" smtClean="0"/>
              <a:t>）不是选大案要案或单纯的典型案例、</a:t>
            </a:r>
            <a:r>
              <a:rPr lang="zh-CN" altLang="en-US" sz="2400" smtClean="0"/>
              <a:t>普法</a:t>
            </a:r>
            <a:r>
              <a:rPr lang="zh-CN" altLang="en-US" sz="2400" smtClean="0"/>
              <a:t>案例，影响大的案例可选，但也要有一定指导价值；</a:t>
            </a:r>
            <a:r>
              <a:rPr lang="zh-CN" altLang="en-US" sz="2400" dirty="0" smtClean="0"/>
              <a:t>（</a:t>
            </a:r>
            <a:r>
              <a:rPr lang="en-US" altLang="zh-CN" sz="2400" dirty="0" smtClean="0"/>
              <a:t>4</a:t>
            </a:r>
            <a:r>
              <a:rPr lang="zh-CN" altLang="en-US" sz="2400" dirty="0" smtClean="0"/>
              <a:t>）注重法律适用问题的合法性、创新性、普遍性。（参</a:t>
            </a:r>
            <a:r>
              <a:rPr lang="en-US" altLang="zh-CN" sz="2400" dirty="0" smtClean="0"/>
              <a:t>《</a:t>
            </a:r>
            <a:r>
              <a:rPr lang="zh-CN" altLang="en-US" sz="2400" dirty="0" smtClean="0"/>
              <a:t>实施细则</a:t>
            </a:r>
            <a:r>
              <a:rPr lang="en-US" altLang="zh-CN" sz="2400" dirty="0" smtClean="0"/>
              <a:t>》</a:t>
            </a:r>
            <a:r>
              <a:rPr lang="zh-CN" altLang="en-US" sz="2400" dirty="0" smtClean="0"/>
              <a:t>第</a:t>
            </a:r>
            <a:r>
              <a:rPr lang="en-US" altLang="zh-CN" sz="2400" dirty="0" smtClean="0"/>
              <a:t>2</a:t>
            </a:r>
            <a:r>
              <a:rPr lang="zh-CN" altLang="en-US" sz="2400" dirty="0" smtClean="0"/>
              <a:t>条）</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rrowheads="1"/>
          </p:cNvSpPr>
          <p:nvPr>
            <p:ph type="title"/>
          </p:nvPr>
        </p:nvSpPr>
        <p:spPr/>
        <p:txBody>
          <a:bodyPr/>
          <a:lstStyle/>
          <a:p>
            <a:pPr eaLnBrk="1" hangingPunct="1"/>
            <a:r>
              <a:rPr lang="zh-CN" altLang="en-US" smtClean="0">
                <a:ea typeface="黑体" pitchFamily="2" charset="-122"/>
              </a:rPr>
              <a:t>五、案例指导制度的主要内容</a:t>
            </a:r>
          </a:p>
        </p:txBody>
      </p:sp>
      <p:sp>
        <p:nvSpPr>
          <p:cNvPr id="20483" name="Rectangle 3"/>
          <p:cNvSpPr>
            <a:spLocks noGrp="1" noRot="1" noChangeArrowheads="1"/>
          </p:cNvSpPr>
          <p:nvPr>
            <p:ph type="body" idx="1"/>
          </p:nvPr>
        </p:nvSpPr>
        <p:spPr/>
        <p:txBody>
          <a:bodyPr/>
          <a:lstStyle/>
          <a:p>
            <a:pPr eaLnBrk="1" hangingPunct="1">
              <a:lnSpc>
                <a:spcPct val="90000"/>
              </a:lnSpc>
              <a:buFont typeface="Wingdings" pitchFamily="2" charset="2"/>
              <a:buNone/>
            </a:pPr>
            <a:r>
              <a:rPr lang="en-US" altLang="zh-CN" smtClean="0"/>
              <a:t>    </a:t>
            </a:r>
            <a:r>
              <a:rPr lang="zh-CN" altLang="en-US" smtClean="0"/>
              <a:t>（三）</a:t>
            </a:r>
            <a:r>
              <a:rPr lang="zh-CN" altLang="en-US" sz="2800" b="1" smtClean="0"/>
              <a:t>编选标准</a:t>
            </a:r>
            <a:r>
              <a:rPr lang="zh-CN" altLang="en-US" sz="2800" smtClean="0"/>
              <a:t>（参规定第</a:t>
            </a:r>
            <a:r>
              <a:rPr lang="en-US" altLang="zh-CN" sz="2800" smtClean="0"/>
              <a:t>2</a:t>
            </a:r>
            <a:r>
              <a:rPr lang="zh-CN" altLang="en-US" sz="2800" smtClean="0"/>
              <a:t>条）：</a:t>
            </a:r>
            <a:endParaRPr lang="en-US" altLang="zh-CN" sz="2800" smtClean="0"/>
          </a:p>
          <a:p>
            <a:pPr eaLnBrk="1" hangingPunct="1">
              <a:lnSpc>
                <a:spcPct val="90000"/>
              </a:lnSpc>
              <a:buFont typeface="Wingdings" pitchFamily="2" charset="2"/>
              <a:buNone/>
            </a:pPr>
            <a:r>
              <a:rPr lang="zh-CN" altLang="en-US" sz="2800" smtClean="0">
                <a:sym typeface="Wingdings" pitchFamily="2" charset="2"/>
              </a:rPr>
              <a:t>（</a:t>
            </a:r>
            <a:r>
              <a:rPr lang="en-US" altLang="zh-CN" sz="2800" smtClean="0">
                <a:sym typeface="Wingdings" pitchFamily="2" charset="2"/>
              </a:rPr>
              <a:t>1</a:t>
            </a:r>
            <a:r>
              <a:rPr lang="zh-CN" altLang="en-US" sz="2800" smtClean="0">
                <a:sym typeface="Wingdings" pitchFamily="2" charset="2"/>
              </a:rPr>
              <a:t>）人民群众反映强烈或社会广泛关注的案例 ；</a:t>
            </a:r>
          </a:p>
          <a:p>
            <a:pPr eaLnBrk="1" hangingPunct="1">
              <a:lnSpc>
                <a:spcPct val="90000"/>
              </a:lnSpc>
              <a:buFont typeface="Wingdings" pitchFamily="2" charset="2"/>
              <a:buNone/>
            </a:pPr>
            <a:r>
              <a:rPr lang="zh-CN" altLang="en-US" sz="2800" smtClean="0">
                <a:sym typeface="Wingdings" pitchFamily="2" charset="2"/>
              </a:rPr>
              <a:t>（</a:t>
            </a:r>
            <a:r>
              <a:rPr lang="en-US" altLang="zh-CN" sz="2800" smtClean="0">
                <a:sym typeface="Wingdings" pitchFamily="2" charset="2"/>
              </a:rPr>
              <a:t>2</a:t>
            </a:r>
            <a:r>
              <a:rPr lang="zh-CN" altLang="en-US" sz="2800" smtClean="0">
                <a:sym typeface="Wingdings" pitchFamily="2" charset="2"/>
              </a:rPr>
              <a:t>）涉及的法律适用问题属于法律规定比较原则的案例 ；</a:t>
            </a:r>
          </a:p>
          <a:p>
            <a:pPr eaLnBrk="1" hangingPunct="1">
              <a:lnSpc>
                <a:spcPct val="90000"/>
              </a:lnSpc>
              <a:buFont typeface="Wingdings" pitchFamily="2" charset="2"/>
              <a:buNone/>
            </a:pPr>
            <a:r>
              <a:rPr lang="zh-CN" altLang="en-US" sz="2800" smtClean="0">
                <a:sym typeface="Wingdings" pitchFamily="2" charset="2"/>
              </a:rPr>
              <a:t>（</a:t>
            </a:r>
            <a:r>
              <a:rPr lang="en-US" altLang="zh-CN" sz="2800" smtClean="0">
                <a:sym typeface="Wingdings" pitchFamily="2" charset="2"/>
              </a:rPr>
              <a:t>3</a:t>
            </a:r>
            <a:r>
              <a:rPr lang="zh-CN" altLang="en-US" sz="2800" smtClean="0">
                <a:sym typeface="Wingdings" pitchFamily="2" charset="2"/>
              </a:rPr>
              <a:t>）具有典型意义的案例 ；</a:t>
            </a:r>
          </a:p>
          <a:p>
            <a:pPr eaLnBrk="1" hangingPunct="1">
              <a:lnSpc>
                <a:spcPct val="90000"/>
              </a:lnSpc>
              <a:buFont typeface="Wingdings" pitchFamily="2" charset="2"/>
              <a:buNone/>
            </a:pPr>
            <a:r>
              <a:rPr lang="zh-CN" altLang="en-US" sz="2800" smtClean="0">
                <a:sym typeface="Wingdings" pitchFamily="2" charset="2"/>
              </a:rPr>
              <a:t>（</a:t>
            </a:r>
            <a:r>
              <a:rPr lang="en-US" altLang="zh-CN" sz="2800" smtClean="0">
                <a:sym typeface="Wingdings" pitchFamily="2" charset="2"/>
              </a:rPr>
              <a:t>4</a:t>
            </a:r>
            <a:r>
              <a:rPr lang="zh-CN" altLang="en-US" sz="2800" smtClean="0">
                <a:sym typeface="Wingdings" pitchFamily="2" charset="2"/>
              </a:rPr>
              <a:t>）新类型或疑难复杂的案例；</a:t>
            </a:r>
            <a:endParaRPr lang="en-US" altLang="zh-CN" sz="2800" smtClean="0">
              <a:sym typeface="Wingdings" pitchFamily="2" charset="2"/>
            </a:endParaRPr>
          </a:p>
          <a:p>
            <a:pPr eaLnBrk="1" hangingPunct="1">
              <a:lnSpc>
                <a:spcPct val="90000"/>
              </a:lnSpc>
              <a:buFont typeface="Wingdings" pitchFamily="2" charset="2"/>
              <a:buNone/>
            </a:pPr>
            <a:r>
              <a:rPr lang="zh-CN" altLang="en-US" sz="2800" smtClean="0">
                <a:sym typeface="Wingdings" pitchFamily="2" charset="2"/>
              </a:rPr>
              <a:t>（</a:t>
            </a:r>
            <a:r>
              <a:rPr lang="en-US" altLang="zh-CN" sz="2800" smtClean="0">
                <a:sym typeface="Wingdings" pitchFamily="2" charset="2"/>
              </a:rPr>
              <a:t>5</a:t>
            </a:r>
            <a:r>
              <a:rPr lang="zh-CN" altLang="en-US" sz="2800" smtClean="0">
                <a:sym typeface="Wingdings" pitchFamily="2" charset="2"/>
              </a:rPr>
              <a:t>）其他具有指导作用的案例。 </a:t>
            </a:r>
            <a:r>
              <a:rPr lang="zh-CN" altLang="en-US" sz="2800" smtClean="0"/>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Rot="1" noChangeArrowheads="1"/>
          </p:cNvSpPr>
          <p:nvPr>
            <p:ph type="title"/>
          </p:nvPr>
        </p:nvSpPr>
        <p:spPr/>
        <p:txBody>
          <a:bodyPr/>
          <a:lstStyle/>
          <a:p>
            <a:pPr eaLnBrk="1" hangingPunct="1"/>
            <a:r>
              <a:rPr lang="zh-CN" altLang="en-US" sz="6000" smtClean="0">
                <a:ea typeface="隶书" pitchFamily="49" charset="-122"/>
              </a:rPr>
              <a:t>案例指导制度概述</a:t>
            </a:r>
          </a:p>
        </p:txBody>
      </p:sp>
      <p:sp>
        <p:nvSpPr>
          <p:cNvPr id="4099" name="Rectangle 5"/>
          <p:cNvSpPr>
            <a:spLocks noGrp="1" noRot="1" noChangeArrowheads="1"/>
          </p:cNvSpPr>
          <p:nvPr>
            <p:ph type="body" idx="1"/>
          </p:nvPr>
        </p:nvSpPr>
        <p:spPr/>
        <p:txBody>
          <a:bodyPr/>
          <a:lstStyle/>
          <a:p>
            <a:pPr eaLnBrk="1" hangingPunct="1">
              <a:buFont typeface="Wingdings" pitchFamily="2" charset="2"/>
              <a:buNone/>
            </a:pPr>
            <a:endParaRPr lang="en-US" altLang="zh-CN" dirty="0" smtClean="0">
              <a:latin typeface="楷体_GB2312" pitchFamily="49" charset="-122"/>
              <a:ea typeface="楷体_GB2312" pitchFamily="49" charset="-122"/>
            </a:endParaRPr>
          </a:p>
          <a:p>
            <a:pPr eaLnBrk="1" hangingPunct="1"/>
            <a:r>
              <a:rPr lang="zh-CN" altLang="en-US" dirty="0" smtClean="0">
                <a:latin typeface="楷体_GB2312" pitchFamily="49" charset="-122"/>
                <a:ea typeface="楷体_GB2312" pitchFamily="49" charset="-122"/>
              </a:rPr>
              <a:t>概要：案例指导制度的发展历程、人民法院案例类型、相关规范性文件、背景意义、域外比较、主要内容（选编标准、程序机制、参照规则、体例格式等）、实例点评、现状展望、部署要求等。</a:t>
            </a:r>
          </a:p>
          <a:p>
            <a:pPr eaLnBrk="1" hangingPunct="1"/>
            <a:r>
              <a:rPr lang="zh-CN" altLang="en-US" dirty="0" smtClean="0">
                <a:latin typeface="楷体_GB2312" pitchFamily="49" charset="-122"/>
                <a:ea typeface="楷体_GB2312" pitchFamily="49" charset="-122"/>
              </a:rPr>
              <a:t>石磊首订于</a:t>
            </a:r>
            <a:r>
              <a:rPr lang="en-US" altLang="zh-CN" dirty="0" smtClean="0">
                <a:latin typeface="楷体_GB2312" pitchFamily="49" charset="-122"/>
                <a:ea typeface="楷体_GB2312" pitchFamily="49" charset="-122"/>
              </a:rPr>
              <a:t>2014</a:t>
            </a:r>
            <a:r>
              <a:rPr lang="zh-CN" altLang="en-US" dirty="0" smtClean="0">
                <a:latin typeface="楷体_GB2312" pitchFamily="49" charset="-122"/>
                <a:ea typeface="楷体_GB2312" pitchFamily="49" charset="-122"/>
              </a:rPr>
              <a:t>年</a:t>
            </a:r>
            <a:r>
              <a:rPr lang="en-US" altLang="zh-CN" dirty="0" smtClean="0">
                <a:latin typeface="楷体_GB2312" pitchFamily="49" charset="-122"/>
                <a:ea typeface="楷体_GB2312" pitchFamily="49" charset="-122"/>
              </a:rPr>
              <a:t>7</a:t>
            </a:r>
            <a:r>
              <a:rPr lang="zh-CN" altLang="en-US" dirty="0" smtClean="0">
                <a:latin typeface="楷体_GB2312" pitchFamily="49" charset="-122"/>
                <a:ea typeface="楷体_GB2312" pitchFamily="49" charset="-122"/>
              </a:rPr>
              <a:t>月</a:t>
            </a:r>
            <a:r>
              <a:rPr lang="en-US" altLang="zh-CN" dirty="0" smtClean="0">
                <a:latin typeface="楷体_GB2312" pitchFamily="49" charset="-122"/>
                <a:ea typeface="楷体_GB2312" pitchFamily="49" charset="-122"/>
              </a:rPr>
              <a:t>16</a:t>
            </a:r>
            <a:r>
              <a:rPr lang="zh-CN" altLang="en-US" dirty="0" smtClean="0">
                <a:latin typeface="楷体_GB2312" pitchFamily="49" charset="-122"/>
                <a:ea typeface="楷体_GB2312" pitchFamily="49" charset="-122"/>
              </a:rPr>
              <a:t>日，</a:t>
            </a:r>
            <a:r>
              <a:rPr lang="en-US" altLang="zh-CN" dirty="0" smtClean="0">
                <a:latin typeface="楷体_GB2312" pitchFamily="49" charset="-122"/>
                <a:ea typeface="楷体_GB2312" pitchFamily="49" charset="-122"/>
              </a:rPr>
              <a:t>2018</a:t>
            </a:r>
            <a:r>
              <a:rPr lang="zh-CN" altLang="en-US" dirty="0" smtClean="0">
                <a:latin typeface="楷体_GB2312" pitchFamily="49" charset="-122"/>
                <a:ea typeface="楷体_GB2312" pitchFamily="49" charset="-122"/>
              </a:rPr>
              <a:t>年</a:t>
            </a:r>
            <a:r>
              <a:rPr lang="en-US" altLang="zh-CN" dirty="0" smtClean="0">
                <a:latin typeface="楷体_GB2312" pitchFamily="49" charset="-122"/>
                <a:ea typeface="楷体_GB2312" pitchFamily="49" charset="-122"/>
              </a:rPr>
              <a:t>7</a:t>
            </a:r>
            <a:r>
              <a:rPr lang="zh-CN" altLang="en-US" dirty="0" smtClean="0">
                <a:latin typeface="楷体_GB2312" pitchFamily="49" charset="-122"/>
                <a:ea typeface="楷体_GB2312" pitchFamily="49" charset="-122"/>
              </a:rPr>
              <a:t>月</a:t>
            </a:r>
            <a:r>
              <a:rPr lang="en-US" altLang="zh-CN" dirty="0" smtClean="0">
                <a:latin typeface="楷体_GB2312" pitchFamily="49" charset="-122"/>
                <a:ea typeface="楷体_GB2312" pitchFamily="49" charset="-122"/>
              </a:rPr>
              <a:t>9</a:t>
            </a:r>
            <a:r>
              <a:rPr lang="zh-CN" altLang="en-US" dirty="0" smtClean="0">
                <a:latin typeface="楷体_GB2312" pitchFamily="49" charset="-122"/>
                <a:ea typeface="楷体_GB2312" pitchFamily="49" charset="-122"/>
              </a:rPr>
              <a:t>日</a:t>
            </a:r>
            <a:r>
              <a:rPr lang="zh-CN" altLang="en-US" dirty="0" smtClean="0">
                <a:latin typeface="楷体_GB2312" pitchFamily="49" charset="-122"/>
                <a:ea typeface="楷体_GB2312" pitchFamily="49" charset="-122"/>
              </a:rPr>
              <a:t>修改。</a:t>
            </a:r>
          </a:p>
          <a:p>
            <a:pPr eaLnBrk="1" hangingPunct="1"/>
            <a:endParaRPr lang="en-US" altLang="zh-CN" dirty="0" smtClean="0">
              <a:latin typeface="楷体_GB2312" pitchFamily="49" charset="-122"/>
              <a:ea typeface="楷体_GB2312" pitchFamily="49" charset="-122"/>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rrowheads="1"/>
          </p:cNvSpPr>
          <p:nvPr>
            <p:ph type="title"/>
          </p:nvPr>
        </p:nvSpPr>
        <p:spPr/>
        <p:txBody>
          <a:bodyPr/>
          <a:lstStyle/>
          <a:p>
            <a:pPr eaLnBrk="1" hangingPunct="1"/>
            <a:r>
              <a:rPr lang="zh-CN" altLang="en-US" smtClean="0">
                <a:ea typeface="黑体" pitchFamily="2" charset="-122"/>
              </a:rPr>
              <a:t>五、案例指导制度的主要内容</a:t>
            </a:r>
          </a:p>
        </p:txBody>
      </p:sp>
      <p:sp>
        <p:nvSpPr>
          <p:cNvPr id="21507" name="Rectangle 3"/>
          <p:cNvSpPr>
            <a:spLocks noGrp="1" noRot="1" noChangeArrowheads="1"/>
          </p:cNvSpPr>
          <p:nvPr>
            <p:ph type="body" idx="1"/>
          </p:nvPr>
        </p:nvSpPr>
        <p:spPr/>
        <p:txBody>
          <a:bodyPr/>
          <a:lstStyle/>
          <a:p>
            <a:pPr eaLnBrk="1" hangingPunct="1">
              <a:lnSpc>
                <a:spcPct val="80000"/>
              </a:lnSpc>
            </a:pPr>
            <a:r>
              <a:rPr lang="en-US" altLang="zh-CN" sz="2400" smtClean="0"/>
              <a:t>《</a:t>
            </a:r>
            <a:r>
              <a:rPr lang="zh-CN" altLang="en-US" sz="2400" smtClean="0"/>
              <a:t>实施细则（送审稿）</a:t>
            </a:r>
            <a:r>
              <a:rPr lang="en-US" altLang="zh-CN" sz="2400" smtClean="0"/>
              <a:t>》</a:t>
            </a:r>
            <a:r>
              <a:rPr lang="zh-CN" altLang="en-US" sz="2400" smtClean="0"/>
              <a:t>曾对“指导性”，即选编指导案例的实质性标准进行了细化：</a:t>
            </a:r>
          </a:p>
          <a:p>
            <a:pPr eaLnBrk="1" hangingPunct="1">
              <a:lnSpc>
                <a:spcPct val="80000"/>
              </a:lnSpc>
            </a:pPr>
            <a:r>
              <a:rPr lang="zh-CN" altLang="en-US" sz="2400" smtClean="0"/>
              <a:t>（一）在案件法律适用、事实认定、证据采信、诉讼程序方面疑难复杂，有不同认识和争议；</a:t>
            </a:r>
          </a:p>
          <a:p>
            <a:pPr eaLnBrk="1" hangingPunct="1">
              <a:lnSpc>
                <a:spcPct val="80000"/>
              </a:lnSpc>
            </a:pPr>
            <a:r>
              <a:rPr lang="zh-CN" altLang="en-US" sz="2400" smtClean="0"/>
              <a:t>（二）法律规定比较原则、没有明确具体规定或者法律规定之间不协调，能够正确适用法律规定或弥补司法解释不足；</a:t>
            </a:r>
          </a:p>
          <a:p>
            <a:pPr eaLnBrk="1" hangingPunct="1">
              <a:lnSpc>
                <a:spcPct val="80000"/>
              </a:lnSpc>
            </a:pPr>
            <a:r>
              <a:rPr lang="zh-CN" altLang="en-US" sz="2400" smtClean="0"/>
              <a:t>（三）新类型案件或者适用新颁布、修改的法律、行政法规或司法解释（具有示范性的）；</a:t>
            </a:r>
            <a:r>
              <a:rPr lang="zh-CN" altLang="en-US" sz="2400" b="1" smtClean="0"/>
              <a:t> </a:t>
            </a:r>
            <a:endParaRPr lang="zh-CN" altLang="en-US" sz="2400" smtClean="0"/>
          </a:p>
          <a:p>
            <a:pPr eaLnBrk="1" hangingPunct="1">
              <a:lnSpc>
                <a:spcPct val="80000"/>
              </a:lnSpc>
            </a:pPr>
            <a:r>
              <a:rPr lang="zh-CN" altLang="en-US" sz="2400" smtClean="0"/>
              <a:t>（四）在司法理念、裁判方法和规则完善等方面具有典型性、代表性；</a:t>
            </a:r>
          </a:p>
          <a:p>
            <a:pPr eaLnBrk="1" hangingPunct="1">
              <a:lnSpc>
                <a:spcPct val="80000"/>
              </a:lnSpc>
            </a:pPr>
            <a:r>
              <a:rPr lang="zh-CN" altLang="en-US" sz="2400" smtClean="0"/>
              <a:t>（五）解决社会广泛关注的法律问题，回应人民群众关切和期待，弘扬法治精神，引领经济文化发展与进步；</a:t>
            </a:r>
          </a:p>
          <a:p>
            <a:pPr eaLnBrk="1" hangingPunct="1">
              <a:lnSpc>
                <a:spcPct val="80000"/>
              </a:lnSpc>
            </a:pPr>
            <a:r>
              <a:rPr lang="zh-CN" altLang="en-US" sz="2400" smtClean="0"/>
              <a:t>（六）其他对统一法律适用、维护司法公正具有指导作用的。 </a:t>
            </a:r>
          </a:p>
          <a:p>
            <a:pPr eaLnBrk="1" hangingPunct="1">
              <a:lnSpc>
                <a:spcPct val="80000"/>
              </a:lnSpc>
            </a:pPr>
            <a:endParaRPr lang="en-US" altLang="zh-CN" sz="200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p:nvPr>
        </p:nvSpPr>
        <p:spPr/>
        <p:txBody>
          <a:bodyPr/>
          <a:lstStyle/>
          <a:p>
            <a:pPr eaLnBrk="1" hangingPunct="1"/>
            <a:r>
              <a:rPr lang="zh-CN" altLang="en-US" smtClean="0">
                <a:ea typeface="黑体" pitchFamily="2" charset="-122"/>
              </a:rPr>
              <a:t>五、案例指导制度的主要内容</a:t>
            </a:r>
          </a:p>
        </p:txBody>
      </p:sp>
      <p:sp>
        <p:nvSpPr>
          <p:cNvPr id="22531" name="Rectangle 3"/>
          <p:cNvSpPr>
            <a:spLocks noGrp="1" noRot="1" noChangeArrowheads="1"/>
          </p:cNvSpPr>
          <p:nvPr>
            <p:ph type="body" idx="1"/>
          </p:nvPr>
        </p:nvSpPr>
        <p:spPr/>
        <p:txBody>
          <a:bodyPr/>
          <a:lstStyle/>
          <a:p>
            <a:pPr eaLnBrk="1" hangingPunct="1">
              <a:buFont typeface="Wingdings" pitchFamily="2" charset="2"/>
              <a:buNone/>
            </a:pPr>
            <a:r>
              <a:rPr lang="zh-CN" altLang="en-US" sz="2800" dirty="0" smtClean="0"/>
              <a:t>    （四）</a:t>
            </a:r>
            <a:r>
              <a:rPr lang="zh-CN" altLang="en-US" sz="2400" b="1" dirty="0" smtClean="0"/>
              <a:t>推荐主体和程序</a:t>
            </a:r>
            <a:r>
              <a:rPr lang="zh-CN" altLang="en-US" sz="2400" dirty="0" smtClean="0"/>
              <a:t>：</a:t>
            </a:r>
            <a:endParaRPr lang="en-US" altLang="zh-CN" sz="2400" dirty="0" smtClean="0"/>
          </a:p>
          <a:p>
            <a:pPr eaLnBrk="1" hangingPunct="1"/>
            <a:r>
              <a:rPr lang="zh-CN" altLang="en-US" sz="2400" dirty="0" smtClean="0"/>
              <a:t>指导性案例的发布主体仅限于最高人民法院，但推荐主体包括四级法院。地方各级法院认为本院生效裁判符合指导性案例条件的，也可以层报高级法院向最高人民法院推荐，</a:t>
            </a:r>
            <a:r>
              <a:rPr lang="zh-CN" altLang="en-US" sz="2400" b="1" dirty="0" smtClean="0"/>
              <a:t>但都须经高级法院审判委员会讨论通过才能正式向最高人民法院推荐</a:t>
            </a:r>
            <a:r>
              <a:rPr lang="zh-CN" altLang="en-US" sz="2400" dirty="0" smtClean="0"/>
              <a:t>。最高人民法院各审判业务部门也可以推荐。</a:t>
            </a:r>
            <a:endParaRPr lang="en-US" altLang="zh-CN" sz="2400" dirty="0" smtClean="0"/>
          </a:p>
          <a:p>
            <a:pPr eaLnBrk="1" hangingPunct="1"/>
            <a:r>
              <a:rPr lang="zh-CN" altLang="en-US" sz="2400" dirty="0" smtClean="0"/>
              <a:t>推荐建议主体广泛，包括人大代表、政协委员、专家学者、律师，以及其他关心人民法院审判工作的社会各界人士。 </a:t>
            </a:r>
            <a:endParaRPr lang="en-US" altLang="zh-CN" sz="2400" dirty="0" smtClean="0"/>
          </a:p>
          <a:p>
            <a:pPr eaLnBrk="1" hangingPunct="1"/>
            <a:r>
              <a:rPr lang="zh-CN" altLang="en-US" sz="2400" dirty="0" smtClean="0"/>
              <a:t>基层法院或中院</a:t>
            </a:r>
            <a:r>
              <a:rPr lang="en-US" altLang="zh-CN" sz="2400" dirty="0" smtClean="0"/>
              <a:t>-</a:t>
            </a:r>
            <a:r>
              <a:rPr lang="zh-CN" altLang="en-US" sz="2400" dirty="0" smtClean="0"/>
              <a:t>高院（需经审委会同意）</a:t>
            </a:r>
            <a:r>
              <a:rPr lang="en-US" altLang="zh-CN" sz="2400" dirty="0" smtClean="0"/>
              <a:t>-</a:t>
            </a:r>
            <a:r>
              <a:rPr lang="zh-CN" altLang="en-US" sz="2400" dirty="0" smtClean="0"/>
              <a:t>最高法院案例指导处（初审、研究室室务会、征求意见、审委会、发布）。</a:t>
            </a:r>
            <a:endParaRPr lang="en-US" altLang="zh-CN" sz="2400"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rrowheads="1"/>
          </p:cNvSpPr>
          <p:nvPr>
            <p:ph type="title"/>
          </p:nvPr>
        </p:nvSpPr>
        <p:spPr/>
        <p:txBody>
          <a:bodyPr/>
          <a:lstStyle/>
          <a:p>
            <a:pPr eaLnBrk="1" hangingPunct="1"/>
            <a:r>
              <a:rPr lang="zh-CN" altLang="en-US" smtClean="0">
                <a:ea typeface="黑体" pitchFamily="2" charset="-122"/>
              </a:rPr>
              <a:t>五、案例指导制度的主要内容</a:t>
            </a:r>
          </a:p>
        </p:txBody>
      </p:sp>
      <p:sp>
        <p:nvSpPr>
          <p:cNvPr id="23555" name="Rectangle 3"/>
          <p:cNvSpPr>
            <a:spLocks noGrp="1" noRot="1" noChangeArrowheads="1"/>
          </p:cNvSpPr>
          <p:nvPr>
            <p:ph type="body" idx="1"/>
          </p:nvPr>
        </p:nvSpPr>
        <p:spPr/>
        <p:txBody>
          <a:bodyPr/>
          <a:lstStyle/>
          <a:p>
            <a:pPr eaLnBrk="1" hangingPunct="1">
              <a:lnSpc>
                <a:spcPct val="80000"/>
              </a:lnSpc>
              <a:buFont typeface="Wingdings" pitchFamily="2" charset="2"/>
              <a:buNone/>
            </a:pPr>
            <a:r>
              <a:rPr lang="en-US" altLang="zh-CN" sz="2800" smtClean="0"/>
              <a:t>    </a:t>
            </a:r>
            <a:r>
              <a:rPr lang="zh-CN" altLang="en-US" sz="2800" smtClean="0"/>
              <a:t>（五）</a:t>
            </a:r>
            <a:r>
              <a:rPr lang="zh-CN" altLang="en-US" sz="2400" b="1" smtClean="0"/>
              <a:t>确认和发布主体</a:t>
            </a:r>
            <a:r>
              <a:rPr lang="zh-CN" altLang="en-US" sz="2400" smtClean="0"/>
              <a:t>：</a:t>
            </a:r>
            <a:endParaRPr lang="en-US" altLang="zh-CN" sz="2400" smtClean="0"/>
          </a:p>
          <a:p>
            <a:pPr eaLnBrk="1" hangingPunct="1">
              <a:lnSpc>
                <a:spcPct val="80000"/>
              </a:lnSpc>
            </a:pPr>
            <a:r>
              <a:rPr lang="en-US" altLang="zh-CN" sz="2400" smtClean="0"/>
              <a:t>4-3</a:t>
            </a:r>
            <a:r>
              <a:rPr lang="zh-CN" altLang="en-US" sz="2400" smtClean="0"/>
              <a:t>：确认和发布主体唯一，发布途径多样。</a:t>
            </a:r>
            <a:endParaRPr lang="en-US" altLang="zh-CN" sz="2400" smtClean="0"/>
          </a:p>
          <a:p>
            <a:pPr eaLnBrk="1" hangingPunct="1">
              <a:lnSpc>
                <a:spcPct val="80000"/>
              </a:lnSpc>
            </a:pPr>
            <a:r>
              <a:rPr lang="zh-CN" altLang="en-US" sz="2400" smtClean="0"/>
              <a:t>我国是法制统一的社会主义国家，指导性案例具有统一法律适用、规范自由裁量权、维护司法公正的重要作用，因此指导性案例的讨论确认主体必须是能够代表最高权威司法观点的组织。根据</a:t>
            </a:r>
            <a:r>
              <a:rPr lang="en-US" altLang="zh-CN" sz="2400" smtClean="0"/>
              <a:t>《</a:t>
            </a:r>
            <a:r>
              <a:rPr lang="zh-CN" altLang="en-US" sz="2400" smtClean="0"/>
              <a:t>最高人民法院关于改革和完善人民法院审判委员会制度的实施意见</a:t>
            </a:r>
            <a:r>
              <a:rPr lang="en-US" altLang="zh-CN" sz="2400" smtClean="0"/>
              <a:t>》</a:t>
            </a:r>
            <a:r>
              <a:rPr lang="zh-CN" altLang="en-US" sz="2400" smtClean="0"/>
              <a:t>（法发</a:t>
            </a:r>
            <a:r>
              <a:rPr lang="en-US" altLang="zh-CN" sz="2400" smtClean="0"/>
              <a:t>[2010]3</a:t>
            </a:r>
            <a:r>
              <a:rPr lang="zh-CN" altLang="en-US" sz="2400" smtClean="0"/>
              <a:t>号），最高人民法院审判委员会履行审理案件和监督、管理、指导审判工作的职责，其中包括：“讨论决定对审判工作具有指导性意义的典型案例。” </a:t>
            </a:r>
            <a:endParaRPr lang="en-US" altLang="zh-CN" sz="2400" smtClean="0"/>
          </a:p>
          <a:p>
            <a:pPr eaLnBrk="1" hangingPunct="1">
              <a:lnSpc>
                <a:spcPct val="80000"/>
              </a:lnSpc>
            </a:pPr>
            <a:r>
              <a:rPr lang="zh-CN" altLang="en-US" sz="2400" smtClean="0"/>
              <a:t>指导性案例由最高人民法院以通知形式发布，并统一在</a:t>
            </a:r>
            <a:r>
              <a:rPr lang="en-US" altLang="zh-CN" sz="2400" smtClean="0"/>
              <a:t>《</a:t>
            </a:r>
            <a:r>
              <a:rPr lang="zh-CN" altLang="en-US" sz="2400" smtClean="0"/>
              <a:t>最高人民法院公报</a:t>
            </a:r>
            <a:r>
              <a:rPr lang="en-US" altLang="zh-CN" sz="2400" smtClean="0"/>
              <a:t>》</a:t>
            </a:r>
            <a:r>
              <a:rPr lang="zh-CN" altLang="en-US" sz="2400" smtClean="0"/>
              <a:t>、最高人民法院网站、</a:t>
            </a:r>
            <a:r>
              <a:rPr lang="en-US" altLang="zh-CN" sz="2400" smtClean="0"/>
              <a:t>《</a:t>
            </a:r>
            <a:r>
              <a:rPr lang="zh-CN" altLang="en-US" sz="2400" smtClean="0"/>
              <a:t>人民法院报</a:t>
            </a:r>
            <a:r>
              <a:rPr lang="en-US" altLang="zh-CN" sz="2400" smtClean="0"/>
              <a:t>》</a:t>
            </a:r>
            <a:r>
              <a:rPr lang="zh-CN" altLang="en-US" sz="2400" smtClean="0"/>
              <a:t>上向社会公开。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rrowheads="1"/>
          </p:cNvSpPr>
          <p:nvPr>
            <p:ph type="title"/>
          </p:nvPr>
        </p:nvSpPr>
        <p:spPr/>
        <p:txBody>
          <a:bodyPr/>
          <a:lstStyle/>
          <a:p>
            <a:pPr eaLnBrk="1" hangingPunct="1"/>
            <a:r>
              <a:rPr lang="zh-CN" altLang="en-US" smtClean="0">
                <a:ea typeface="黑体" pitchFamily="2" charset="-122"/>
              </a:rPr>
              <a:t>五、案例指导制度的主要内容</a:t>
            </a:r>
          </a:p>
        </p:txBody>
      </p:sp>
      <p:sp>
        <p:nvSpPr>
          <p:cNvPr id="24579" name="Rectangle 3"/>
          <p:cNvSpPr>
            <a:spLocks noGrp="1" noRot="1" noChangeArrowheads="1"/>
          </p:cNvSpPr>
          <p:nvPr>
            <p:ph type="body" idx="1"/>
          </p:nvPr>
        </p:nvSpPr>
        <p:spPr/>
        <p:txBody>
          <a:bodyPr/>
          <a:lstStyle/>
          <a:p>
            <a:pPr eaLnBrk="1" hangingPunct="1">
              <a:buFont typeface="Wingdings" pitchFamily="2" charset="2"/>
              <a:buNone/>
            </a:pPr>
            <a:r>
              <a:rPr lang="en-US" altLang="zh-CN" dirty="0" smtClean="0"/>
              <a:t>    </a:t>
            </a:r>
            <a:r>
              <a:rPr lang="zh-CN" altLang="en-US" dirty="0" smtClean="0"/>
              <a:t>（六）参照规则（参实施细则第</a:t>
            </a:r>
            <a:r>
              <a:rPr lang="en-US" altLang="zh-CN" dirty="0" smtClean="0"/>
              <a:t>9-12</a:t>
            </a:r>
            <a:r>
              <a:rPr lang="zh-CN" altLang="en-US" dirty="0" smtClean="0"/>
              <a:t>条）：</a:t>
            </a:r>
            <a:endParaRPr lang="en-US" altLang="zh-CN" dirty="0" smtClean="0"/>
          </a:p>
          <a:p>
            <a:pPr eaLnBrk="1" hangingPunct="1">
              <a:buFont typeface="Wingdings" pitchFamily="2" charset="2"/>
              <a:buNone/>
            </a:pPr>
            <a:r>
              <a:rPr lang="en-US" altLang="zh-CN" sz="2800" dirty="0" smtClean="0"/>
              <a:t>           </a:t>
            </a:r>
            <a:r>
              <a:rPr lang="zh-CN" altLang="en-US" sz="2800" dirty="0" smtClean="0"/>
              <a:t>人民法院的指导性案例与英美判例不同，不属于正式的法律渊源，不具有正式的法律效力，不能在裁判文书中直接援引。但各级法院在审理类似案件时应当参照，在裁判文书中可以将指导性案例作为论述理由，但不能直接作为裁判依据在裁判文书的法律依据部分予以援引。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p:txBody>
          <a:bodyPr/>
          <a:lstStyle/>
          <a:p>
            <a:r>
              <a:rPr lang="zh-CN" altLang="en-US" smtClean="0">
                <a:ea typeface="黑体" pitchFamily="2" charset="-122"/>
              </a:rPr>
              <a:t>五、案例指导制度的主要内容</a:t>
            </a:r>
            <a:endParaRPr lang="zh-CN" altLang="en-US" smtClean="0"/>
          </a:p>
        </p:txBody>
      </p:sp>
      <p:sp>
        <p:nvSpPr>
          <p:cNvPr id="25603" name="内容占位符 2"/>
          <p:cNvSpPr>
            <a:spLocks noGrp="1"/>
          </p:cNvSpPr>
          <p:nvPr>
            <p:ph idx="1"/>
          </p:nvPr>
        </p:nvSpPr>
        <p:spPr/>
        <p:txBody>
          <a:bodyPr/>
          <a:lstStyle/>
          <a:p>
            <a:pPr>
              <a:buFont typeface="Wingdings" pitchFamily="2" charset="2"/>
              <a:buNone/>
            </a:pPr>
            <a:r>
              <a:rPr lang="zh-CN" altLang="en-US" smtClean="0"/>
              <a:t>    </a:t>
            </a:r>
            <a:r>
              <a:rPr lang="zh-CN" altLang="en-US" sz="2800" smtClean="0"/>
              <a:t>参照的具体规范（参实施细则第</a:t>
            </a:r>
            <a:r>
              <a:rPr lang="en-US" altLang="zh-CN" sz="2800" smtClean="0"/>
              <a:t>9-12</a:t>
            </a:r>
            <a:r>
              <a:rPr lang="zh-CN" altLang="en-US" sz="2800" smtClean="0"/>
              <a:t>条） ：</a:t>
            </a:r>
            <a:endParaRPr lang="en-US" altLang="zh-CN" sz="2800" smtClean="0"/>
          </a:p>
          <a:p>
            <a:r>
              <a:rPr lang="en-US" altLang="zh-CN" sz="2800" smtClean="0"/>
              <a:t>1.</a:t>
            </a:r>
            <a:r>
              <a:rPr lang="zh-CN" altLang="en-US" sz="2800" smtClean="0"/>
              <a:t>何谓类似案件？从基本案情和法律适用方面判断</a:t>
            </a:r>
            <a:endParaRPr lang="en-US" altLang="zh-CN" sz="2800" smtClean="0"/>
          </a:p>
          <a:p>
            <a:r>
              <a:rPr lang="en-US" altLang="zh-CN" sz="2800" smtClean="0"/>
              <a:t>2.</a:t>
            </a:r>
            <a:r>
              <a:rPr lang="zh-CN" altLang="en-US" sz="2800" smtClean="0"/>
              <a:t>参照什么？参照的是裁判要点</a:t>
            </a:r>
            <a:endParaRPr lang="en-US" altLang="zh-CN" sz="2800" smtClean="0"/>
          </a:p>
          <a:p>
            <a:r>
              <a:rPr lang="en-US" altLang="zh-CN" sz="2800" smtClean="0"/>
              <a:t>3.</a:t>
            </a:r>
            <a:r>
              <a:rPr lang="zh-CN" altLang="en-US" sz="2800" smtClean="0"/>
              <a:t>怎么参照？说理引述但不能直接援引，引述指导案例的编号和裁判要点</a:t>
            </a:r>
            <a:endParaRPr lang="en-US" altLang="zh-CN" sz="2800" smtClean="0"/>
          </a:p>
          <a:p>
            <a:r>
              <a:rPr lang="en-US" altLang="zh-CN" sz="2800" smtClean="0"/>
              <a:t>4.</a:t>
            </a:r>
            <a:r>
              <a:rPr lang="zh-CN" altLang="en-US" sz="2800" smtClean="0"/>
              <a:t>参照效力如何？（</a:t>
            </a:r>
            <a:r>
              <a:rPr lang="en-US" altLang="zh-CN" sz="2800" smtClean="0"/>
              <a:t>1</a:t>
            </a:r>
            <a:r>
              <a:rPr lang="zh-CN" altLang="en-US" sz="2800" smtClean="0"/>
              <a:t>）应当参照，意指显性参照；（</a:t>
            </a:r>
            <a:r>
              <a:rPr lang="en-US" altLang="zh-CN" sz="2800" smtClean="0"/>
              <a:t>2</a:t>
            </a:r>
            <a:r>
              <a:rPr lang="zh-CN" altLang="en-US" sz="2800" smtClean="0"/>
              <a:t>）应当回应；（</a:t>
            </a:r>
            <a:r>
              <a:rPr lang="en-US" altLang="zh-CN" sz="2800" smtClean="0"/>
              <a:t>3</a:t>
            </a:r>
            <a:r>
              <a:rPr lang="zh-CN" altLang="en-US" sz="2800" smtClean="0"/>
              <a:t>）应当处理（实施细则删去了，未予以明确）</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rrowheads="1"/>
          </p:cNvSpPr>
          <p:nvPr>
            <p:ph type="title"/>
          </p:nvPr>
        </p:nvSpPr>
        <p:spPr/>
        <p:txBody>
          <a:bodyPr/>
          <a:lstStyle/>
          <a:p>
            <a:pPr eaLnBrk="1" hangingPunct="1"/>
            <a:r>
              <a:rPr lang="zh-CN" altLang="en-US" sz="3600" smtClean="0">
                <a:ea typeface="黑体" pitchFamily="2" charset="-122"/>
              </a:rPr>
              <a:t>五、案例指导制度的主要内容</a:t>
            </a:r>
          </a:p>
        </p:txBody>
      </p:sp>
      <p:sp>
        <p:nvSpPr>
          <p:cNvPr id="26627" name="Rectangle 3"/>
          <p:cNvSpPr>
            <a:spLocks noGrp="1" noRot="1" noChangeArrowheads="1"/>
          </p:cNvSpPr>
          <p:nvPr>
            <p:ph type="body" idx="1"/>
          </p:nvPr>
        </p:nvSpPr>
        <p:spPr/>
        <p:txBody>
          <a:bodyPr/>
          <a:lstStyle/>
          <a:p>
            <a:pPr eaLnBrk="1" hangingPunct="1">
              <a:lnSpc>
                <a:spcPct val="80000"/>
              </a:lnSpc>
              <a:buFont typeface="Wingdings" pitchFamily="2" charset="2"/>
              <a:buNone/>
            </a:pPr>
            <a:r>
              <a:rPr lang="zh-CN" altLang="en-US" sz="2000" b="1" dirty="0" smtClean="0"/>
              <a:t>（七）体例格式：</a:t>
            </a:r>
            <a:endParaRPr lang="en-US" altLang="zh-CN" sz="2000" b="1" dirty="0" smtClean="0"/>
          </a:p>
          <a:p>
            <a:pPr eaLnBrk="1" hangingPunct="1">
              <a:lnSpc>
                <a:spcPct val="80000"/>
              </a:lnSpc>
            </a:pPr>
            <a:r>
              <a:rPr lang="en-US" altLang="zh-CN" sz="2000" b="1" dirty="0" smtClean="0"/>
              <a:t>1.</a:t>
            </a:r>
            <a:r>
              <a:rPr lang="zh-CN" altLang="en-US" sz="2000" b="1" dirty="0" smtClean="0"/>
              <a:t>标题：</a:t>
            </a:r>
            <a:r>
              <a:rPr lang="zh-CN" altLang="en-US" sz="2000" dirty="0" smtClean="0"/>
              <a:t>民行</a:t>
            </a:r>
            <a:r>
              <a:rPr lang="en-US" altLang="zh-CN" sz="2000" dirty="0" smtClean="0"/>
              <a:t>-</a:t>
            </a:r>
            <a:r>
              <a:rPr lang="zh-CN" altLang="en-US" sz="2000" dirty="0" smtClean="0"/>
              <a:t>某某诉某某加案由、刑事</a:t>
            </a:r>
            <a:r>
              <a:rPr lang="en-US" altLang="zh-CN" sz="2000" dirty="0" smtClean="0"/>
              <a:t>-</a:t>
            </a:r>
            <a:r>
              <a:rPr lang="zh-CN" altLang="en-US" sz="2000" dirty="0" smtClean="0"/>
              <a:t>被告姓名加罪名。编写案例说明时应附加副标题，概括裁判要点精髓。</a:t>
            </a:r>
          </a:p>
          <a:p>
            <a:pPr eaLnBrk="1" hangingPunct="1">
              <a:lnSpc>
                <a:spcPct val="80000"/>
              </a:lnSpc>
            </a:pPr>
            <a:r>
              <a:rPr lang="en-US" altLang="zh-CN" sz="2000" b="1" dirty="0" smtClean="0"/>
              <a:t>2.</a:t>
            </a:r>
            <a:r>
              <a:rPr lang="zh-CN" altLang="en-US" sz="2000" b="1" dirty="0" smtClean="0"/>
              <a:t>关键词：</a:t>
            </a:r>
            <a:r>
              <a:rPr lang="zh-CN" altLang="en-US" sz="2000" dirty="0" smtClean="0"/>
              <a:t>一般由民事、民事诉讼、刑事、刑事诉讼、行政、行政诉讼等六个词引领，第二个关键词一般是案由或罪名，再由大到小、由近及远列与裁判要点关联的关键词，不超过</a:t>
            </a:r>
            <a:r>
              <a:rPr lang="en-US" altLang="zh-CN" sz="2000" dirty="0" smtClean="0"/>
              <a:t>7</a:t>
            </a:r>
            <a:r>
              <a:rPr lang="zh-CN" altLang="en-US" sz="2000" dirty="0" smtClean="0"/>
              <a:t>个，用“</a:t>
            </a:r>
            <a:r>
              <a:rPr lang="en-US" altLang="zh-CN" sz="2000" dirty="0" smtClean="0"/>
              <a:t>/</a:t>
            </a:r>
            <a:r>
              <a:rPr lang="zh-CN" altLang="en-US" sz="2000" dirty="0" smtClean="0"/>
              <a:t>”隔开。</a:t>
            </a:r>
          </a:p>
          <a:p>
            <a:pPr eaLnBrk="1" hangingPunct="1">
              <a:lnSpc>
                <a:spcPct val="80000"/>
              </a:lnSpc>
            </a:pPr>
            <a:r>
              <a:rPr lang="en-US" altLang="zh-CN" sz="2000" b="1" dirty="0" smtClean="0"/>
              <a:t>3.</a:t>
            </a:r>
            <a:r>
              <a:rPr lang="zh-CN" altLang="en-US" sz="2000" b="1" dirty="0" smtClean="0"/>
              <a:t>裁判要点</a:t>
            </a:r>
            <a:r>
              <a:rPr lang="zh-CN" altLang="en-US" sz="2000" b="1" dirty="0" smtClean="0">
                <a:latin typeface="仿宋_GB2312" pitchFamily="49" charset="-122"/>
                <a:ea typeface="仿宋_GB2312" pitchFamily="49" charset="-122"/>
              </a:rPr>
              <a:t>◆</a:t>
            </a:r>
            <a:r>
              <a:rPr lang="zh-CN" altLang="en-US" sz="2000" b="1" dirty="0" smtClean="0"/>
              <a:t>：</a:t>
            </a:r>
            <a:r>
              <a:rPr lang="zh-CN" altLang="en-US" sz="2000" dirty="0" smtClean="0"/>
              <a:t>写明有指导价值的裁判规则、理念或方法，语言精炼，仅要干货。</a:t>
            </a:r>
            <a:r>
              <a:rPr lang="zh-CN" altLang="en-US" sz="2000" b="1" dirty="0" smtClean="0"/>
              <a:t>不要</a:t>
            </a:r>
            <a:r>
              <a:rPr lang="zh-CN" altLang="en-US" sz="2000" dirty="0" smtClean="0"/>
              <a:t>追求要点多，能明确一两个点也行。</a:t>
            </a:r>
            <a:r>
              <a:rPr lang="zh-CN" altLang="en-US" sz="2000" b="1" dirty="0" smtClean="0"/>
              <a:t>不要</a:t>
            </a:r>
            <a:r>
              <a:rPr lang="zh-CN" altLang="en-US" sz="2000" dirty="0" smtClean="0"/>
              <a:t>案件背景、理论学说、分析评述、社会评价等内容，这些放在说明里写。</a:t>
            </a:r>
            <a:r>
              <a:rPr lang="zh-CN" altLang="en-US" sz="2000" b="1" dirty="0" smtClean="0"/>
              <a:t>不要</a:t>
            </a:r>
            <a:r>
              <a:rPr lang="zh-CN" altLang="en-US" sz="2000" dirty="0" smtClean="0"/>
              <a:t>照抄已有规定，要写新东西，对法律规则发展的东西。</a:t>
            </a:r>
            <a:r>
              <a:rPr lang="zh-CN" altLang="en-US" sz="2000" b="1" dirty="0" smtClean="0"/>
              <a:t>不要</a:t>
            </a:r>
            <a:r>
              <a:rPr lang="zh-CN" altLang="en-US" sz="2000" dirty="0" smtClean="0"/>
              <a:t>脱离甚至背离案例，要基于案例，不能过于扩展、延伸原案未涉及的点。</a:t>
            </a:r>
            <a:r>
              <a:rPr lang="zh-CN" altLang="en-US" sz="2000" b="1" dirty="0" smtClean="0"/>
              <a:t>不要</a:t>
            </a:r>
            <a:r>
              <a:rPr lang="zh-CN" altLang="en-US" sz="2000" dirty="0" smtClean="0"/>
              <a:t>拘泥于具体的案情而失去抽象性，但也不能过于笼统原则导致超越案例原有范围或限制约束要件不清，要点编写要提炼概括，在抽象与具体之间保持平衡。可借鉴司法解释条文表述风格，避免立法式语言，要用解释性、应用性表述，多用人民法院应予支持、不予支持或驳回原告诉讼请求等句式。</a:t>
            </a:r>
          </a:p>
          <a:p>
            <a:pPr eaLnBrk="1" hangingPunct="1">
              <a:lnSpc>
                <a:spcPct val="80000"/>
              </a:lnSpc>
            </a:pPr>
            <a:r>
              <a:rPr lang="en-US" altLang="zh-CN" sz="2000" b="1" dirty="0" smtClean="0"/>
              <a:t>4.</a:t>
            </a:r>
            <a:r>
              <a:rPr lang="zh-CN" altLang="en-US" sz="2000" b="1" dirty="0" smtClean="0"/>
              <a:t>相关法条：</a:t>
            </a:r>
            <a:r>
              <a:rPr lang="zh-CN" altLang="en-US" sz="2000" dirty="0" smtClean="0"/>
              <a:t>一般只列与裁判要点最密切联系的法律、行政法规条款。</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rrowheads="1"/>
          </p:cNvSpPr>
          <p:nvPr>
            <p:ph type="title"/>
          </p:nvPr>
        </p:nvSpPr>
        <p:spPr/>
        <p:txBody>
          <a:bodyPr/>
          <a:lstStyle/>
          <a:p>
            <a:pPr eaLnBrk="1" hangingPunct="1"/>
            <a:r>
              <a:rPr lang="zh-CN" altLang="en-US" sz="3600" dirty="0" smtClean="0">
                <a:ea typeface="黑体" pitchFamily="2" charset="-122"/>
              </a:rPr>
              <a:t>五、案例指导制度的主要内容</a:t>
            </a:r>
          </a:p>
        </p:txBody>
      </p:sp>
      <p:sp>
        <p:nvSpPr>
          <p:cNvPr id="27651" name="Rectangle 3"/>
          <p:cNvSpPr>
            <a:spLocks noGrp="1" noRot="1" noChangeArrowheads="1"/>
          </p:cNvSpPr>
          <p:nvPr>
            <p:ph type="body" idx="1"/>
          </p:nvPr>
        </p:nvSpPr>
        <p:spPr/>
        <p:txBody>
          <a:bodyPr/>
          <a:lstStyle/>
          <a:p>
            <a:pPr eaLnBrk="1" hangingPunct="1">
              <a:lnSpc>
                <a:spcPct val="80000"/>
              </a:lnSpc>
            </a:pPr>
            <a:r>
              <a:rPr lang="en-US" altLang="zh-CN" sz="2000" b="1" dirty="0" smtClean="0"/>
              <a:t>5.</a:t>
            </a:r>
            <a:r>
              <a:rPr lang="zh-CN" altLang="en-US" sz="2000" b="1" dirty="0" smtClean="0"/>
              <a:t>基本案情</a:t>
            </a:r>
            <a:r>
              <a:rPr lang="zh-CN" altLang="en-US" sz="2000" b="1" dirty="0" smtClean="0">
                <a:latin typeface="仿宋_GB2312" pitchFamily="49" charset="-122"/>
                <a:ea typeface="仿宋_GB2312" pitchFamily="49" charset="-122"/>
              </a:rPr>
              <a:t>◆ </a:t>
            </a:r>
            <a:r>
              <a:rPr lang="zh-CN" altLang="en-US" sz="2000" b="1" dirty="0" smtClean="0"/>
              <a:t>：</a:t>
            </a:r>
            <a:r>
              <a:rPr lang="zh-CN" altLang="en-US" sz="2000" dirty="0" smtClean="0"/>
              <a:t>控诉辩意见加法院经审理查明，也可直接叙述法院经审理查明的部分。关键是围绕裁判要点，简明扼要，与裁判要点无关的内容略写或不写，但支撑裁判要点的基本事实不能遗漏。一般不能增加裁判文书未记载的事实。 具体方法：缩写、重述、措辞修正等。</a:t>
            </a:r>
          </a:p>
          <a:p>
            <a:pPr eaLnBrk="1" hangingPunct="1">
              <a:lnSpc>
                <a:spcPct val="80000"/>
              </a:lnSpc>
            </a:pPr>
            <a:r>
              <a:rPr lang="en-US" altLang="zh-CN" sz="2000" b="1" dirty="0" smtClean="0"/>
              <a:t>6.</a:t>
            </a:r>
            <a:r>
              <a:rPr lang="zh-CN" altLang="en-US" sz="2000" b="1" dirty="0" smtClean="0"/>
              <a:t>裁判结果：</a:t>
            </a:r>
            <a:r>
              <a:rPr lang="zh-CN" altLang="en-US" sz="2000" dirty="0" smtClean="0"/>
              <a:t>主要是裁判的主要判项内容。</a:t>
            </a:r>
          </a:p>
          <a:p>
            <a:pPr eaLnBrk="1" hangingPunct="1">
              <a:lnSpc>
                <a:spcPct val="80000"/>
              </a:lnSpc>
            </a:pPr>
            <a:r>
              <a:rPr lang="en-US" altLang="zh-CN" sz="2000" b="1" dirty="0" smtClean="0"/>
              <a:t>7.</a:t>
            </a:r>
            <a:r>
              <a:rPr lang="zh-CN" altLang="en-US" sz="2000" b="1" dirty="0" smtClean="0"/>
              <a:t>裁判理由</a:t>
            </a:r>
            <a:r>
              <a:rPr lang="zh-CN" altLang="en-US" sz="2000" b="1" dirty="0" smtClean="0">
                <a:latin typeface="仿宋_GB2312" pitchFamily="49" charset="-122"/>
                <a:ea typeface="仿宋_GB2312" pitchFamily="49" charset="-122"/>
              </a:rPr>
              <a:t>◆ </a:t>
            </a:r>
            <a:r>
              <a:rPr lang="zh-CN" altLang="en-US" sz="2000" b="1" dirty="0" smtClean="0"/>
              <a:t>：</a:t>
            </a:r>
            <a:r>
              <a:rPr lang="zh-CN" altLang="en-US" sz="2000" dirty="0" smtClean="0"/>
              <a:t>基于案例，呼应裁判要点和基本案情，前后一致。原裁判文书说理往往简单，应予以充实、深化，但可以锦上添花，不能无中生有，不能改变裁判文书本意或者增加裁判文书没有引用的法律依据。切忌做成学理性研究的案例分析，我们不是写案例论文，是做指导办案的裁判说理示范。具体方法：强化理由、补充说理、调整逻辑顺序等。</a:t>
            </a:r>
            <a:endParaRPr lang="en-US" altLang="zh-CN" sz="2000" dirty="0" smtClean="0"/>
          </a:p>
          <a:p>
            <a:pPr eaLnBrk="1" hangingPunct="1">
              <a:lnSpc>
                <a:spcPct val="80000"/>
              </a:lnSpc>
            </a:pPr>
            <a:r>
              <a:rPr lang="en-US" altLang="zh-CN" sz="2000" dirty="0" smtClean="0"/>
              <a:t>8.</a:t>
            </a:r>
            <a:r>
              <a:rPr lang="zh-CN" altLang="en-US" sz="2000" dirty="0" smtClean="0"/>
              <a:t>最后附注“生效裁判审判人员姓名”。</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ea typeface="黑体" pitchFamily="2" charset="-122"/>
              </a:rPr>
              <a:t>五、案例指导制度的主要内容</a:t>
            </a:r>
            <a:endParaRPr lang="zh-CN" altLang="en-US" dirty="0"/>
          </a:p>
        </p:txBody>
      </p:sp>
      <p:sp>
        <p:nvSpPr>
          <p:cNvPr id="3" name="内容占位符 2"/>
          <p:cNvSpPr>
            <a:spLocks noGrp="1"/>
          </p:cNvSpPr>
          <p:nvPr>
            <p:ph idx="1"/>
          </p:nvPr>
        </p:nvSpPr>
        <p:spPr/>
        <p:txBody>
          <a:bodyPr/>
          <a:lstStyle/>
          <a:p>
            <a:r>
              <a:rPr lang="zh-CN" altLang="en-US" sz="2400" b="1" dirty="0" smtClean="0"/>
              <a:t>（八）激励考核机制</a:t>
            </a:r>
            <a:endParaRPr lang="en-US" altLang="zh-CN" sz="2400" b="1" dirty="0" smtClean="0"/>
          </a:p>
          <a:p>
            <a:r>
              <a:rPr lang="en-US" altLang="zh-CN" sz="1800" dirty="0" smtClean="0"/>
              <a:t>1.</a:t>
            </a:r>
            <a:r>
              <a:rPr lang="zh-CN" altLang="en-US" sz="1800" dirty="0" smtClean="0"/>
              <a:t>案例文本末尾署明生效裁判审判人员姓名；</a:t>
            </a:r>
          </a:p>
          <a:p>
            <a:r>
              <a:rPr lang="en-US" altLang="zh-CN" sz="1800" dirty="0" smtClean="0"/>
              <a:t>2.</a:t>
            </a:r>
            <a:r>
              <a:rPr lang="zh-CN" altLang="en-US" sz="1800" dirty="0" smtClean="0"/>
              <a:t>依规定，向案例入选个人及单位颁发最高法院指导案例入选证书；</a:t>
            </a:r>
          </a:p>
          <a:p>
            <a:r>
              <a:rPr lang="en-US" sz="1800" dirty="0" smtClean="0"/>
              <a:t>3.</a:t>
            </a:r>
            <a:r>
              <a:rPr lang="en-US" altLang="zh-CN" sz="1800" dirty="0" smtClean="0"/>
              <a:t> 《</a:t>
            </a:r>
            <a:r>
              <a:rPr lang="zh-CN" altLang="en-US" sz="1800" dirty="0" smtClean="0"/>
              <a:t>关于开展第四届全国审判业务专家评选活动的通知</a:t>
            </a:r>
            <a:r>
              <a:rPr lang="en-US" altLang="zh-CN" sz="1800" dirty="0" smtClean="0"/>
              <a:t>》</a:t>
            </a:r>
            <a:r>
              <a:rPr lang="zh-CN" altLang="en-US" sz="1800" dirty="0" smtClean="0"/>
              <a:t>（法政</a:t>
            </a:r>
            <a:r>
              <a:rPr lang="en-US" altLang="zh-CN" sz="1800" dirty="0" smtClean="0"/>
              <a:t>〔</a:t>
            </a:r>
            <a:r>
              <a:rPr lang="en-US" sz="1800" dirty="0" smtClean="0"/>
              <a:t>2017</a:t>
            </a:r>
            <a:r>
              <a:rPr lang="en-US" altLang="zh-CN" sz="1800" dirty="0" smtClean="0"/>
              <a:t>〕</a:t>
            </a:r>
            <a:r>
              <a:rPr lang="en-US" sz="1800" dirty="0" smtClean="0"/>
              <a:t>179</a:t>
            </a:r>
            <a:r>
              <a:rPr lang="zh-CN" altLang="en-US" sz="1800" dirty="0" smtClean="0"/>
              <a:t>号），参评条件第</a:t>
            </a:r>
            <a:r>
              <a:rPr lang="en-US" sz="1800" dirty="0" smtClean="0"/>
              <a:t>3</a:t>
            </a:r>
            <a:r>
              <a:rPr lang="zh-CN" altLang="en-US" sz="1800" dirty="0" smtClean="0"/>
              <a:t>条第</a:t>
            </a:r>
            <a:r>
              <a:rPr lang="en-US" sz="1800" dirty="0" smtClean="0"/>
              <a:t>2</a:t>
            </a:r>
            <a:r>
              <a:rPr lang="zh-CN" altLang="en-US" sz="1800" dirty="0" smtClean="0"/>
              <a:t>项：在中文核心期刊发表法学论文不少于</a:t>
            </a:r>
            <a:r>
              <a:rPr lang="en-US" sz="1800" dirty="0" smtClean="0"/>
              <a:t>3</a:t>
            </a:r>
            <a:r>
              <a:rPr lang="zh-CN" altLang="en-US" sz="1800" dirty="0" smtClean="0"/>
              <a:t>篇（最高人民法院发布的指导性案例、</a:t>
            </a:r>
            <a:r>
              <a:rPr lang="en-US" altLang="zh-CN" sz="1800" dirty="0" smtClean="0"/>
              <a:t>《</a:t>
            </a:r>
            <a:r>
              <a:rPr lang="zh-CN" altLang="en-US" sz="1800" dirty="0" smtClean="0"/>
              <a:t>最高人民法院公报</a:t>
            </a:r>
            <a:r>
              <a:rPr lang="en-US" altLang="zh-CN" sz="1800" dirty="0" smtClean="0"/>
              <a:t>》</a:t>
            </a:r>
            <a:r>
              <a:rPr lang="zh-CN" altLang="en-US" sz="1800" dirty="0" smtClean="0"/>
              <a:t>刊载的案例及裁判文书、</a:t>
            </a:r>
            <a:r>
              <a:rPr lang="en-US" altLang="zh-CN" sz="1800" dirty="0" smtClean="0"/>
              <a:t>《</a:t>
            </a:r>
            <a:r>
              <a:rPr lang="zh-CN" altLang="en-US" sz="1800" dirty="0" smtClean="0"/>
              <a:t>人民司法</a:t>
            </a:r>
            <a:r>
              <a:rPr lang="en-US" altLang="zh-CN" sz="1800" dirty="0" smtClean="0"/>
              <a:t>·</a:t>
            </a:r>
            <a:r>
              <a:rPr lang="zh-CN" altLang="en-US" sz="1800" dirty="0" smtClean="0"/>
              <a:t>应用</a:t>
            </a:r>
            <a:r>
              <a:rPr lang="en-US" altLang="zh-CN" sz="1800" dirty="0" smtClean="0"/>
              <a:t>》</a:t>
            </a:r>
            <a:r>
              <a:rPr lang="zh-CN" altLang="en-US" sz="1800" dirty="0" smtClean="0"/>
              <a:t>刊载的论文、全国法院学术讨论会获二等奖以上的法学论文等视为中文核心期刊论文）；</a:t>
            </a:r>
            <a:endParaRPr lang="en-US" altLang="zh-CN" sz="1800" dirty="0" smtClean="0"/>
          </a:p>
          <a:p>
            <a:r>
              <a:rPr lang="en-US" altLang="zh-CN" sz="1800" dirty="0" smtClean="0"/>
              <a:t>4.</a:t>
            </a:r>
            <a:r>
              <a:rPr lang="zh-CN" altLang="en-US" sz="1800" dirty="0" smtClean="0"/>
              <a:t>合写案例的理解与参照文章，发表在</a:t>
            </a:r>
            <a:r>
              <a:rPr lang="en-US" altLang="zh-CN" sz="1800" dirty="0" smtClean="0"/>
              <a:t>《</a:t>
            </a:r>
            <a:r>
              <a:rPr lang="zh-CN" altLang="en-US" sz="1800" dirty="0" smtClean="0"/>
              <a:t>人民司法</a:t>
            </a:r>
            <a:r>
              <a:rPr lang="en-US" altLang="zh-CN" sz="1800" dirty="0" smtClean="0"/>
              <a:t>》《</a:t>
            </a:r>
            <a:r>
              <a:rPr lang="zh-CN" altLang="en-US" sz="1800" dirty="0" smtClean="0"/>
              <a:t>中国案例指导</a:t>
            </a:r>
            <a:r>
              <a:rPr lang="en-US" altLang="zh-CN" sz="1800" dirty="0" smtClean="0"/>
              <a:t>》</a:t>
            </a:r>
            <a:r>
              <a:rPr lang="zh-CN" altLang="en-US" sz="1800" dirty="0" smtClean="0"/>
              <a:t>等；</a:t>
            </a:r>
          </a:p>
          <a:p>
            <a:r>
              <a:rPr lang="en-US" sz="1800" dirty="0" smtClean="0"/>
              <a:t>5.</a:t>
            </a:r>
            <a:r>
              <a:rPr lang="zh-CN" altLang="en-US" sz="1800" dirty="0" smtClean="0"/>
              <a:t>最高人民法院列入</a:t>
            </a:r>
            <a:r>
              <a:rPr lang="en-US" sz="1800" dirty="0" smtClean="0"/>
              <a:t>2017</a:t>
            </a:r>
            <a:r>
              <a:rPr lang="zh-CN" altLang="en-US" sz="1800" dirty="0" smtClean="0"/>
              <a:t>年度考评事项</a:t>
            </a:r>
            <a:r>
              <a:rPr lang="en-US" sz="1800" dirty="0" smtClean="0"/>
              <a:t>--</a:t>
            </a:r>
            <a:r>
              <a:rPr lang="zh-CN" altLang="en-US" sz="1800" dirty="0" smtClean="0"/>
              <a:t>指导案例数：</a:t>
            </a:r>
          </a:p>
          <a:p>
            <a:r>
              <a:rPr lang="zh-CN" altLang="en-US" sz="1800" dirty="0" smtClean="0"/>
              <a:t>（</a:t>
            </a:r>
            <a:r>
              <a:rPr lang="en-US" sz="1800" dirty="0" smtClean="0"/>
              <a:t>1</a:t>
            </a:r>
            <a:r>
              <a:rPr lang="zh-CN" altLang="en-US" sz="1800" dirty="0" smtClean="0"/>
              <a:t>）本部门承办案件被确定为指导性案例的，每件加</a:t>
            </a:r>
            <a:r>
              <a:rPr lang="en-US" sz="1800" dirty="0" smtClean="0"/>
              <a:t>1</a:t>
            </a:r>
            <a:r>
              <a:rPr lang="zh-CN" altLang="en-US" sz="1800" dirty="0" smtClean="0"/>
              <a:t>分。</a:t>
            </a:r>
          </a:p>
          <a:p>
            <a:r>
              <a:rPr lang="zh-CN" altLang="en-US" sz="1800" dirty="0" smtClean="0"/>
              <a:t>（</a:t>
            </a:r>
            <a:r>
              <a:rPr lang="en-US" sz="1800" dirty="0" smtClean="0"/>
              <a:t>2</a:t>
            </a:r>
            <a:r>
              <a:rPr lang="zh-CN" altLang="en-US" sz="1800" dirty="0" smtClean="0"/>
              <a:t>）本部门审查推荐地方法院案例被确定为指导性案例的，每件加</a:t>
            </a:r>
            <a:r>
              <a:rPr lang="en-US" sz="1800" dirty="0" smtClean="0"/>
              <a:t>0.5</a:t>
            </a:r>
            <a:r>
              <a:rPr lang="zh-CN" altLang="en-US" sz="1800" dirty="0" smtClean="0"/>
              <a:t>分。</a:t>
            </a:r>
          </a:p>
          <a:p>
            <a:r>
              <a:rPr lang="zh-CN" altLang="en-US" sz="1800" dirty="0" smtClean="0"/>
              <a:t>（</a:t>
            </a:r>
            <a:r>
              <a:rPr lang="en-US" sz="1800" dirty="0" smtClean="0"/>
              <a:t>3</a:t>
            </a:r>
            <a:r>
              <a:rPr lang="zh-CN" altLang="en-US" sz="1800" dirty="0" smtClean="0"/>
              <a:t>）此项最多加</a:t>
            </a:r>
            <a:r>
              <a:rPr lang="en-US" sz="1800" dirty="0" smtClean="0"/>
              <a:t>2</a:t>
            </a:r>
            <a:r>
              <a:rPr lang="zh-CN" altLang="en-US" sz="1800" dirty="0" smtClean="0"/>
              <a:t>分。</a:t>
            </a:r>
          </a:p>
          <a:p>
            <a:r>
              <a:rPr lang="en-US" altLang="zh-CN" sz="1800" dirty="0" smtClean="0"/>
              <a:t>6.</a:t>
            </a:r>
            <a:r>
              <a:rPr lang="zh-CN" altLang="en-US" sz="1800" dirty="0" smtClean="0"/>
              <a:t>地方法院的立功、奖金、稿费，以及折算案件、入额优先等制度。</a:t>
            </a:r>
          </a:p>
          <a:p>
            <a:endParaRPr lang="zh-CN" altLang="en-US" sz="24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rrowheads="1"/>
          </p:cNvSpPr>
          <p:nvPr>
            <p:ph type="title"/>
          </p:nvPr>
        </p:nvSpPr>
        <p:spPr/>
        <p:txBody>
          <a:bodyPr/>
          <a:lstStyle/>
          <a:p>
            <a:pPr eaLnBrk="1" hangingPunct="1"/>
            <a:r>
              <a:rPr lang="zh-CN" altLang="en-US" sz="4000" smtClean="0">
                <a:latin typeface="楷体_GB2312" pitchFamily="49" charset="-122"/>
                <a:ea typeface="楷体_GB2312" pitchFamily="49" charset="-122"/>
              </a:rPr>
              <a:t>提示：报送备选指导性案例的要求</a:t>
            </a:r>
          </a:p>
        </p:txBody>
      </p:sp>
      <p:sp>
        <p:nvSpPr>
          <p:cNvPr id="28675" name="Rectangle 3"/>
          <p:cNvSpPr>
            <a:spLocks noGrp="1" noRot="1" noChangeArrowheads="1"/>
          </p:cNvSpPr>
          <p:nvPr>
            <p:ph type="body" idx="1"/>
          </p:nvPr>
        </p:nvSpPr>
        <p:spPr/>
        <p:txBody>
          <a:bodyPr/>
          <a:lstStyle/>
          <a:p>
            <a:pPr eaLnBrk="1" hangingPunct="1">
              <a:lnSpc>
                <a:spcPct val="80000"/>
              </a:lnSpc>
            </a:pPr>
            <a:r>
              <a:rPr lang="zh-CN" altLang="en-US" sz="2400" dirty="0" smtClean="0"/>
              <a:t>材料齐全</a:t>
            </a:r>
            <a:r>
              <a:rPr lang="zh-CN" altLang="en-US" sz="2400" dirty="0" smtClean="0">
                <a:sym typeface="Wingdings" pitchFamily="2" charset="2"/>
              </a:rPr>
              <a:t>：（</a:t>
            </a:r>
            <a:r>
              <a:rPr lang="en-US" altLang="zh-CN" sz="2400" dirty="0" smtClean="0">
                <a:sym typeface="Wingdings" pitchFamily="2" charset="2"/>
              </a:rPr>
              <a:t>1</a:t>
            </a:r>
            <a:r>
              <a:rPr lang="zh-CN" altLang="en-US" sz="2400" dirty="0" smtClean="0">
                <a:sym typeface="Wingdings" pitchFamily="2" charset="2"/>
              </a:rPr>
              <a:t>）</a:t>
            </a:r>
            <a:r>
              <a:rPr lang="zh-CN" altLang="en-US" sz="2400" dirty="0" smtClean="0"/>
              <a:t>推荐表；（</a:t>
            </a:r>
            <a:r>
              <a:rPr lang="en-US" altLang="zh-CN" sz="2400" dirty="0" smtClean="0"/>
              <a:t>2</a:t>
            </a:r>
            <a:r>
              <a:rPr lang="zh-CN" altLang="en-US" sz="2400" dirty="0" smtClean="0"/>
              <a:t>）按规定体例编写的案例文本；（</a:t>
            </a:r>
            <a:r>
              <a:rPr lang="en-US" altLang="zh-CN" sz="2400" dirty="0" smtClean="0"/>
              <a:t>3</a:t>
            </a:r>
            <a:r>
              <a:rPr lang="zh-CN" altLang="en-US" sz="2400" dirty="0" smtClean="0"/>
              <a:t>）编选说明（建议附审理报告）；（</a:t>
            </a:r>
            <a:r>
              <a:rPr lang="en-US" altLang="zh-CN" sz="2400" dirty="0" smtClean="0"/>
              <a:t>4</a:t>
            </a:r>
            <a:r>
              <a:rPr lang="zh-CN" altLang="en-US" sz="2400" dirty="0" smtClean="0"/>
              <a:t>）裁判文书。</a:t>
            </a:r>
            <a:endParaRPr lang="en-US" altLang="zh-CN" sz="2400" dirty="0" smtClean="0"/>
          </a:p>
          <a:p>
            <a:pPr eaLnBrk="1" hangingPunct="1">
              <a:lnSpc>
                <a:spcPct val="80000"/>
              </a:lnSpc>
              <a:buFont typeface="Wingdings" pitchFamily="2" charset="2"/>
              <a:buNone/>
            </a:pPr>
            <a:r>
              <a:rPr lang="en-US" altLang="zh-CN" sz="2400" dirty="0" smtClean="0"/>
              <a:t>            </a:t>
            </a:r>
            <a:r>
              <a:rPr lang="zh-CN" altLang="en-US" sz="2400" dirty="0" smtClean="0"/>
              <a:t>以上四种必备。另外，建议附专家意见、国内外相关研究论文及判例、新闻报道等材料。推荐表需填写案例推荐法院、案例编写人、案件裁判法院和案件承办人，作为发放指导案例入选证书的依据。编选说明主要写案例推选经过、背景、推荐理由、裁判要点具体说明等。</a:t>
            </a:r>
          </a:p>
          <a:p>
            <a:pPr eaLnBrk="1" hangingPunct="1">
              <a:lnSpc>
                <a:spcPct val="80000"/>
              </a:lnSpc>
            </a:pPr>
            <a:r>
              <a:rPr lang="zh-CN" altLang="en-US" sz="2400" dirty="0" smtClean="0"/>
              <a:t>纸质版、电子版皆必备，同步报送。寄光盘或发至案例处工作邮箱：</a:t>
            </a:r>
            <a:r>
              <a:rPr lang="en-US" altLang="zh-CN" sz="2400" dirty="0" smtClean="0">
                <a:hlinkClick r:id="rId2"/>
              </a:rPr>
              <a:t>zgfyalzd@163.com</a:t>
            </a:r>
            <a:r>
              <a:rPr lang="zh-CN" altLang="en-US" sz="2400" dirty="0" smtClean="0"/>
              <a:t>，或通过内网</a:t>
            </a:r>
            <a:r>
              <a:rPr lang="en-US" altLang="zh-CN" sz="2400" dirty="0" err="1" smtClean="0"/>
              <a:t>CoCall</a:t>
            </a:r>
            <a:r>
              <a:rPr lang="zh-CN" altLang="en-US" sz="2400" dirty="0" smtClean="0"/>
              <a:t>即时通讯系统、“四级法院文件交换”系统发至案例处内勤。</a:t>
            </a:r>
            <a:endParaRPr lang="en-US" altLang="zh-CN" sz="2400" dirty="0" smtClean="0"/>
          </a:p>
          <a:p>
            <a:pPr eaLnBrk="1" hangingPunct="1">
              <a:lnSpc>
                <a:spcPct val="80000"/>
              </a:lnSpc>
            </a:pPr>
            <a:r>
              <a:rPr lang="zh-CN" altLang="en-US" sz="2400" dirty="0" smtClean="0"/>
              <a:t>案例指导工作必备资料可到共享邮箱下载：</a:t>
            </a:r>
            <a:r>
              <a:rPr lang="en-US" altLang="zh-CN" sz="2400" dirty="0" smtClean="0">
                <a:hlinkClick r:id="rId3"/>
              </a:rPr>
              <a:t>chinalawfirm@126.com</a:t>
            </a:r>
            <a:r>
              <a:rPr lang="zh-CN" altLang="en-US" sz="2400" dirty="0" smtClean="0"/>
              <a:t>，密码：</a:t>
            </a:r>
            <a:r>
              <a:rPr lang="en-US" altLang="zh-CN" sz="2400" dirty="0" smtClean="0"/>
              <a:t>67557227</a:t>
            </a:r>
            <a:endParaRPr lang="zh-CN" altLang="en-US" sz="2400" dirty="0" smtClean="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p:txBody>
          <a:bodyPr/>
          <a:lstStyle/>
          <a:p>
            <a:r>
              <a:rPr lang="en-US" altLang="zh-CN" smtClean="0"/>
              <a:t>《</a:t>
            </a:r>
            <a:r>
              <a:rPr lang="zh-CN" altLang="en-US" smtClean="0"/>
              <a:t>中国案例指导</a:t>
            </a:r>
            <a:r>
              <a:rPr lang="en-US" altLang="zh-CN" smtClean="0"/>
              <a:t>》</a:t>
            </a:r>
            <a:br>
              <a:rPr lang="en-US" altLang="zh-CN" smtClean="0"/>
            </a:br>
            <a:r>
              <a:rPr lang="en-US" altLang="zh-CN" sz="2800" smtClean="0">
                <a:latin typeface="楷体" pitchFamily="49" charset="-122"/>
                <a:ea typeface="楷体" pitchFamily="49" charset="-122"/>
              </a:rPr>
              <a:t>——</a:t>
            </a:r>
            <a:r>
              <a:rPr lang="zh-CN" altLang="en-US" sz="2800" smtClean="0">
                <a:latin typeface="楷体" pitchFamily="49" charset="-122"/>
                <a:ea typeface="楷体" pitchFamily="49" charset="-122"/>
              </a:rPr>
              <a:t>案例指导工作用书</a:t>
            </a:r>
          </a:p>
        </p:txBody>
      </p:sp>
      <p:pic>
        <p:nvPicPr>
          <p:cNvPr id="29699" name="内容占位符 3" descr="IMG_20170704_145128.jpg"/>
          <p:cNvPicPr>
            <a:picLocks noGrp="1" noChangeAspect="1"/>
          </p:cNvPicPr>
          <p:nvPr>
            <p:ph idx="1"/>
          </p:nvPr>
        </p:nvPicPr>
        <p:blipFill>
          <a:blip r:embed="rId2"/>
          <a:srcRect/>
          <a:stretch>
            <a:fillRect/>
          </a:stretch>
        </p:blipFill>
        <p:spPr>
          <a:xfrm>
            <a:off x="2998788" y="1905000"/>
            <a:ext cx="3146425" cy="4194175"/>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p:nvPr>
        </p:nvSpPr>
        <p:spPr/>
        <p:txBody>
          <a:bodyPr/>
          <a:lstStyle/>
          <a:p>
            <a:pPr eaLnBrk="1" hangingPunct="1"/>
            <a:r>
              <a:rPr lang="zh-CN" altLang="en-US" smtClean="0">
                <a:ea typeface="黑体" pitchFamily="2" charset="-122"/>
              </a:rPr>
              <a:t>一、案例指导制度的发展历程</a:t>
            </a:r>
          </a:p>
        </p:txBody>
      </p:sp>
      <p:sp>
        <p:nvSpPr>
          <p:cNvPr id="5123" name="Rectangle 3"/>
          <p:cNvSpPr>
            <a:spLocks noGrp="1" noRot="1" noChangeArrowheads="1"/>
          </p:cNvSpPr>
          <p:nvPr>
            <p:ph type="body" idx="1"/>
          </p:nvPr>
        </p:nvSpPr>
        <p:spPr/>
        <p:txBody>
          <a:bodyPr/>
          <a:lstStyle/>
          <a:p>
            <a:pPr eaLnBrk="1" hangingPunct="1">
              <a:lnSpc>
                <a:spcPct val="90000"/>
              </a:lnSpc>
            </a:pPr>
            <a:r>
              <a:rPr lang="en-US" altLang="zh-CN" sz="2400" smtClean="0"/>
              <a:t>3-1</a:t>
            </a:r>
            <a:r>
              <a:rPr lang="zh-CN" altLang="en-US" sz="2400" smtClean="0"/>
              <a:t>：</a:t>
            </a:r>
            <a:r>
              <a:rPr lang="zh-CN" altLang="en-US" sz="2400" b="1" smtClean="0"/>
              <a:t>探索起步阶段。</a:t>
            </a:r>
            <a:r>
              <a:rPr lang="zh-CN" altLang="en-US" sz="2400" smtClean="0"/>
              <a:t>该阶段从</a:t>
            </a:r>
            <a:r>
              <a:rPr lang="en-US" altLang="zh-CN" sz="2400" smtClean="0"/>
              <a:t>1949</a:t>
            </a:r>
            <a:r>
              <a:rPr lang="zh-CN" altLang="en-US" sz="2400" smtClean="0"/>
              <a:t>年</a:t>
            </a:r>
            <a:r>
              <a:rPr lang="en-US" altLang="zh-CN" sz="2400" smtClean="0"/>
              <a:t>10</a:t>
            </a:r>
            <a:r>
              <a:rPr lang="zh-CN" altLang="en-US" sz="2400" smtClean="0"/>
              <a:t>月新中国成立至</a:t>
            </a:r>
            <a:r>
              <a:rPr lang="en-US" altLang="zh-CN" sz="2400" smtClean="0"/>
              <a:t>1985</a:t>
            </a:r>
            <a:r>
              <a:rPr lang="zh-CN" altLang="en-US" sz="2400" smtClean="0"/>
              <a:t>年</a:t>
            </a:r>
            <a:r>
              <a:rPr lang="en-US" altLang="zh-CN" sz="2400" smtClean="0"/>
              <a:t>5</a:t>
            </a:r>
            <a:r>
              <a:rPr lang="zh-CN" altLang="en-US" sz="2400" smtClean="0"/>
              <a:t>月</a:t>
            </a:r>
            <a:r>
              <a:rPr lang="en-US" altLang="zh-CN" sz="2400" smtClean="0"/>
              <a:t>《</a:t>
            </a:r>
            <a:r>
              <a:rPr lang="zh-CN" altLang="en-US" sz="2400" smtClean="0"/>
              <a:t>最高人民法院公报</a:t>
            </a:r>
            <a:r>
              <a:rPr lang="en-US" altLang="zh-CN" sz="2400" smtClean="0"/>
              <a:t>》</a:t>
            </a:r>
            <a:r>
              <a:rPr lang="zh-CN" altLang="en-US" sz="2400" smtClean="0"/>
              <a:t>创刊，主要特点是以法院内部文件形式印发案例。</a:t>
            </a:r>
            <a:endParaRPr lang="en-US" altLang="zh-CN" sz="2400" smtClean="0"/>
          </a:p>
          <a:p>
            <a:pPr eaLnBrk="1" hangingPunct="1">
              <a:lnSpc>
                <a:spcPct val="90000"/>
              </a:lnSpc>
            </a:pPr>
            <a:r>
              <a:rPr lang="en-US" altLang="zh-CN" sz="2400" smtClean="0"/>
              <a:t>1956</a:t>
            </a:r>
            <a:r>
              <a:rPr lang="zh-CN" altLang="en-US" sz="2400" smtClean="0"/>
              <a:t>年在全国司法审判工作会议上，最高人民法院明确提出分类分批汇编案例用以“比照援用”的要求。</a:t>
            </a:r>
            <a:endParaRPr lang="en-US" altLang="zh-CN" sz="2400" smtClean="0"/>
          </a:p>
          <a:p>
            <a:pPr eaLnBrk="1" hangingPunct="1">
              <a:lnSpc>
                <a:spcPct val="90000"/>
              </a:lnSpc>
            </a:pPr>
            <a:r>
              <a:rPr lang="en-US" altLang="zh-CN" sz="2400" smtClean="0"/>
              <a:t>1957</a:t>
            </a:r>
            <a:r>
              <a:rPr lang="zh-CN" altLang="en-US" sz="2400" smtClean="0"/>
              <a:t>年最高人民法院将</a:t>
            </a:r>
            <a:r>
              <a:rPr lang="en-US" altLang="zh-CN" sz="2400" smtClean="0"/>
              <a:t>《1955</a:t>
            </a:r>
            <a:r>
              <a:rPr lang="zh-CN" altLang="en-US" sz="2400" smtClean="0"/>
              <a:t>年以来奸淫幼女案件检查总结</a:t>
            </a:r>
            <a:r>
              <a:rPr lang="en-US" altLang="zh-CN" sz="2400" smtClean="0"/>
              <a:t>》</a:t>
            </a:r>
            <a:r>
              <a:rPr lang="zh-CN" altLang="en-US" sz="2400" smtClean="0"/>
              <a:t>，以内部文件形式印发各地法院执行，开启了用案例指导审判工作的实践。</a:t>
            </a:r>
            <a:endParaRPr lang="en-US" altLang="zh-CN" sz="2400" smtClean="0"/>
          </a:p>
          <a:p>
            <a:pPr eaLnBrk="1" hangingPunct="1">
              <a:lnSpc>
                <a:spcPct val="90000"/>
              </a:lnSpc>
            </a:pPr>
            <a:r>
              <a:rPr lang="en-US" altLang="zh-CN" sz="2400" smtClean="0"/>
              <a:t>1962</a:t>
            </a:r>
            <a:r>
              <a:rPr lang="zh-CN" altLang="en-US" sz="2400" smtClean="0"/>
              <a:t>年</a:t>
            </a:r>
            <a:r>
              <a:rPr lang="en-US" altLang="zh-CN" sz="2400" smtClean="0"/>
              <a:t>12</a:t>
            </a:r>
            <a:r>
              <a:rPr lang="zh-CN" altLang="en-US" sz="2400" smtClean="0"/>
              <a:t>月，最高人民法院发布</a:t>
            </a:r>
            <a:r>
              <a:rPr lang="en-US" altLang="zh-CN" sz="2400" smtClean="0"/>
              <a:t>《</a:t>
            </a:r>
            <a:r>
              <a:rPr lang="zh-CN" altLang="en-US" sz="2400" smtClean="0"/>
              <a:t>关于人民法院工作若干问题的规定</a:t>
            </a:r>
            <a:r>
              <a:rPr lang="en-US" altLang="zh-CN" sz="2400" smtClean="0"/>
              <a:t>》</a:t>
            </a:r>
            <a:r>
              <a:rPr lang="zh-CN" altLang="en-US" sz="2400" smtClean="0"/>
              <a:t>，要求“总结审判工作经验，选择案例，指导工作”。 </a:t>
            </a:r>
            <a:endParaRPr lang="en-US" altLang="zh-CN" sz="2400" smtClean="0"/>
          </a:p>
          <a:p>
            <a:pPr eaLnBrk="1" hangingPunct="1">
              <a:lnSpc>
                <a:spcPct val="90000"/>
              </a:lnSpc>
            </a:pPr>
            <a:r>
              <a:rPr lang="en-US" altLang="zh-CN" sz="2400" smtClean="0"/>
              <a:t>70/80</a:t>
            </a:r>
            <a:r>
              <a:rPr lang="zh-CN" altLang="en-US" sz="2400" smtClean="0"/>
              <a:t>年代，主要发布刑事案例，指导定罪量刑。</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nvPr>
        </p:nvSpPr>
        <p:spPr/>
        <p:txBody>
          <a:bodyPr/>
          <a:lstStyle/>
          <a:p>
            <a:r>
              <a:rPr lang="en-US" altLang="zh-CN" smtClean="0"/>
              <a:t>《</a:t>
            </a:r>
            <a:r>
              <a:rPr lang="zh-CN" altLang="en-US" smtClean="0"/>
              <a:t>中国案例指导</a:t>
            </a:r>
            <a:r>
              <a:rPr lang="en-US" altLang="zh-CN" smtClean="0"/>
              <a:t>》</a:t>
            </a:r>
            <a:r>
              <a:rPr lang="zh-CN" altLang="en-US" smtClean="0"/>
              <a:t>征稿栏目</a:t>
            </a:r>
          </a:p>
        </p:txBody>
      </p:sp>
      <p:sp>
        <p:nvSpPr>
          <p:cNvPr id="30723" name="内容占位符 2"/>
          <p:cNvSpPr>
            <a:spLocks noGrp="1"/>
          </p:cNvSpPr>
          <p:nvPr>
            <p:ph idx="1"/>
          </p:nvPr>
        </p:nvSpPr>
        <p:spPr/>
        <p:txBody>
          <a:bodyPr/>
          <a:lstStyle/>
          <a:p>
            <a:r>
              <a:rPr lang="zh-CN" altLang="en-US" sz="2000" dirty="0" smtClean="0"/>
              <a:t>指导案例：收录最高院发布的指导性案例及其理解与参照文章等；</a:t>
            </a:r>
            <a:endParaRPr lang="en-US" altLang="zh-CN" sz="2000" dirty="0" smtClean="0"/>
          </a:p>
          <a:p>
            <a:r>
              <a:rPr lang="zh-CN" altLang="en-US" sz="2000" dirty="0" smtClean="0"/>
              <a:t>参考案例：收录各地高院发布的参考性案例；</a:t>
            </a:r>
            <a:endParaRPr lang="en-US" altLang="zh-CN" sz="2000" dirty="0" smtClean="0"/>
          </a:p>
          <a:p>
            <a:r>
              <a:rPr lang="zh-CN" altLang="en-US" sz="2000" dirty="0" smtClean="0"/>
              <a:t>典型案例：收录最高院公布的其他具有典型意义的案例；</a:t>
            </a:r>
            <a:endParaRPr lang="en-US" altLang="zh-CN" sz="2000" dirty="0" smtClean="0"/>
          </a:p>
          <a:p>
            <a:r>
              <a:rPr lang="zh-CN" altLang="en-US" sz="2000" dirty="0" smtClean="0"/>
              <a:t>研讨案例：刊登各地法院、广大法官、专家学者编写的其他研究性、学理性、典型性案例及评析文章；</a:t>
            </a:r>
            <a:endParaRPr lang="en-US" altLang="zh-CN" sz="2000" dirty="0" smtClean="0"/>
          </a:p>
          <a:p>
            <a:r>
              <a:rPr lang="zh-CN" altLang="en-US" sz="2000" dirty="0" smtClean="0"/>
              <a:t>案例论坛：刊登广大法官、专家学者撰写的与案例指导有关的论文和评论，包括参照指导性案例审结的案件评析报告等；</a:t>
            </a:r>
            <a:endParaRPr lang="en-US" altLang="zh-CN" sz="2000" dirty="0" smtClean="0"/>
          </a:p>
          <a:p>
            <a:r>
              <a:rPr lang="zh-CN" altLang="en-US" sz="2000" dirty="0" smtClean="0"/>
              <a:t>案例工作：收录最高院出台的案例指导工作文件资料，以及各地法院出台的案例指导工作规范性文件、工作动态情况等。</a:t>
            </a:r>
            <a:endParaRPr lang="en-US" altLang="zh-CN" sz="2000" dirty="0" smtClean="0"/>
          </a:p>
          <a:p>
            <a:pPr>
              <a:buFont typeface="Wingdings" pitchFamily="2" charset="2"/>
              <a:buNone/>
            </a:pPr>
            <a:r>
              <a:rPr lang="en-US" altLang="zh-CN" sz="2000" dirty="0" smtClean="0"/>
              <a:t>      </a:t>
            </a:r>
          </a:p>
          <a:p>
            <a:pPr>
              <a:buFont typeface="Wingdings" pitchFamily="2" charset="2"/>
              <a:buNone/>
            </a:pPr>
            <a:r>
              <a:rPr lang="en-US" altLang="zh-CN" sz="2000" dirty="0" smtClean="0"/>
              <a:t>      </a:t>
            </a:r>
            <a:r>
              <a:rPr lang="zh-CN" altLang="en-US" sz="2000" dirty="0" smtClean="0"/>
              <a:t>征稿邮箱：</a:t>
            </a:r>
            <a:r>
              <a:rPr lang="en-US" altLang="zh-CN" sz="2000" dirty="0" smtClean="0">
                <a:hlinkClick r:id="rId2"/>
              </a:rPr>
              <a:t>zgalzd@163.com</a:t>
            </a:r>
            <a:endParaRPr lang="en-US" altLang="zh-CN" sz="2000" dirty="0" smtClean="0"/>
          </a:p>
          <a:p>
            <a:pPr>
              <a:buFont typeface="Wingdings" pitchFamily="2" charset="2"/>
              <a:buNone/>
            </a:pPr>
            <a:endParaRPr lang="zh-CN" altLang="en-US" sz="1800" dirty="0" smtClean="0"/>
          </a:p>
          <a:p>
            <a:endParaRPr lang="zh-CN" altLang="en-US" sz="1800" dirty="0"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sz="3600" smtClean="0">
                <a:ea typeface="楷体_GB2312" pitchFamily="49" charset="-122"/>
              </a:rPr>
              <a:t>提示：流行的案例库</a:t>
            </a:r>
          </a:p>
        </p:txBody>
      </p:sp>
      <p:sp>
        <p:nvSpPr>
          <p:cNvPr id="31747" name="内容占位符 2"/>
          <p:cNvSpPr>
            <a:spLocks noGrp="1"/>
          </p:cNvSpPr>
          <p:nvPr>
            <p:ph idx="1"/>
          </p:nvPr>
        </p:nvSpPr>
        <p:spPr/>
        <p:txBody>
          <a:bodyPr/>
          <a:lstStyle/>
          <a:p>
            <a:r>
              <a:rPr lang="en-US" altLang="zh-CN" sz="2000" dirty="0" smtClean="0"/>
              <a:t>1.</a:t>
            </a:r>
            <a:r>
              <a:rPr lang="zh-CN" altLang="en-US" sz="2000" dirty="0" smtClean="0"/>
              <a:t>中国裁判文书网</a:t>
            </a:r>
            <a:endParaRPr lang="en-US" altLang="zh-CN" sz="2000" dirty="0" smtClean="0"/>
          </a:p>
          <a:p>
            <a:r>
              <a:rPr lang="en-US" altLang="zh-CN" sz="2000" dirty="0" smtClean="0"/>
              <a:t>2.</a:t>
            </a:r>
            <a:r>
              <a:rPr lang="zh-CN" altLang="en-US" sz="2000" dirty="0" smtClean="0"/>
              <a:t>法信，人民法院出版社打造的法律知识和案例大数据融合服务平台</a:t>
            </a:r>
            <a:endParaRPr lang="en-US" altLang="zh-CN" sz="2000" dirty="0" smtClean="0"/>
          </a:p>
          <a:p>
            <a:r>
              <a:rPr lang="en-US" altLang="zh-CN" sz="2000" dirty="0" smtClean="0"/>
              <a:t>3.</a:t>
            </a:r>
            <a:r>
              <a:rPr lang="zh-CN" altLang="en-US" sz="2000" dirty="0" smtClean="0"/>
              <a:t>九章，法律知识总库及智审</a:t>
            </a:r>
            <a:r>
              <a:rPr lang="en-US" altLang="zh-CN" sz="2000" dirty="0" smtClean="0"/>
              <a:t>1.0</a:t>
            </a:r>
            <a:r>
              <a:rPr lang="zh-CN" altLang="en-US" sz="2000" dirty="0" smtClean="0"/>
              <a:t>系统（北京经舆典公司出品，付费）</a:t>
            </a:r>
            <a:endParaRPr lang="en-US" altLang="zh-CN" sz="2000" dirty="0" smtClean="0"/>
          </a:p>
          <a:p>
            <a:r>
              <a:rPr lang="en-US" altLang="zh-CN" sz="2000" dirty="0" smtClean="0"/>
              <a:t>4.</a:t>
            </a:r>
            <a:r>
              <a:rPr lang="zh-CN" altLang="en-US" sz="2000" dirty="0" smtClean="0"/>
              <a:t> 北大法宝（国内首家法律查询系统，付费）</a:t>
            </a:r>
            <a:endParaRPr lang="en-US" altLang="zh-CN" sz="2000" dirty="0" smtClean="0"/>
          </a:p>
          <a:p>
            <a:r>
              <a:rPr lang="en-US" altLang="zh-CN" sz="2000" dirty="0" smtClean="0"/>
              <a:t>5.OpenLaw</a:t>
            </a:r>
            <a:r>
              <a:rPr lang="zh-CN" altLang="en-US" sz="2000" dirty="0" smtClean="0"/>
              <a:t>（</a:t>
            </a:r>
            <a:r>
              <a:rPr lang="en-US" altLang="zh-CN" sz="2000" dirty="0" smtClean="0"/>
              <a:t>openlaw.cn</a:t>
            </a:r>
            <a:r>
              <a:rPr lang="zh-CN" altLang="en-US" sz="2000" dirty="0" smtClean="0"/>
              <a:t>上海同道公司，免费）</a:t>
            </a:r>
            <a:endParaRPr lang="en-US" altLang="zh-CN" sz="2000" dirty="0" smtClean="0"/>
          </a:p>
          <a:p>
            <a:r>
              <a:rPr lang="en-US" altLang="zh-CN" sz="2000" dirty="0" smtClean="0"/>
              <a:t>6.</a:t>
            </a:r>
            <a:r>
              <a:rPr lang="zh-CN" altLang="en-US" sz="2000" dirty="0" smtClean="0"/>
              <a:t>无讼（</a:t>
            </a:r>
            <a:r>
              <a:rPr lang="en-US" altLang="zh-CN" sz="2000" dirty="0" smtClean="0"/>
              <a:t>www.itslaw.com</a:t>
            </a:r>
            <a:r>
              <a:rPr lang="zh-CN" altLang="en-US" sz="2000" dirty="0" smtClean="0"/>
              <a:t>天同律师事务所，免费）</a:t>
            </a:r>
            <a:endParaRPr lang="en-US" altLang="zh-CN" sz="2000" dirty="0" smtClean="0"/>
          </a:p>
          <a:p>
            <a:r>
              <a:rPr lang="en-US" altLang="zh-CN" sz="2000" dirty="0" smtClean="0"/>
              <a:t>7.</a:t>
            </a:r>
            <a:r>
              <a:rPr lang="zh-CN" altLang="en-US" sz="2000" dirty="0" smtClean="0"/>
              <a:t>威科先行</a:t>
            </a:r>
            <a:r>
              <a:rPr lang="en-US" altLang="zh-CN" sz="2000" dirty="0" smtClean="0"/>
              <a:t>.</a:t>
            </a:r>
            <a:r>
              <a:rPr lang="zh-CN" altLang="en-US" sz="2000" dirty="0" smtClean="0"/>
              <a:t>法律信息库（荷兰威科集团，付费）</a:t>
            </a:r>
            <a:endParaRPr lang="en-US" altLang="zh-CN" sz="2000" dirty="0" smtClean="0"/>
          </a:p>
          <a:p>
            <a:r>
              <a:rPr lang="en-US" altLang="zh-CN" sz="2000" dirty="0" smtClean="0"/>
              <a:t>8.</a:t>
            </a:r>
            <a:r>
              <a:rPr lang="zh-CN" altLang="en-US" sz="2000" dirty="0" smtClean="0"/>
              <a:t>律商联讯（</a:t>
            </a:r>
            <a:r>
              <a:rPr lang="en-US" altLang="zh-CN" sz="2000" dirty="0" smtClean="0"/>
              <a:t>lexiscn.com</a:t>
            </a:r>
            <a:r>
              <a:rPr lang="zh-CN" altLang="en-US" sz="2000" dirty="0" smtClean="0"/>
              <a:t> ，付费）</a:t>
            </a:r>
            <a:endParaRPr lang="en-US" altLang="zh-CN" sz="2000" dirty="0" smtClean="0"/>
          </a:p>
          <a:p>
            <a:r>
              <a:rPr lang="en-US" altLang="zh-CN" sz="2000" dirty="0" smtClean="0"/>
              <a:t>9.</a:t>
            </a:r>
            <a:r>
              <a:rPr lang="zh-CN" altLang="en-US" sz="2000" dirty="0" smtClean="0"/>
              <a:t>北大法意（北大实证法务研究所，付费）</a:t>
            </a:r>
            <a:endParaRPr lang="en-US" altLang="zh-CN" sz="2000" dirty="0" smtClean="0"/>
          </a:p>
          <a:p>
            <a:r>
              <a:rPr lang="en-US" altLang="zh-CN" sz="2000" dirty="0" smtClean="0"/>
              <a:t>10.</a:t>
            </a:r>
            <a:r>
              <a:rPr lang="zh-CN" altLang="en-US" sz="2000" smtClean="0"/>
              <a:t>吉林大学聚</a:t>
            </a:r>
            <a:r>
              <a:rPr lang="zh-CN" altLang="en-US" sz="2000" dirty="0" smtClean="0"/>
              <a:t>法案例（</a:t>
            </a:r>
            <a:r>
              <a:rPr lang="en-US" altLang="zh-CN" sz="2000" dirty="0" smtClean="0">
                <a:hlinkClick r:id="rId2"/>
              </a:rPr>
              <a:t>www.jufaanli.com</a:t>
            </a:r>
            <a:r>
              <a:rPr lang="zh-CN" altLang="en-US" sz="2000" dirty="0" smtClean="0"/>
              <a:t>，可视化搜索，免费）</a:t>
            </a:r>
            <a:endParaRPr lang="en-US" altLang="zh-CN" sz="2000" dirty="0" smtClean="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威科部分法律信息库产品</a:t>
            </a:r>
            <a:br>
              <a:rPr lang="zh-CN" altLang="en-US" dirty="0" smtClean="0"/>
            </a:br>
            <a:endParaRPr lang="zh-CN" altLang="en-US" dirty="0"/>
          </a:p>
        </p:txBody>
      </p:sp>
      <p:sp>
        <p:nvSpPr>
          <p:cNvPr id="3" name="内容占位符 2"/>
          <p:cNvSpPr>
            <a:spLocks noGrp="1"/>
          </p:cNvSpPr>
          <p:nvPr>
            <p:ph idx="1"/>
          </p:nvPr>
        </p:nvSpPr>
        <p:spPr/>
        <p:txBody>
          <a:bodyPr/>
          <a:lstStyle/>
          <a:p>
            <a:r>
              <a:rPr lang="zh-CN" altLang="en-US" dirty="0" smtClean="0"/>
              <a:t></a:t>
            </a:r>
            <a:r>
              <a:rPr lang="zh-CN" altLang="en-US" sz="2400" dirty="0" smtClean="0"/>
              <a:t>威科国际法律百科全书信息库</a:t>
            </a:r>
            <a:r>
              <a:rPr lang="en-US" altLang="zh-CN" sz="2400" dirty="0" smtClean="0"/>
              <a:t>International    </a:t>
            </a:r>
            <a:r>
              <a:rPr lang="en-US" altLang="zh-CN" sz="2400" dirty="0" err="1" smtClean="0"/>
              <a:t>Encyclopaedia</a:t>
            </a:r>
            <a:r>
              <a:rPr lang="en-US" altLang="zh-CN" sz="2400" dirty="0" smtClean="0"/>
              <a:t> of Laws</a:t>
            </a:r>
          </a:p>
          <a:p>
            <a:r>
              <a:rPr lang="zh-CN" altLang="en-US" sz="2400" dirty="0" smtClean="0"/>
              <a:t>威科国际法律期刊信息库</a:t>
            </a:r>
            <a:r>
              <a:rPr lang="en-US" altLang="zh-CN" sz="2400" dirty="0" err="1" smtClean="0"/>
              <a:t>Kluwer</a:t>
            </a:r>
            <a:r>
              <a:rPr lang="en-US" altLang="zh-CN" sz="2400" dirty="0" smtClean="0"/>
              <a:t> Law Online Journals</a:t>
            </a:r>
          </a:p>
          <a:p>
            <a:r>
              <a:rPr lang="zh-CN" altLang="en-US" sz="2400" dirty="0" smtClean="0"/>
              <a:t>威科国际商事仲裁在线信息库</a:t>
            </a:r>
            <a:r>
              <a:rPr lang="en-US" altLang="zh-CN" sz="2400" dirty="0" err="1" smtClean="0"/>
              <a:t>Kluwer</a:t>
            </a:r>
            <a:r>
              <a:rPr lang="en-US" altLang="zh-CN" sz="2400" dirty="0" smtClean="0"/>
              <a:t> Arbitration</a:t>
            </a:r>
          </a:p>
          <a:p>
            <a:r>
              <a:rPr lang="zh-CN" altLang="en-US" sz="2400" dirty="0" smtClean="0"/>
              <a:t>威科国际知识产权法律信息库</a:t>
            </a:r>
            <a:r>
              <a:rPr lang="en-US" altLang="zh-CN" sz="2400" dirty="0" err="1" smtClean="0"/>
              <a:t>Kluwer</a:t>
            </a:r>
            <a:r>
              <a:rPr lang="en-US" altLang="zh-CN" sz="2400" dirty="0" smtClean="0"/>
              <a:t> IP Law</a:t>
            </a:r>
          </a:p>
          <a:p>
            <a:r>
              <a:rPr lang="zh-CN" altLang="en-US" sz="2400" dirty="0" smtClean="0"/>
              <a:t>威科先行法律信息库</a:t>
            </a:r>
            <a:r>
              <a:rPr lang="en-US" altLang="zh-CN" sz="2400" dirty="0" smtClean="0"/>
              <a:t>China Law &amp; Reference</a:t>
            </a:r>
          </a:p>
          <a:p>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rrowheads="1"/>
          </p:cNvSpPr>
          <p:nvPr>
            <p:ph type="title"/>
          </p:nvPr>
        </p:nvSpPr>
        <p:spPr/>
        <p:txBody>
          <a:bodyPr/>
          <a:lstStyle/>
          <a:p>
            <a:pPr eaLnBrk="1" hangingPunct="1"/>
            <a:r>
              <a:rPr lang="zh-CN" altLang="en-US" smtClean="0">
                <a:ea typeface="黑体" pitchFamily="2" charset="-122"/>
              </a:rPr>
              <a:t>六、指导性案例一览</a:t>
            </a:r>
          </a:p>
        </p:txBody>
      </p:sp>
      <p:sp>
        <p:nvSpPr>
          <p:cNvPr id="32771" name="Rectangle 3"/>
          <p:cNvSpPr>
            <a:spLocks noGrp="1" noRot="1" noChangeArrowheads="1"/>
          </p:cNvSpPr>
          <p:nvPr>
            <p:ph type="body" idx="1"/>
          </p:nvPr>
        </p:nvSpPr>
        <p:spPr/>
        <p:txBody>
          <a:bodyPr/>
          <a:lstStyle/>
          <a:p>
            <a:pPr eaLnBrk="1" hangingPunct="1">
              <a:lnSpc>
                <a:spcPct val="80000"/>
              </a:lnSpc>
            </a:pPr>
            <a:r>
              <a:rPr lang="zh-CN" altLang="en-US" sz="1800" dirty="0" smtClean="0"/>
              <a:t>第一批：</a:t>
            </a:r>
            <a:endParaRPr lang="en-US" altLang="zh-CN" sz="1800" dirty="0" smtClean="0"/>
          </a:p>
          <a:p>
            <a:pPr eaLnBrk="1" hangingPunct="1">
              <a:lnSpc>
                <a:spcPct val="80000"/>
              </a:lnSpc>
            </a:pPr>
            <a:r>
              <a:rPr lang="zh-CN" altLang="en-US" sz="1800" dirty="0" smtClean="0"/>
              <a:t>指导案例</a:t>
            </a:r>
            <a:r>
              <a:rPr lang="en-US" altLang="zh-CN" sz="1800" dirty="0" smtClean="0"/>
              <a:t>1</a:t>
            </a:r>
            <a:r>
              <a:rPr lang="zh-CN" altLang="en-US" sz="1800" dirty="0" smtClean="0"/>
              <a:t>号</a:t>
            </a:r>
            <a:r>
              <a:rPr lang="en-US" altLang="zh-CN" sz="1800" dirty="0" smtClean="0"/>
              <a:t>——</a:t>
            </a:r>
            <a:r>
              <a:rPr lang="zh-CN" altLang="en-US" sz="1800" dirty="0" smtClean="0"/>
              <a:t>上海中原物业顾问有限公司诉陶德华居间合同纠纷案 ；</a:t>
            </a:r>
          </a:p>
          <a:p>
            <a:pPr eaLnBrk="1" hangingPunct="1">
              <a:lnSpc>
                <a:spcPct val="80000"/>
              </a:lnSpc>
            </a:pPr>
            <a:r>
              <a:rPr lang="zh-CN" altLang="en-US" sz="1800" dirty="0" smtClean="0"/>
              <a:t>指导案例</a:t>
            </a:r>
            <a:r>
              <a:rPr lang="en-US" altLang="zh-CN" sz="1800" dirty="0" smtClean="0"/>
              <a:t>2</a:t>
            </a:r>
            <a:r>
              <a:rPr lang="zh-CN" altLang="en-US" sz="1800" dirty="0" smtClean="0"/>
              <a:t>号</a:t>
            </a:r>
            <a:r>
              <a:rPr lang="en-US" altLang="zh-CN" sz="1800" dirty="0" smtClean="0"/>
              <a:t>——</a:t>
            </a:r>
            <a:r>
              <a:rPr lang="zh-CN" altLang="en-US" sz="1800" dirty="0" smtClean="0"/>
              <a:t>吴梅诉四川省眉山西城纸业有限公司买卖合同纠纷案 ； </a:t>
            </a:r>
          </a:p>
          <a:p>
            <a:pPr eaLnBrk="1" hangingPunct="1">
              <a:lnSpc>
                <a:spcPct val="80000"/>
              </a:lnSpc>
            </a:pPr>
            <a:r>
              <a:rPr lang="zh-CN" altLang="en-US" sz="1800" dirty="0" smtClean="0"/>
              <a:t>指导案例</a:t>
            </a:r>
            <a:r>
              <a:rPr lang="en-US" altLang="zh-CN" sz="1800" dirty="0" smtClean="0"/>
              <a:t>3</a:t>
            </a:r>
            <a:r>
              <a:rPr lang="zh-CN" altLang="en-US" sz="1800" dirty="0" smtClean="0"/>
              <a:t>号</a:t>
            </a:r>
            <a:r>
              <a:rPr lang="en-US" altLang="zh-CN" sz="1800" dirty="0" smtClean="0"/>
              <a:t>——</a:t>
            </a:r>
            <a:r>
              <a:rPr lang="zh-CN" altLang="en-US" sz="1800" dirty="0" smtClean="0"/>
              <a:t>潘玉梅、陈宁受贿案 ； </a:t>
            </a:r>
          </a:p>
          <a:p>
            <a:pPr eaLnBrk="1" hangingPunct="1">
              <a:lnSpc>
                <a:spcPct val="80000"/>
              </a:lnSpc>
            </a:pPr>
            <a:r>
              <a:rPr lang="zh-CN" altLang="en-US" sz="1800" dirty="0" smtClean="0"/>
              <a:t>指导案例</a:t>
            </a:r>
            <a:r>
              <a:rPr lang="en-US" altLang="zh-CN" sz="1800" dirty="0" smtClean="0"/>
              <a:t>4</a:t>
            </a:r>
            <a:r>
              <a:rPr lang="zh-CN" altLang="en-US" sz="1800" dirty="0" smtClean="0"/>
              <a:t>号</a:t>
            </a:r>
            <a:r>
              <a:rPr lang="en-US" altLang="zh-CN" sz="1800" dirty="0" smtClean="0"/>
              <a:t>——</a:t>
            </a:r>
            <a:r>
              <a:rPr lang="zh-CN" altLang="en-US" sz="1800" dirty="0" smtClean="0"/>
              <a:t>王志才故意杀人案 ； </a:t>
            </a:r>
            <a:endParaRPr lang="en-US" altLang="zh-CN" sz="1800" dirty="0" smtClean="0"/>
          </a:p>
          <a:p>
            <a:pPr eaLnBrk="1" hangingPunct="1">
              <a:lnSpc>
                <a:spcPct val="80000"/>
              </a:lnSpc>
            </a:pPr>
            <a:endParaRPr lang="en-US" altLang="zh-CN" sz="1800" dirty="0" smtClean="0"/>
          </a:p>
          <a:p>
            <a:pPr eaLnBrk="1" hangingPunct="1">
              <a:lnSpc>
                <a:spcPct val="80000"/>
              </a:lnSpc>
            </a:pPr>
            <a:r>
              <a:rPr lang="zh-CN" altLang="en-US" sz="1800" dirty="0" smtClean="0"/>
              <a:t>第二批：</a:t>
            </a:r>
          </a:p>
          <a:p>
            <a:pPr eaLnBrk="1" hangingPunct="1">
              <a:lnSpc>
                <a:spcPct val="80000"/>
              </a:lnSpc>
            </a:pPr>
            <a:r>
              <a:rPr lang="zh-CN" altLang="en-US" sz="1800" dirty="0" smtClean="0"/>
              <a:t>指导案例</a:t>
            </a:r>
            <a:r>
              <a:rPr lang="en-US" altLang="zh-CN" sz="1800" dirty="0" smtClean="0"/>
              <a:t>5</a:t>
            </a:r>
            <a:r>
              <a:rPr lang="zh-CN" altLang="en-US" sz="1800" dirty="0" smtClean="0"/>
              <a:t>号</a:t>
            </a:r>
            <a:r>
              <a:rPr lang="en-US" altLang="zh-CN" sz="1800" dirty="0" smtClean="0"/>
              <a:t>——</a:t>
            </a:r>
            <a:r>
              <a:rPr lang="zh-CN" altLang="en-US" sz="1800" dirty="0" smtClean="0"/>
              <a:t>鲁潍（福建）盐业进出口有限公司苏州分公司诉江苏省苏州市盐务管理局盐业行政处罚案 ；</a:t>
            </a:r>
          </a:p>
          <a:p>
            <a:pPr eaLnBrk="1" hangingPunct="1">
              <a:lnSpc>
                <a:spcPct val="80000"/>
              </a:lnSpc>
            </a:pPr>
            <a:r>
              <a:rPr lang="zh-CN" altLang="en-US" sz="1800" dirty="0" smtClean="0"/>
              <a:t>指导案例</a:t>
            </a:r>
            <a:r>
              <a:rPr lang="en-US" altLang="zh-CN" sz="1800" dirty="0" smtClean="0"/>
              <a:t>6</a:t>
            </a:r>
            <a:r>
              <a:rPr lang="zh-CN" altLang="en-US" sz="1800" dirty="0" smtClean="0"/>
              <a:t>号</a:t>
            </a:r>
            <a:r>
              <a:rPr lang="en-US" altLang="zh-CN" sz="1800" dirty="0" smtClean="0"/>
              <a:t>——</a:t>
            </a:r>
            <a:r>
              <a:rPr lang="zh-CN" altLang="en-US" sz="1800" dirty="0" smtClean="0"/>
              <a:t>黄泽富、何伯琼、何熠诉四川省成都市金堂工商行政管理局行政处罚案 ；</a:t>
            </a:r>
          </a:p>
          <a:p>
            <a:pPr eaLnBrk="1" hangingPunct="1">
              <a:lnSpc>
                <a:spcPct val="80000"/>
              </a:lnSpc>
            </a:pPr>
            <a:r>
              <a:rPr lang="zh-CN" altLang="en-US" sz="1800" dirty="0" smtClean="0"/>
              <a:t>指导案例</a:t>
            </a:r>
            <a:r>
              <a:rPr lang="en-US" altLang="zh-CN" sz="1800" dirty="0" smtClean="0"/>
              <a:t>7</a:t>
            </a:r>
            <a:r>
              <a:rPr lang="zh-CN" altLang="en-US" sz="1800" dirty="0" smtClean="0"/>
              <a:t>号</a:t>
            </a:r>
            <a:r>
              <a:rPr lang="en-US" altLang="zh-CN" sz="1800" dirty="0" smtClean="0"/>
              <a:t>——</a:t>
            </a:r>
            <a:r>
              <a:rPr lang="zh-CN" altLang="en-US" sz="1800" dirty="0" smtClean="0"/>
              <a:t>牡丹江市宏阁建筑安装有限责任公司诉牡丹江市华隆房地产开发有限责任公司、张继增建设工程施工合同纠纷案 ；</a:t>
            </a:r>
          </a:p>
          <a:p>
            <a:pPr eaLnBrk="1" hangingPunct="1">
              <a:lnSpc>
                <a:spcPct val="80000"/>
              </a:lnSpc>
            </a:pPr>
            <a:r>
              <a:rPr lang="zh-CN" altLang="en-US" sz="1800" dirty="0" smtClean="0"/>
              <a:t>指导案例</a:t>
            </a:r>
            <a:r>
              <a:rPr lang="en-US" altLang="zh-CN" sz="1800" dirty="0" smtClean="0"/>
              <a:t>8</a:t>
            </a:r>
            <a:r>
              <a:rPr lang="zh-CN" altLang="en-US" sz="1800" dirty="0" smtClean="0"/>
              <a:t>号</a:t>
            </a:r>
            <a:r>
              <a:rPr lang="en-US" altLang="zh-CN" sz="1800" dirty="0" smtClean="0"/>
              <a:t>——</a:t>
            </a:r>
            <a:r>
              <a:rPr lang="zh-CN" altLang="en-US" sz="1800" dirty="0" smtClean="0"/>
              <a:t>林方清诉常熟市凯莱实业有限公司、戴小明公司解散纠纷案 ；</a:t>
            </a:r>
            <a:endParaRPr lang="en-US" altLang="zh-CN" sz="1800" dirty="0" smtClean="0"/>
          </a:p>
          <a:p>
            <a:pPr eaLnBrk="1" hangingPunct="1">
              <a:lnSpc>
                <a:spcPct val="80000"/>
              </a:lnSpc>
            </a:pPr>
            <a:endParaRPr lang="zh-CN" altLang="en-US" sz="1800" dirty="0" smtClean="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p:txBody>
          <a:bodyPr/>
          <a:lstStyle/>
          <a:p>
            <a:pPr eaLnBrk="1" hangingPunct="1"/>
            <a:r>
              <a:rPr lang="zh-CN" altLang="en-US" smtClean="0">
                <a:ea typeface="黑体" pitchFamily="2" charset="-122"/>
              </a:rPr>
              <a:t>六、指导性案例一览</a:t>
            </a:r>
          </a:p>
        </p:txBody>
      </p:sp>
      <p:sp>
        <p:nvSpPr>
          <p:cNvPr id="33795" name="Rectangle 3"/>
          <p:cNvSpPr>
            <a:spLocks noGrp="1" noRot="1" noChangeArrowheads="1"/>
          </p:cNvSpPr>
          <p:nvPr>
            <p:ph type="body" idx="1"/>
          </p:nvPr>
        </p:nvSpPr>
        <p:spPr/>
        <p:txBody>
          <a:bodyPr/>
          <a:lstStyle/>
          <a:p>
            <a:pPr eaLnBrk="1" hangingPunct="1">
              <a:lnSpc>
                <a:spcPct val="80000"/>
              </a:lnSpc>
              <a:buFont typeface="Wingdings" pitchFamily="2" charset="2"/>
              <a:buNone/>
            </a:pPr>
            <a:r>
              <a:rPr lang="zh-CN" altLang="en-US" sz="2000" dirty="0" smtClean="0"/>
              <a:t>     第三批：</a:t>
            </a:r>
            <a:endParaRPr lang="en-US" altLang="zh-CN" sz="2000" dirty="0" smtClean="0"/>
          </a:p>
          <a:p>
            <a:pPr eaLnBrk="1" hangingPunct="1">
              <a:lnSpc>
                <a:spcPct val="80000"/>
              </a:lnSpc>
            </a:pPr>
            <a:r>
              <a:rPr lang="zh-CN" altLang="en-US" sz="2000" dirty="0" smtClean="0"/>
              <a:t>指导案例</a:t>
            </a:r>
            <a:r>
              <a:rPr lang="en-US" altLang="zh-CN" sz="2000" dirty="0" smtClean="0"/>
              <a:t>9</a:t>
            </a:r>
            <a:r>
              <a:rPr lang="zh-CN" altLang="en-US" sz="2000" dirty="0" smtClean="0"/>
              <a:t>号</a:t>
            </a:r>
            <a:r>
              <a:rPr lang="en-US" altLang="zh-CN" sz="2000" dirty="0" smtClean="0"/>
              <a:t>——</a:t>
            </a:r>
            <a:r>
              <a:rPr lang="zh-CN" altLang="en-US" sz="2000" dirty="0" smtClean="0"/>
              <a:t>上海存亮贸易有限公司诉蒋志东、王卫明等买卖合同纠纷案 ；</a:t>
            </a:r>
          </a:p>
          <a:p>
            <a:pPr eaLnBrk="1" hangingPunct="1">
              <a:lnSpc>
                <a:spcPct val="80000"/>
              </a:lnSpc>
            </a:pPr>
            <a:r>
              <a:rPr lang="zh-CN" altLang="en-US" sz="2000" dirty="0" smtClean="0"/>
              <a:t>指导案例</a:t>
            </a:r>
            <a:r>
              <a:rPr lang="en-US" altLang="zh-CN" sz="2000" dirty="0" smtClean="0"/>
              <a:t>10</a:t>
            </a:r>
            <a:r>
              <a:rPr lang="zh-CN" altLang="en-US" sz="2000" dirty="0" smtClean="0"/>
              <a:t>号</a:t>
            </a:r>
            <a:r>
              <a:rPr lang="en-US" altLang="zh-CN" sz="2000" dirty="0" smtClean="0"/>
              <a:t>——</a:t>
            </a:r>
            <a:r>
              <a:rPr lang="zh-CN" altLang="en-US" sz="2000" dirty="0" smtClean="0"/>
              <a:t>李建军诉上海佳动力环保科技有限公司公司决议撤销纠纷案 ； </a:t>
            </a:r>
          </a:p>
          <a:p>
            <a:pPr eaLnBrk="1" hangingPunct="1">
              <a:lnSpc>
                <a:spcPct val="80000"/>
              </a:lnSpc>
            </a:pPr>
            <a:r>
              <a:rPr lang="zh-CN" altLang="en-US" sz="2000" dirty="0" smtClean="0"/>
              <a:t>指导案例</a:t>
            </a:r>
            <a:r>
              <a:rPr lang="en-US" altLang="zh-CN" sz="2000" dirty="0" smtClean="0"/>
              <a:t>11</a:t>
            </a:r>
            <a:r>
              <a:rPr lang="zh-CN" altLang="en-US" sz="2000" dirty="0" smtClean="0"/>
              <a:t>号</a:t>
            </a:r>
            <a:r>
              <a:rPr lang="en-US" altLang="zh-CN" sz="2000" dirty="0" smtClean="0"/>
              <a:t>——</a:t>
            </a:r>
            <a:r>
              <a:rPr lang="zh-CN" altLang="en-US" sz="2000" dirty="0" smtClean="0"/>
              <a:t>杨延虎等贪污案 ； </a:t>
            </a:r>
          </a:p>
          <a:p>
            <a:pPr eaLnBrk="1" hangingPunct="1">
              <a:lnSpc>
                <a:spcPct val="80000"/>
              </a:lnSpc>
            </a:pPr>
            <a:r>
              <a:rPr lang="zh-CN" altLang="en-US" sz="2000" dirty="0" smtClean="0"/>
              <a:t>指导案例</a:t>
            </a:r>
            <a:r>
              <a:rPr lang="en-US" altLang="zh-CN" sz="2000" dirty="0" smtClean="0"/>
              <a:t>12</a:t>
            </a:r>
            <a:r>
              <a:rPr lang="zh-CN" altLang="en-US" sz="2000" dirty="0" smtClean="0"/>
              <a:t>号</a:t>
            </a:r>
            <a:r>
              <a:rPr lang="en-US" altLang="zh-CN" sz="2000" dirty="0" smtClean="0"/>
              <a:t>——</a:t>
            </a:r>
            <a:r>
              <a:rPr lang="zh-CN" altLang="en-US" sz="2000" dirty="0" smtClean="0"/>
              <a:t>李飞故意杀人案 ； </a:t>
            </a:r>
            <a:endParaRPr lang="en-US" altLang="zh-CN" sz="2000" dirty="0" smtClean="0"/>
          </a:p>
          <a:p>
            <a:pPr eaLnBrk="1" hangingPunct="1">
              <a:lnSpc>
                <a:spcPct val="80000"/>
              </a:lnSpc>
              <a:buFont typeface="Wingdings" pitchFamily="2" charset="2"/>
              <a:buNone/>
            </a:pPr>
            <a:r>
              <a:rPr lang="zh-CN" altLang="en-US" sz="2000" dirty="0" smtClean="0"/>
              <a:t>     </a:t>
            </a:r>
            <a:endParaRPr lang="en-US" altLang="zh-CN" sz="2000" dirty="0" smtClean="0"/>
          </a:p>
          <a:p>
            <a:pPr eaLnBrk="1" hangingPunct="1">
              <a:lnSpc>
                <a:spcPct val="80000"/>
              </a:lnSpc>
              <a:buFont typeface="Wingdings" pitchFamily="2" charset="2"/>
              <a:buNone/>
            </a:pPr>
            <a:r>
              <a:rPr lang="en-US" altLang="zh-CN" sz="2000" dirty="0" smtClean="0"/>
              <a:t>     </a:t>
            </a:r>
            <a:r>
              <a:rPr lang="zh-CN" altLang="en-US" sz="2000" dirty="0" smtClean="0"/>
              <a:t>第四批：</a:t>
            </a:r>
          </a:p>
          <a:p>
            <a:pPr eaLnBrk="1" hangingPunct="1">
              <a:lnSpc>
                <a:spcPct val="80000"/>
              </a:lnSpc>
            </a:pPr>
            <a:r>
              <a:rPr lang="zh-CN" altLang="en-US" sz="2000" dirty="0" smtClean="0"/>
              <a:t>指导案例</a:t>
            </a:r>
            <a:r>
              <a:rPr lang="en-US" altLang="zh-CN" sz="2000" dirty="0" smtClean="0"/>
              <a:t>13</a:t>
            </a:r>
            <a:r>
              <a:rPr lang="zh-CN" altLang="en-US" sz="2000" dirty="0" smtClean="0"/>
              <a:t>号</a:t>
            </a:r>
            <a:r>
              <a:rPr lang="en-US" altLang="zh-CN" sz="2000" dirty="0" smtClean="0"/>
              <a:t>——</a:t>
            </a:r>
            <a:r>
              <a:rPr lang="zh-CN" altLang="en-US" sz="2000" dirty="0" smtClean="0"/>
              <a:t>王召成等非法买卖、储存危险物质案 ；</a:t>
            </a:r>
          </a:p>
          <a:p>
            <a:pPr eaLnBrk="1" hangingPunct="1">
              <a:lnSpc>
                <a:spcPct val="80000"/>
              </a:lnSpc>
            </a:pPr>
            <a:r>
              <a:rPr lang="zh-CN" altLang="en-US" sz="2000" dirty="0" smtClean="0"/>
              <a:t>指导案例</a:t>
            </a:r>
            <a:r>
              <a:rPr lang="en-US" altLang="zh-CN" sz="2000" dirty="0" smtClean="0"/>
              <a:t>14</a:t>
            </a:r>
            <a:r>
              <a:rPr lang="zh-CN" altLang="en-US" sz="2000" dirty="0" smtClean="0"/>
              <a:t>号</a:t>
            </a:r>
            <a:r>
              <a:rPr lang="en-US" altLang="zh-CN" sz="2000" dirty="0" smtClean="0"/>
              <a:t>——</a:t>
            </a:r>
            <a:r>
              <a:rPr lang="zh-CN" altLang="en-US" sz="2000" dirty="0" smtClean="0"/>
              <a:t>董某某、宋某某抢劫案 ；</a:t>
            </a:r>
          </a:p>
          <a:p>
            <a:pPr eaLnBrk="1" hangingPunct="1">
              <a:lnSpc>
                <a:spcPct val="80000"/>
              </a:lnSpc>
            </a:pPr>
            <a:r>
              <a:rPr lang="zh-CN" altLang="en-US" sz="2000" dirty="0" smtClean="0"/>
              <a:t>指导案例</a:t>
            </a:r>
            <a:r>
              <a:rPr lang="en-US" altLang="zh-CN" sz="2000" dirty="0" smtClean="0"/>
              <a:t>15</a:t>
            </a:r>
            <a:r>
              <a:rPr lang="zh-CN" altLang="en-US" sz="2000" dirty="0" smtClean="0"/>
              <a:t>号</a:t>
            </a:r>
            <a:r>
              <a:rPr lang="en-US" altLang="zh-CN" sz="2000" dirty="0" smtClean="0"/>
              <a:t>——</a:t>
            </a:r>
            <a:r>
              <a:rPr lang="zh-CN" altLang="en-US" sz="2000" dirty="0" smtClean="0"/>
              <a:t>徐工集团工程机械股份有限公司诉成都川交工贸有限责任公司等买卖合同纠纷案 ；</a:t>
            </a:r>
          </a:p>
          <a:p>
            <a:pPr eaLnBrk="1" hangingPunct="1">
              <a:lnSpc>
                <a:spcPct val="80000"/>
              </a:lnSpc>
            </a:pPr>
            <a:r>
              <a:rPr lang="zh-CN" altLang="en-US" sz="2000" dirty="0" smtClean="0"/>
              <a:t>指导案例</a:t>
            </a:r>
            <a:r>
              <a:rPr lang="en-US" altLang="zh-CN" sz="2000" dirty="0" smtClean="0"/>
              <a:t>16</a:t>
            </a:r>
            <a:r>
              <a:rPr lang="zh-CN" altLang="en-US" sz="2000" dirty="0" smtClean="0"/>
              <a:t>号</a:t>
            </a:r>
            <a:r>
              <a:rPr lang="en-US" altLang="zh-CN" sz="2000" dirty="0" smtClean="0"/>
              <a:t>——</a:t>
            </a:r>
            <a:r>
              <a:rPr lang="zh-CN" altLang="en-US" sz="2000" dirty="0" smtClean="0"/>
              <a:t>中海发展股份有限公司货轮公司申请设立海事赔偿责任限制基金案 ；</a:t>
            </a:r>
            <a:endParaRPr lang="en-US" altLang="zh-CN" sz="2000" dirty="0" smtClean="0"/>
          </a:p>
          <a:p>
            <a:pPr eaLnBrk="1" hangingPunct="1">
              <a:lnSpc>
                <a:spcPct val="80000"/>
              </a:lnSpc>
            </a:pPr>
            <a:endParaRPr lang="zh-CN" altLang="en-US" sz="2000" dirty="0"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p:txBody>
          <a:bodyPr/>
          <a:lstStyle/>
          <a:p>
            <a:r>
              <a:rPr lang="zh-CN" altLang="en-US" smtClean="0">
                <a:ea typeface="黑体" pitchFamily="2" charset="-122"/>
              </a:rPr>
              <a:t>六、指导性案例一览</a:t>
            </a:r>
            <a:endParaRPr lang="zh-CN" altLang="en-US" smtClean="0"/>
          </a:p>
        </p:txBody>
      </p:sp>
      <p:sp>
        <p:nvSpPr>
          <p:cNvPr id="34819" name="内容占位符 2"/>
          <p:cNvSpPr>
            <a:spLocks noGrp="1"/>
          </p:cNvSpPr>
          <p:nvPr>
            <p:ph idx="1"/>
          </p:nvPr>
        </p:nvSpPr>
        <p:spPr/>
        <p:txBody>
          <a:bodyPr/>
          <a:lstStyle/>
          <a:p>
            <a:pPr eaLnBrk="1" hangingPunct="1">
              <a:lnSpc>
                <a:spcPct val="80000"/>
              </a:lnSpc>
              <a:buFont typeface="Wingdings" pitchFamily="2" charset="2"/>
              <a:buNone/>
            </a:pPr>
            <a:r>
              <a:rPr lang="en-US" altLang="zh-CN" sz="2400" smtClean="0"/>
              <a:t>    </a:t>
            </a:r>
            <a:r>
              <a:rPr lang="zh-CN" altLang="en-US" sz="2400" smtClean="0"/>
              <a:t>第五批：</a:t>
            </a:r>
            <a:endParaRPr lang="en-US" altLang="zh-CN" sz="2400" smtClean="0"/>
          </a:p>
          <a:p>
            <a:pPr eaLnBrk="1" hangingPunct="1">
              <a:lnSpc>
                <a:spcPct val="80000"/>
              </a:lnSpc>
            </a:pPr>
            <a:r>
              <a:rPr lang="en-US" altLang="zh-CN" sz="2400" smtClean="0"/>
              <a:t>17</a:t>
            </a:r>
            <a:r>
              <a:rPr lang="zh-CN" altLang="en-US" sz="2400" smtClean="0"/>
              <a:t>、张莉诉北京合力华通汽车服务有限公司买卖合同纠纷案；</a:t>
            </a:r>
          </a:p>
          <a:p>
            <a:pPr eaLnBrk="1" hangingPunct="1">
              <a:lnSpc>
                <a:spcPct val="80000"/>
              </a:lnSpc>
            </a:pPr>
            <a:r>
              <a:rPr lang="en-US" altLang="zh-CN" sz="2400" smtClean="0"/>
              <a:t>18</a:t>
            </a:r>
            <a:r>
              <a:rPr lang="zh-CN" altLang="en-US" sz="2400" smtClean="0"/>
              <a:t>、中兴通讯（杭州）有限责任公司诉王鹏劳动合同纠纷案；</a:t>
            </a:r>
          </a:p>
          <a:p>
            <a:pPr eaLnBrk="1" hangingPunct="1">
              <a:lnSpc>
                <a:spcPct val="80000"/>
              </a:lnSpc>
            </a:pPr>
            <a:r>
              <a:rPr lang="en-US" altLang="zh-CN" sz="2400" smtClean="0"/>
              <a:t>19</a:t>
            </a:r>
            <a:r>
              <a:rPr lang="zh-CN" altLang="en-US" sz="2400" smtClean="0"/>
              <a:t>、赵春明等诉烟台市福山区汽车运输公司、卫德平等机动车交通事故责任纠纷案；</a:t>
            </a:r>
          </a:p>
          <a:p>
            <a:pPr eaLnBrk="1" hangingPunct="1">
              <a:lnSpc>
                <a:spcPct val="80000"/>
              </a:lnSpc>
            </a:pPr>
            <a:r>
              <a:rPr lang="zh-CN" altLang="en-US" sz="2400" smtClean="0"/>
              <a:t> </a:t>
            </a:r>
            <a:r>
              <a:rPr lang="en-US" altLang="zh-CN" sz="2400" smtClean="0"/>
              <a:t>20</a:t>
            </a:r>
            <a:r>
              <a:rPr lang="zh-CN" altLang="en-US" sz="2400" smtClean="0"/>
              <a:t>、深圳市斯瑞曼精细化工有限公司诉深圳市坑梓自来水有限公司、深圳市康泰蓝水处理设备有限公司侵害发明专利权纠纷案；</a:t>
            </a:r>
            <a:endParaRPr lang="en-US" altLang="zh-CN" sz="2400" smtClean="0"/>
          </a:p>
          <a:p>
            <a:pPr eaLnBrk="1" hangingPunct="1">
              <a:lnSpc>
                <a:spcPct val="80000"/>
              </a:lnSpc>
            </a:pPr>
            <a:r>
              <a:rPr lang="en-US" altLang="zh-CN" sz="2400" smtClean="0"/>
              <a:t>21</a:t>
            </a:r>
            <a:r>
              <a:rPr lang="zh-CN" altLang="en-US" sz="2400" smtClean="0"/>
              <a:t>、内蒙古秋实房地产开发有限责任公司诉呼和浩特市人民防空办公室人防行政征收案；</a:t>
            </a:r>
          </a:p>
          <a:p>
            <a:pPr eaLnBrk="1" hangingPunct="1">
              <a:lnSpc>
                <a:spcPct val="80000"/>
              </a:lnSpc>
            </a:pPr>
            <a:r>
              <a:rPr lang="en-US" altLang="zh-CN" sz="2400" smtClean="0"/>
              <a:t>22</a:t>
            </a:r>
            <a:r>
              <a:rPr lang="zh-CN" altLang="en-US" sz="2400" smtClean="0"/>
              <a:t>、魏永高、陈守志诉来安县人民政府收回土地使用权批复案；</a:t>
            </a:r>
          </a:p>
          <a:p>
            <a:pPr eaLnBrk="1" hangingPunct="1">
              <a:lnSpc>
                <a:spcPct val="80000"/>
              </a:lnSpc>
            </a:pPr>
            <a:endParaRPr lang="zh-CN" altLang="en-US" smtClean="0"/>
          </a:p>
          <a:p>
            <a:endParaRPr lang="zh-CN" altLang="en-US" smtClean="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p:cNvSpPr>
          <p:nvPr>
            <p:ph type="title"/>
          </p:nvPr>
        </p:nvSpPr>
        <p:spPr/>
        <p:txBody>
          <a:bodyPr/>
          <a:lstStyle/>
          <a:p>
            <a:pPr eaLnBrk="1" hangingPunct="1"/>
            <a:r>
              <a:rPr lang="zh-CN" altLang="en-US" smtClean="0">
                <a:ea typeface="黑体" pitchFamily="2" charset="-122"/>
              </a:rPr>
              <a:t>六、指导性案例一览</a:t>
            </a:r>
          </a:p>
        </p:txBody>
      </p:sp>
      <p:sp>
        <p:nvSpPr>
          <p:cNvPr id="35843" name="Rectangle 3"/>
          <p:cNvSpPr>
            <a:spLocks noGrp="1" noRot="1" noChangeArrowheads="1"/>
          </p:cNvSpPr>
          <p:nvPr>
            <p:ph type="body" idx="1"/>
          </p:nvPr>
        </p:nvSpPr>
        <p:spPr/>
        <p:txBody>
          <a:bodyPr/>
          <a:lstStyle/>
          <a:p>
            <a:pPr eaLnBrk="1" hangingPunct="1">
              <a:lnSpc>
                <a:spcPct val="80000"/>
              </a:lnSpc>
              <a:buFont typeface="Wingdings" pitchFamily="2" charset="2"/>
              <a:buNone/>
            </a:pPr>
            <a:r>
              <a:rPr lang="zh-CN" altLang="en-US" sz="1800" dirty="0" smtClean="0"/>
              <a:t>     第六批：</a:t>
            </a:r>
            <a:endParaRPr lang="en-US" altLang="zh-CN" sz="1800" dirty="0" smtClean="0"/>
          </a:p>
          <a:p>
            <a:pPr eaLnBrk="1" hangingPunct="1">
              <a:lnSpc>
                <a:spcPct val="80000"/>
              </a:lnSpc>
            </a:pPr>
            <a:r>
              <a:rPr lang="en-US" altLang="zh-CN" sz="1800" dirty="0" smtClean="0"/>
              <a:t>23</a:t>
            </a:r>
            <a:r>
              <a:rPr lang="zh-CN" altLang="en-US" sz="1800" dirty="0" smtClean="0"/>
              <a:t>、孙银山诉南京欧尚超市有限公司江宁店买卖合同纠纷案；</a:t>
            </a:r>
          </a:p>
          <a:p>
            <a:pPr eaLnBrk="1" hangingPunct="1">
              <a:lnSpc>
                <a:spcPct val="80000"/>
              </a:lnSpc>
            </a:pPr>
            <a:r>
              <a:rPr lang="en-US" altLang="zh-CN" sz="1800" dirty="0" smtClean="0"/>
              <a:t>24</a:t>
            </a:r>
            <a:r>
              <a:rPr lang="zh-CN" altLang="en-US" sz="1800" dirty="0" smtClean="0"/>
              <a:t>、荣宝英诉王阳、永诚财产保险股份有限公司江阴支公司机动车交通事故责任纠纷案；</a:t>
            </a:r>
          </a:p>
          <a:p>
            <a:pPr eaLnBrk="1" hangingPunct="1">
              <a:lnSpc>
                <a:spcPct val="80000"/>
              </a:lnSpc>
            </a:pPr>
            <a:r>
              <a:rPr lang="en-US" altLang="zh-CN" sz="1800" dirty="0" smtClean="0"/>
              <a:t>25</a:t>
            </a:r>
            <a:r>
              <a:rPr lang="zh-CN" altLang="en-US" sz="1800" dirty="0" smtClean="0"/>
              <a:t>、华泰财产保险有限公司北京分公司诉李志贵、天安财产保险股份有限公司河北省分公司张家口支公司保险人代位求偿权纠纷案；</a:t>
            </a:r>
          </a:p>
          <a:p>
            <a:pPr eaLnBrk="1" hangingPunct="1">
              <a:lnSpc>
                <a:spcPct val="80000"/>
              </a:lnSpc>
            </a:pPr>
            <a:r>
              <a:rPr lang="en-US" altLang="zh-CN" sz="1800" dirty="0" smtClean="0"/>
              <a:t>26</a:t>
            </a:r>
            <a:r>
              <a:rPr lang="zh-CN" altLang="en-US" sz="1800" dirty="0" smtClean="0"/>
              <a:t>、李健雄诉广东省交通运输厅政府信息公开案；</a:t>
            </a:r>
          </a:p>
          <a:p>
            <a:pPr eaLnBrk="1" hangingPunct="1">
              <a:lnSpc>
                <a:spcPct val="80000"/>
              </a:lnSpc>
            </a:pPr>
            <a:endParaRPr lang="en-US" altLang="zh-CN" sz="1800" dirty="0" smtClean="0"/>
          </a:p>
          <a:p>
            <a:pPr eaLnBrk="1" hangingPunct="1">
              <a:lnSpc>
                <a:spcPct val="80000"/>
              </a:lnSpc>
              <a:buFont typeface="Wingdings" pitchFamily="2" charset="2"/>
              <a:buNone/>
            </a:pPr>
            <a:r>
              <a:rPr lang="en-US" altLang="zh-CN" sz="1800" dirty="0" smtClean="0"/>
              <a:t>      </a:t>
            </a:r>
            <a:r>
              <a:rPr lang="zh-CN" altLang="en-US" sz="1800" dirty="0" smtClean="0"/>
              <a:t>第七批：</a:t>
            </a:r>
            <a:endParaRPr lang="en-US" altLang="zh-CN" sz="1800" dirty="0" smtClean="0"/>
          </a:p>
          <a:p>
            <a:pPr eaLnBrk="1" hangingPunct="1">
              <a:lnSpc>
                <a:spcPct val="80000"/>
              </a:lnSpc>
            </a:pPr>
            <a:r>
              <a:rPr lang="en-US" altLang="zh-CN" sz="1800" dirty="0" smtClean="0"/>
              <a:t>27. </a:t>
            </a:r>
            <a:r>
              <a:rPr lang="zh-CN" altLang="en-US" sz="1800" dirty="0" smtClean="0"/>
              <a:t>臧进泉等盗窃、诈骗案；</a:t>
            </a:r>
          </a:p>
          <a:p>
            <a:pPr eaLnBrk="1" hangingPunct="1">
              <a:lnSpc>
                <a:spcPct val="80000"/>
              </a:lnSpc>
            </a:pPr>
            <a:r>
              <a:rPr lang="en-US" altLang="zh-CN" sz="1800" dirty="0" smtClean="0"/>
              <a:t>28. </a:t>
            </a:r>
            <a:r>
              <a:rPr lang="zh-CN" altLang="en-US" sz="1800" dirty="0" smtClean="0"/>
              <a:t>胡克金拒不支付劳动报酬案；</a:t>
            </a:r>
          </a:p>
          <a:p>
            <a:pPr eaLnBrk="1" hangingPunct="1">
              <a:lnSpc>
                <a:spcPct val="80000"/>
              </a:lnSpc>
            </a:pPr>
            <a:r>
              <a:rPr lang="en-US" altLang="zh-CN" sz="1800" dirty="0" smtClean="0"/>
              <a:t>29.</a:t>
            </a:r>
            <a:r>
              <a:rPr lang="zh-CN" altLang="en-US" sz="1800" dirty="0" smtClean="0"/>
              <a:t>天津青旅诉天津国旅擅自使用他人企业名称纠纷案；</a:t>
            </a:r>
          </a:p>
          <a:p>
            <a:pPr eaLnBrk="1" hangingPunct="1">
              <a:lnSpc>
                <a:spcPct val="80000"/>
              </a:lnSpc>
            </a:pPr>
            <a:r>
              <a:rPr lang="en-US" altLang="zh-CN" sz="1800" dirty="0" smtClean="0"/>
              <a:t>30. </a:t>
            </a:r>
            <a:r>
              <a:rPr lang="zh-CN" altLang="en-US" sz="1800" dirty="0" smtClean="0"/>
              <a:t>兰建军等诉天津小拇指公司不正当竞争纠纷案；</a:t>
            </a:r>
          </a:p>
          <a:p>
            <a:pPr eaLnBrk="1" hangingPunct="1">
              <a:lnSpc>
                <a:spcPct val="80000"/>
              </a:lnSpc>
            </a:pPr>
            <a:r>
              <a:rPr lang="en-US" altLang="zh-CN" sz="1800" dirty="0" smtClean="0"/>
              <a:t>31. </a:t>
            </a:r>
            <a:r>
              <a:rPr lang="zh-CN" altLang="en-US" sz="1800" dirty="0" smtClean="0"/>
              <a:t>江苏炜伦航运股份有限公司诉米拉达玫瑰公司船舶碰撞损害赔偿纠纷案。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lstStyle/>
          <a:p>
            <a:pPr eaLnBrk="1" hangingPunct="1"/>
            <a:r>
              <a:rPr lang="zh-CN" altLang="en-US" smtClean="0">
                <a:ea typeface="黑体" pitchFamily="2" charset="-122"/>
              </a:rPr>
              <a:t>六、指导性案例一览</a:t>
            </a:r>
            <a:endParaRPr lang="zh-CN" altLang="en-US" smtClean="0"/>
          </a:p>
        </p:txBody>
      </p:sp>
      <p:sp>
        <p:nvSpPr>
          <p:cNvPr id="36867" name="内容占位符 2"/>
          <p:cNvSpPr>
            <a:spLocks noGrp="1"/>
          </p:cNvSpPr>
          <p:nvPr>
            <p:ph idx="1"/>
          </p:nvPr>
        </p:nvSpPr>
        <p:spPr/>
        <p:txBody>
          <a:bodyPr/>
          <a:lstStyle/>
          <a:p>
            <a:pPr eaLnBrk="1" hangingPunct="1">
              <a:buFont typeface="Wingdings" pitchFamily="2" charset="2"/>
              <a:buNone/>
            </a:pPr>
            <a:r>
              <a:rPr lang="zh-CN" altLang="en-US" sz="2400" dirty="0" smtClean="0"/>
              <a:t>    </a:t>
            </a:r>
            <a:r>
              <a:rPr lang="zh-CN" altLang="en-US" sz="2000" dirty="0" smtClean="0"/>
              <a:t>第八批：</a:t>
            </a:r>
            <a:endParaRPr lang="en-US" altLang="zh-CN" sz="2000" dirty="0" smtClean="0"/>
          </a:p>
          <a:p>
            <a:pPr eaLnBrk="1" hangingPunct="1"/>
            <a:r>
              <a:rPr lang="en-US" altLang="zh-CN" sz="2000" dirty="0" smtClean="0"/>
              <a:t>32.</a:t>
            </a:r>
            <a:r>
              <a:rPr lang="zh-CN" altLang="zh-CN" sz="2000" dirty="0" smtClean="0"/>
              <a:t>张某某、金某危险驾驶案</a:t>
            </a:r>
            <a:endParaRPr lang="en-US" altLang="zh-CN" sz="2000" dirty="0" smtClean="0"/>
          </a:p>
          <a:p>
            <a:pPr eaLnBrk="1" hangingPunct="1"/>
            <a:r>
              <a:rPr lang="en-US" altLang="zh-CN" sz="2000" dirty="0" smtClean="0"/>
              <a:t>33.</a:t>
            </a:r>
            <a:r>
              <a:rPr lang="zh-CN" altLang="zh-CN" sz="2000" dirty="0" smtClean="0"/>
              <a:t>瑞士嘉吉国际公司诉福建金石制油有限公司等确认合同无效纠纷案</a:t>
            </a:r>
            <a:endParaRPr lang="en-US" altLang="zh-CN" sz="2000" dirty="0" smtClean="0"/>
          </a:p>
          <a:p>
            <a:pPr eaLnBrk="1" hangingPunct="1"/>
            <a:r>
              <a:rPr lang="en-US" altLang="zh-CN" sz="2000" dirty="0" smtClean="0"/>
              <a:t>34.</a:t>
            </a:r>
            <a:r>
              <a:rPr lang="zh-CN" altLang="zh-CN" sz="2000" dirty="0" smtClean="0"/>
              <a:t>李晓玲、李鹏裕申请执行厦门海洋实业（集团）股份有限公司、厦门海洋实业总公司执行复议案</a:t>
            </a:r>
            <a:endParaRPr lang="en-US" altLang="zh-CN" sz="2000" dirty="0" smtClean="0"/>
          </a:p>
          <a:p>
            <a:pPr eaLnBrk="1" hangingPunct="1"/>
            <a:r>
              <a:rPr lang="en-US" altLang="zh-CN" sz="2000" dirty="0" smtClean="0"/>
              <a:t>35.</a:t>
            </a:r>
            <a:r>
              <a:rPr lang="zh-CN" altLang="zh-CN" sz="2000" dirty="0" smtClean="0"/>
              <a:t>广东龙正投资发展有限公司与广东景茂拍卖行有限公司委托拍卖执行复议案</a:t>
            </a:r>
            <a:endParaRPr lang="en-US" altLang="zh-CN" sz="2000" dirty="0" smtClean="0"/>
          </a:p>
          <a:p>
            <a:pPr eaLnBrk="1" hangingPunct="1"/>
            <a:r>
              <a:rPr lang="en-US" altLang="zh-CN" sz="2000" dirty="0" smtClean="0"/>
              <a:t>36.</a:t>
            </a:r>
            <a:r>
              <a:rPr lang="zh-CN" altLang="zh-CN" sz="2000" dirty="0" smtClean="0"/>
              <a:t>中投信用担保有限公司与海通证券股份有限公司等证券权益纠纷执行复议案</a:t>
            </a:r>
            <a:endParaRPr lang="en-US" altLang="zh-CN" sz="2000" dirty="0" smtClean="0"/>
          </a:p>
          <a:p>
            <a:pPr eaLnBrk="1" hangingPunct="1"/>
            <a:r>
              <a:rPr lang="en-US" altLang="zh-CN" sz="2000" dirty="0" smtClean="0"/>
              <a:t>37.</a:t>
            </a:r>
            <a:r>
              <a:rPr lang="zh-CN" altLang="zh-CN" sz="2000" dirty="0" smtClean="0"/>
              <a:t>上海金纬机械制造有限公司与瑞士瑞泰克公司仲裁裁决执行复议案</a:t>
            </a:r>
            <a:endParaRPr lang="en-US" altLang="zh-CN" sz="2000" dirty="0" smtClean="0"/>
          </a:p>
          <a:p>
            <a:pPr eaLnBrk="1" hangingPunct="1"/>
            <a:endParaRPr lang="zh-CN" altLang="en-US" dirty="0" smtClean="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p:nvPr>
        </p:nvSpPr>
        <p:spPr/>
        <p:txBody>
          <a:bodyPr/>
          <a:lstStyle/>
          <a:p>
            <a:pPr eaLnBrk="1" hangingPunct="1"/>
            <a:r>
              <a:rPr lang="zh-CN" altLang="en-US" smtClean="0">
                <a:ea typeface="黑体" pitchFamily="2" charset="-122"/>
              </a:rPr>
              <a:t>六、指导性案例一览</a:t>
            </a:r>
            <a:endParaRPr lang="zh-CN" altLang="en-US" smtClean="0"/>
          </a:p>
        </p:txBody>
      </p:sp>
      <p:sp>
        <p:nvSpPr>
          <p:cNvPr id="37891" name="内容占位符 2"/>
          <p:cNvSpPr>
            <a:spLocks noGrp="1"/>
          </p:cNvSpPr>
          <p:nvPr>
            <p:ph idx="1"/>
          </p:nvPr>
        </p:nvSpPr>
        <p:spPr/>
        <p:txBody>
          <a:bodyPr/>
          <a:lstStyle/>
          <a:p>
            <a:pPr eaLnBrk="1" hangingPunct="1">
              <a:buFont typeface="Wingdings" pitchFamily="2" charset="2"/>
              <a:buNone/>
            </a:pPr>
            <a:r>
              <a:rPr lang="en-US" altLang="zh-CN" sz="2400" dirty="0" smtClean="0"/>
              <a:t>    </a:t>
            </a:r>
            <a:r>
              <a:rPr lang="zh-CN" altLang="en-US" sz="2400" dirty="0" smtClean="0"/>
              <a:t>第九批：</a:t>
            </a:r>
            <a:endParaRPr lang="en-US" altLang="zh-CN" sz="2400" dirty="0" smtClean="0"/>
          </a:p>
          <a:p>
            <a:pPr eaLnBrk="1" hangingPunct="1"/>
            <a:r>
              <a:rPr lang="en-US" altLang="zh-CN" sz="2400" dirty="0" smtClean="0"/>
              <a:t>38.</a:t>
            </a:r>
            <a:r>
              <a:rPr lang="zh-CN" altLang="zh-CN" sz="2400" dirty="0" smtClean="0"/>
              <a:t>田永诉北京科技大学拒绝颁发毕业证、学位证案</a:t>
            </a:r>
            <a:endParaRPr lang="en-US" altLang="zh-CN" sz="2400" dirty="0" smtClean="0"/>
          </a:p>
          <a:p>
            <a:pPr eaLnBrk="1" hangingPunct="1"/>
            <a:r>
              <a:rPr lang="en-US" altLang="zh-CN" sz="2400" dirty="0" smtClean="0"/>
              <a:t>39.</a:t>
            </a:r>
            <a:r>
              <a:rPr lang="zh-CN" altLang="zh-CN" sz="2400" dirty="0" smtClean="0"/>
              <a:t>何小强诉华中科技大学拒绝授予学位案</a:t>
            </a:r>
            <a:endParaRPr lang="en-US" altLang="zh-CN" sz="2400" dirty="0" smtClean="0"/>
          </a:p>
          <a:p>
            <a:pPr eaLnBrk="1" hangingPunct="1"/>
            <a:r>
              <a:rPr lang="en-US" altLang="zh-CN" sz="2400" dirty="0" smtClean="0"/>
              <a:t>40.</a:t>
            </a:r>
            <a:r>
              <a:rPr lang="zh-CN" altLang="zh-CN" sz="2400" dirty="0" smtClean="0"/>
              <a:t>孙立兴诉天津新技术产业园区劳动人事局工伤认定案</a:t>
            </a:r>
            <a:endParaRPr lang="en-US" altLang="zh-CN" sz="2400" dirty="0" smtClean="0"/>
          </a:p>
          <a:p>
            <a:pPr eaLnBrk="1" hangingPunct="1"/>
            <a:r>
              <a:rPr lang="en-US" altLang="zh-CN" sz="2400" dirty="0" smtClean="0"/>
              <a:t>41.</a:t>
            </a:r>
            <a:r>
              <a:rPr lang="zh-CN" altLang="zh-CN" sz="2400" dirty="0" smtClean="0"/>
              <a:t>宣懿成等诉浙江省衢州市国土资源局收回国有土地使用权案</a:t>
            </a:r>
            <a:endParaRPr lang="en-US" altLang="zh-CN" sz="2400" dirty="0" smtClean="0"/>
          </a:p>
          <a:p>
            <a:pPr eaLnBrk="1" hangingPunct="1"/>
            <a:r>
              <a:rPr lang="en-US" altLang="zh-CN" sz="2400" dirty="0" smtClean="0"/>
              <a:t>42.</a:t>
            </a:r>
            <a:r>
              <a:rPr lang="zh-CN" altLang="zh-CN" sz="2400" dirty="0" smtClean="0"/>
              <a:t>朱红蔚申请无罪逮捕赔偿案</a:t>
            </a:r>
            <a:endParaRPr lang="en-US" altLang="zh-CN" sz="2400" dirty="0" smtClean="0"/>
          </a:p>
          <a:p>
            <a:pPr eaLnBrk="1" hangingPunct="1"/>
            <a:r>
              <a:rPr lang="en-US" altLang="zh-CN" sz="2400" dirty="0" smtClean="0"/>
              <a:t>43.</a:t>
            </a:r>
            <a:r>
              <a:rPr lang="zh-CN" altLang="zh-CN" sz="2400" dirty="0" smtClean="0"/>
              <a:t>国泰君安证券股份有限公司海口滨海大道（天福酒店）证券营业部申请错误执行赔偿案</a:t>
            </a:r>
            <a:endParaRPr lang="en-US" altLang="zh-CN" sz="2400" dirty="0" smtClean="0"/>
          </a:p>
          <a:p>
            <a:pPr eaLnBrk="1" hangingPunct="1"/>
            <a:r>
              <a:rPr lang="en-US" altLang="zh-CN" sz="2400" dirty="0" smtClean="0"/>
              <a:t>44.</a:t>
            </a:r>
            <a:r>
              <a:rPr lang="zh-CN" altLang="zh-CN" sz="2400" dirty="0" smtClean="0"/>
              <a:t>卜新光申请刑事违法追缴赔偿案</a:t>
            </a:r>
            <a:endParaRPr lang="en-US" altLang="zh-CN" sz="2400" dirty="0" smtClean="0"/>
          </a:p>
          <a:p>
            <a:pPr eaLnBrk="1" hangingPunct="1"/>
            <a:endParaRPr lang="zh-CN" altLang="en-US" dirty="0" smtClean="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p:nvPr>
        </p:nvSpPr>
        <p:spPr/>
        <p:txBody>
          <a:bodyPr/>
          <a:lstStyle/>
          <a:p>
            <a:pPr eaLnBrk="1" hangingPunct="1"/>
            <a:r>
              <a:rPr lang="zh-CN" altLang="en-US" smtClean="0">
                <a:ea typeface="黑体" pitchFamily="2" charset="-122"/>
              </a:rPr>
              <a:t>六、指导性案例一览</a:t>
            </a:r>
            <a:endParaRPr lang="zh-CN" altLang="en-US" smtClean="0"/>
          </a:p>
        </p:txBody>
      </p:sp>
      <p:sp>
        <p:nvSpPr>
          <p:cNvPr id="38915" name="内容占位符 2"/>
          <p:cNvSpPr>
            <a:spLocks noGrp="1"/>
          </p:cNvSpPr>
          <p:nvPr>
            <p:ph idx="1"/>
          </p:nvPr>
        </p:nvSpPr>
        <p:spPr/>
        <p:txBody>
          <a:bodyPr/>
          <a:lstStyle/>
          <a:p>
            <a:pPr eaLnBrk="1" hangingPunct="1">
              <a:buFont typeface="Wingdings" pitchFamily="2" charset="2"/>
              <a:buNone/>
            </a:pPr>
            <a:r>
              <a:rPr lang="en-US" altLang="zh-CN" sz="2000" smtClean="0"/>
              <a:t>     </a:t>
            </a:r>
            <a:r>
              <a:rPr lang="zh-CN" altLang="en-US" sz="2000" smtClean="0"/>
              <a:t>第十批：</a:t>
            </a:r>
            <a:endParaRPr lang="en-US" altLang="zh-CN" sz="2000" smtClean="0"/>
          </a:p>
          <a:p>
            <a:pPr eaLnBrk="1" hangingPunct="1"/>
            <a:r>
              <a:rPr lang="en-US" altLang="zh-CN" sz="2000" smtClean="0"/>
              <a:t>45.</a:t>
            </a:r>
            <a:r>
              <a:rPr lang="zh-CN" altLang="zh-CN" sz="2000" smtClean="0"/>
              <a:t>北京百度网讯科技有限公司诉青岛奥商网络技术有限公司等不正当竞争纠纷案</a:t>
            </a:r>
            <a:endParaRPr lang="en-US" altLang="zh-CN" sz="2000" smtClean="0"/>
          </a:p>
          <a:p>
            <a:pPr eaLnBrk="1" hangingPunct="1"/>
            <a:r>
              <a:rPr lang="en-US" altLang="zh-CN" sz="2000" smtClean="0"/>
              <a:t>46.</a:t>
            </a:r>
            <a:r>
              <a:rPr lang="zh-CN" altLang="zh-CN" sz="2000" smtClean="0"/>
              <a:t>山东鲁锦公司诉鄄城鲁锦公司等侵害商标专用权和不正当竞争纠纷案</a:t>
            </a:r>
            <a:endParaRPr lang="en-US" altLang="zh-CN" sz="2000" smtClean="0"/>
          </a:p>
          <a:p>
            <a:pPr eaLnBrk="1" hangingPunct="1"/>
            <a:r>
              <a:rPr lang="en-US" altLang="zh-CN" sz="2000" smtClean="0"/>
              <a:t>47.</a:t>
            </a:r>
            <a:r>
              <a:rPr lang="zh-CN" altLang="zh-CN" sz="2000" smtClean="0"/>
              <a:t>意大利费列罗公司诉蒙特莎（张家港）食品有限公司、天津经济技术开发区正元行销有限公司不正当竞争纠纷案</a:t>
            </a:r>
            <a:endParaRPr lang="en-US" altLang="zh-CN" sz="2000" smtClean="0"/>
          </a:p>
          <a:p>
            <a:pPr eaLnBrk="1" hangingPunct="1"/>
            <a:r>
              <a:rPr lang="en-US" altLang="zh-CN" sz="2000" smtClean="0"/>
              <a:t>48.</a:t>
            </a:r>
            <a:r>
              <a:rPr lang="zh-CN" altLang="zh-CN" sz="2000" smtClean="0"/>
              <a:t>北京精雕科技有限公司诉上海奈凯电子科技有限公司侵害计算机软件著作权纠纷案</a:t>
            </a:r>
            <a:endParaRPr lang="en-US" altLang="zh-CN" sz="2000" smtClean="0"/>
          </a:p>
          <a:p>
            <a:pPr eaLnBrk="1" hangingPunct="1"/>
            <a:r>
              <a:rPr lang="en-US" altLang="zh-CN" sz="2000" smtClean="0"/>
              <a:t>49.</a:t>
            </a:r>
            <a:r>
              <a:rPr lang="zh-CN" altLang="zh-CN" sz="2000" smtClean="0"/>
              <a:t>石鸿林诉泰州华仁电子资讯有限公司侵害计算机软件著作权纠纷案</a:t>
            </a:r>
            <a:endParaRPr lang="en-US" altLang="zh-CN" sz="2000" smtClean="0"/>
          </a:p>
          <a:p>
            <a:pPr eaLnBrk="1" hangingPunct="1"/>
            <a:r>
              <a:rPr lang="en-US" altLang="zh-CN" sz="2000" smtClean="0"/>
              <a:t>50.</a:t>
            </a:r>
            <a:r>
              <a:rPr lang="zh-CN" altLang="zh-CN" sz="2000" smtClean="0"/>
              <a:t>李某、郭某阳诉郭某和、童某某继承纠纷案</a:t>
            </a:r>
            <a:endParaRPr lang="en-US" altLang="zh-CN" sz="2000" smtClean="0"/>
          </a:p>
          <a:p>
            <a:pPr eaLnBrk="1" hangingPunct="1"/>
            <a:r>
              <a:rPr lang="en-US" altLang="zh-CN" sz="2000" smtClean="0"/>
              <a:t>51.</a:t>
            </a:r>
            <a:r>
              <a:rPr lang="zh-CN" altLang="zh-CN" sz="2000" smtClean="0"/>
              <a:t>海南丰海粮油工业有限公司诉中国人民财产保险股份有限公司海南省分公司海上货物运输保险合同纠纷案</a:t>
            </a:r>
            <a:endParaRPr lang="en-US" altLang="zh-CN" sz="2000" smtClean="0"/>
          </a:p>
          <a:p>
            <a:pPr eaLnBrk="1" hangingPunct="1"/>
            <a:r>
              <a:rPr lang="en-US" altLang="zh-CN" sz="2000" smtClean="0"/>
              <a:t>52.</a:t>
            </a:r>
            <a:r>
              <a:rPr lang="zh-CN" altLang="zh-CN" sz="2000" smtClean="0"/>
              <a:t>阿卜杜勒</a:t>
            </a:r>
            <a:r>
              <a:rPr lang="en-US" altLang="zh-CN" sz="2000" smtClean="0"/>
              <a:t>.</a:t>
            </a:r>
            <a:r>
              <a:rPr lang="zh-CN" altLang="zh-CN" sz="2000" smtClean="0"/>
              <a:t>瓦希德诉中国东方航空股份有限公司航空旅客运输合同纠纷案</a:t>
            </a:r>
            <a:endParaRPr lang="en-US" altLang="zh-CN" sz="2000" smtClean="0"/>
          </a:p>
          <a:p>
            <a:pPr eaLnBrk="1" hangingPunct="1"/>
            <a:endParaRPr lang="zh-CN" altLang="en-US"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rrowheads="1"/>
          </p:cNvSpPr>
          <p:nvPr>
            <p:ph type="title"/>
          </p:nvPr>
        </p:nvSpPr>
        <p:spPr/>
        <p:txBody>
          <a:bodyPr/>
          <a:lstStyle/>
          <a:p>
            <a:pPr eaLnBrk="1" hangingPunct="1"/>
            <a:r>
              <a:rPr lang="zh-CN" altLang="en-US" dirty="0" smtClean="0">
                <a:ea typeface="黑体" pitchFamily="2" charset="-122"/>
              </a:rPr>
              <a:t>一、案例指导制度的发展历程</a:t>
            </a:r>
          </a:p>
        </p:txBody>
      </p:sp>
      <p:sp>
        <p:nvSpPr>
          <p:cNvPr id="6147" name="Rectangle 3"/>
          <p:cNvSpPr>
            <a:spLocks noGrp="1" noRot="1" noChangeArrowheads="1"/>
          </p:cNvSpPr>
          <p:nvPr>
            <p:ph type="body" idx="1"/>
          </p:nvPr>
        </p:nvSpPr>
        <p:spPr/>
        <p:txBody>
          <a:bodyPr/>
          <a:lstStyle/>
          <a:p>
            <a:pPr eaLnBrk="1" hangingPunct="1">
              <a:lnSpc>
                <a:spcPct val="80000"/>
              </a:lnSpc>
            </a:pPr>
            <a:r>
              <a:rPr lang="en-US" altLang="zh-CN" sz="1800" dirty="0" smtClean="0"/>
              <a:t>3-2</a:t>
            </a:r>
            <a:r>
              <a:rPr lang="zh-CN" altLang="en-US" sz="1800" dirty="0" smtClean="0"/>
              <a:t>：</a:t>
            </a:r>
            <a:r>
              <a:rPr lang="zh-CN" altLang="en-US" sz="1800" b="1" dirty="0" smtClean="0"/>
              <a:t>繁荣多样阶段。</a:t>
            </a:r>
            <a:r>
              <a:rPr lang="zh-CN" altLang="en-US" sz="1800" dirty="0" smtClean="0"/>
              <a:t>该阶段从</a:t>
            </a:r>
            <a:r>
              <a:rPr lang="en-US" altLang="zh-CN" sz="1800" dirty="0" smtClean="0"/>
              <a:t>1985</a:t>
            </a:r>
            <a:r>
              <a:rPr lang="zh-CN" altLang="en-US" sz="1800" dirty="0" smtClean="0"/>
              <a:t>年</a:t>
            </a:r>
            <a:r>
              <a:rPr lang="en-US" altLang="zh-CN" sz="1800" dirty="0" smtClean="0"/>
              <a:t>5</a:t>
            </a:r>
            <a:r>
              <a:rPr lang="zh-CN" altLang="en-US" sz="1800" dirty="0" smtClean="0"/>
              <a:t>月</a:t>
            </a:r>
            <a:r>
              <a:rPr lang="en-US" altLang="zh-CN" sz="1800" dirty="0" smtClean="0"/>
              <a:t>《</a:t>
            </a:r>
            <a:r>
              <a:rPr lang="zh-CN" altLang="en-US" sz="1800" dirty="0" smtClean="0"/>
              <a:t>最高人民法院公报</a:t>
            </a:r>
            <a:r>
              <a:rPr lang="en-US" altLang="zh-CN" sz="1800" dirty="0" smtClean="0"/>
              <a:t>》</a:t>
            </a:r>
            <a:r>
              <a:rPr lang="zh-CN" altLang="en-US" sz="1800" dirty="0" smtClean="0"/>
              <a:t>创刊至</a:t>
            </a:r>
            <a:r>
              <a:rPr lang="en-US" altLang="zh-CN" sz="1800" dirty="0" smtClean="0"/>
              <a:t>2010</a:t>
            </a:r>
            <a:r>
              <a:rPr lang="zh-CN" altLang="en-US" sz="1800" dirty="0" smtClean="0"/>
              <a:t>年</a:t>
            </a:r>
            <a:r>
              <a:rPr lang="en-US" altLang="zh-CN" sz="1800" dirty="0" smtClean="0"/>
              <a:t>11</a:t>
            </a:r>
            <a:r>
              <a:rPr lang="zh-CN" altLang="en-US" sz="1800" dirty="0" smtClean="0"/>
              <a:t>月</a:t>
            </a:r>
            <a:r>
              <a:rPr lang="en-US" altLang="zh-CN" sz="1800" dirty="0" smtClean="0"/>
              <a:t>《</a:t>
            </a:r>
            <a:r>
              <a:rPr lang="zh-CN" altLang="en-US" sz="1800" dirty="0" smtClean="0"/>
              <a:t>最高人民法院关于案例指导工作的规定</a:t>
            </a:r>
            <a:r>
              <a:rPr lang="en-US" altLang="zh-CN" sz="1800" dirty="0" smtClean="0"/>
              <a:t>》</a:t>
            </a:r>
            <a:r>
              <a:rPr lang="zh-CN" altLang="en-US" sz="1800" dirty="0" smtClean="0"/>
              <a:t>印发，主要特点是人民法院多个机构公开向社会发布典型案例。</a:t>
            </a:r>
          </a:p>
          <a:p>
            <a:pPr eaLnBrk="1" hangingPunct="1">
              <a:lnSpc>
                <a:spcPct val="80000"/>
              </a:lnSpc>
            </a:pPr>
            <a:r>
              <a:rPr lang="en-US" altLang="zh-CN" sz="1800" dirty="0" smtClean="0"/>
              <a:t>1985</a:t>
            </a:r>
            <a:r>
              <a:rPr lang="zh-CN" altLang="en-US" sz="1800" dirty="0" smtClean="0"/>
              <a:t>年</a:t>
            </a:r>
            <a:r>
              <a:rPr lang="en-US" altLang="zh-CN" sz="1800" dirty="0" smtClean="0"/>
              <a:t>5</a:t>
            </a:r>
            <a:r>
              <a:rPr lang="zh-CN" altLang="en-US" sz="1800" dirty="0" smtClean="0"/>
              <a:t>月，</a:t>
            </a:r>
            <a:r>
              <a:rPr lang="en-US" altLang="zh-CN" sz="1800" dirty="0" smtClean="0"/>
              <a:t>《</a:t>
            </a:r>
            <a:r>
              <a:rPr lang="zh-CN" altLang="en-US" sz="1800" dirty="0" smtClean="0"/>
              <a:t>最高人民法院公报</a:t>
            </a:r>
            <a:r>
              <a:rPr lang="en-US" altLang="zh-CN" sz="1800" dirty="0" smtClean="0"/>
              <a:t>》“</a:t>
            </a:r>
            <a:r>
              <a:rPr lang="zh-CN" altLang="en-US" sz="1800" dirty="0" smtClean="0"/>
              <a:t>案例”、“裁判文书选登”两个栏目；</a:t>
            </a:r>
          </a:p>
          <a:p>
            <a:pPr eaLnBrk="1" hangingPunct="1">
              <a:lnSpc>
                <a:spcPct val="80000"/>
              </a:lnSpc>
            </a:pPr>
            <a:r>
              <a:rPr lang="en-US" altLang="zh-CN" sz="1800" dirty="0" smtClean="0"/>
              <a:t>1992</a:t>
            </a:r>
            <a:r>
              <a:rPr lang="zh-CN" altLang="en-US" sz="1800" dirty="0" smtClean="0"/>
              <a:t>年，中国应用法学研究所</a:t>
            </a:r>
            <a:r>
              <a:rPr lang="en-US" altLang="zh-CN" sz="1800" dirty="0" smtClean="0"/>
              <a:t>《</a:t>
            </a:r>
            <a:r>
              <a:rPr lang="zh-CN" altLang="en-US" sz="1800" dirty="0" smtClean="0"/>
              <a:t>人民法院案例选</a:t>
            </a:r>
            <a:r>
              <a:rPr lang="en-US" altLang="zh-CN" sz="1800" dirty="0" smtClean="0"/>
              <a:t>》</a:t>
            </a:r>
            <a:r>
              <a:rPr lang="zh-CN" altLang="en-US" sz="1800" dirty="0" smtClean="0"/>
              <a:t>；</a:t>
            </a:r>
          </a:p>
          <a:p>
            <a:pPr eaLnBrk="1" hangingPunct="1">
              <a:lnSpc>
                <a:spcPct val="80000"/>
              </a:lnSpc>
            </a:pPr>
            <a:r>
              <a:rPr lang="en-US" altLang="zh-CN" sz="1800" dirty="0" smtClean="0"/>
              <a:t>1991</a:t>
            </a:r>
            <a:r>
              <a:rPr lang="zh-CN" altLang="en-US" sz="1800" dirty="0" smtClean="0"/>
              <a:t>年，国家法官学院和中国人民大学法学院联合编辑</a:t>
            </a:r>
            <a:r>
              <a:rPr lang="en-US" altLang="zh-CN" sz="1800" dirty="0" smtClean="0"/>
              <a:t>《</a:t>
            </a:r>
            <a:r>
              <a:rPr lang="zh-CN" altLang="en-US" sz="1800" dirty="0" smtClean="0"/>
              <a:t>中国审判案例要览</a:t>
            </a:r>
            <a:r>
              <a:rPr lang="en-US" altLang="zh-CN" sz="1800" dirty="0" smtClean="0"/>
              <a:t>》</a:t>
            </a:r>
            <a:r>
              <a:rPr lang="zh-CN" altLang="en-US" sz="1800" dirty="0" smtClean="0"/>
              <a:t>，分四卷出版；</a:t>
            </a:r>
            <a:r>
              <a:rPr lang="en-US" altLang="zh-CN" sz="1800" dirty="0" smtClean="0"/>
              <a:t>2011</a:t>
            </a:r>
            <a:r>
              <a:rPr lang="zh-CN" altLang="en-US" sz="1800" dirty="0" smtClean="0"/>
              <a:t>年，国家法官学院成立“案例开发研究中心”，创办</a:t>
            </a:r>
            <a:r>
              <a:rPr lang="en-US" altLang="zh-CN" sz="1800" dirty="0" smtClean="0"/>
              <a:t>《</a:t>
            </a:r>
            <a:r>
              <a:rPr lang="zh-CN" altLang="en-US" sz="1800" dirty="0" smtClean="0"/>
              <a:t>中国法院年度案例</a:t>
            </a:r>
            <a:r>
              <a:rPr lang="en-US" altLang="zh-CN" sz="1800" dirty="0" smtClean="0"/>
              <a:t>》</a:t>
            </a:r>
            <a:r>
              <a:rPr lang="zh-CN" altLang="en-US" sz="1800" dirty="0" smtClean="0"/>
              <a:t>；</a:t>
            </a:r>
            <a:r>
              <a:rPr lang="en-US" altLang="zh-CN" sz="1800" dirty="0" smtClean="0"/>
              <a:t>2016</a:t>
            </a:r>
            <a:r>
              <a:rPr lang="zh-CN" altLang="en-US" sz="1800" dirty="0" smtClean="0"/>
              <a:t>年</a:t>
            </a:r>
            <a:r>
              <a:rPr lang="en-US" altLang="zh-CN" sz="1800" dirty="0" smtClean="0"/>
              <a:t>9</a:t>
            </a:r>
            <a:r>
              <a:rPr lang="zh-CN" altLang="en-US" sz="1800" dirty="0" smtClean="0"/>
              <a:t>月</a:t>
            </a:r>
            <a:r>
              <a:rPr lang="en-US" altLang="zh-CN" sz="1800" dirty="0" smtClean="0"/>
              <a:t>30</a:t>
            </a:r>
            <a:r>
              <a:rPr lang="zh-CN" altLang="en-US" sz="1800" dirty="0" smtClean="0"/>
              <a:t>日，司法案例研究院揭牌，“中国司法案例网”开通，并于</a:t>
            </a:r>
            <a:r>
              <a:rPr lang="en-US" altLang="zh-CN" sz="1800" dirty="0" smtClean="0"/>
              <a:t>2016</a:t>
            </a:r>
            <a:r>
              <a:rPr lang="zh-CN" altLang="en-US" sz="1800" dirty="0" smtClean="0"/>
              <a:t>年</a:t>
            </a:r>
            <a:r>
              <a:rPr lang="en-US" altLang="zh-CN" sz="1800" dirty="0" smtClean="0"/>
              <a:t>12</a:t>
            </a:r>
            <a:r>
              <a:rPr lang="zh-CN" altLang="en-US" sz="1800" dirty="0" smtClean="0"/>
              <a:t>月新增下半月刊</a:t>
            </a:r>
            <a:r>
              <a:rPr lang="en-US" altLang="zh-CN" sz="1800" dirty="0" smtClean="0"/>
              <a:t>《</a:t>
            </a:r>
            <a:r>
              <a:rPr lang="zh-CN" altLang="en-US" sz="1800" dirty="0" smtClean="0"/>
              <a:t>法律适用</a:t>
            </a:r>
            <a:r>
              <a:rPr lang="en-US" altLang="zh-CN" sz="1800" dirty="0" smtClean="0"/>
              <a:t>.</a:t>
            </a:r>
            <a:r>
              <a:rPr lang="zh-CN" altLang="en-US" sz="1800" dirty="0" smtClean="0"/>
              <a:t>司法案例</a:t>
            </a:r>
            <a:r>
              <a:rPr lang="en-US" altLang="zh-CN" sz="1800" dirty="0" smtClean="0"/>
              <a:t>》</a:t>
            </a:r>
            <a:r>
              <a:rPr lang="zh-CN" altLang="en-US" sz="1800" dirty="0" smtClean="0"/>
              <a:t>作为其平台；</a:t>
            </a:r>
          </a:p>
          <a:p>
            <a:pPr eaLnBrk="1" hangingPunct="1">
              <a:lnSpc>
                <a:spcPct val="80000"/>
              </a:lnSpc>
            </a:pPr>
            <a:r>
              <a:rPr lang="en-US" altLang="zh-CN" sz="1800" dirty="0" smtClean="0"/>
              <a:t>2005</a:t>
            </a:r>
            <a:r>
              <a:rPr lang="zh-CN" altLang="en-US" sz="1800" dirty="0" smtClean="0"/>
              <a:t>年，</a:t>
            </a:r>
            <a:r>
              <a:rPr lang="en-US" altLang="zh-CN" sz="1800" dirty="0" smtClean="0"/>
              <a:t>《</a:t>
            </a:r>
            <a:r>
              <a:rPr lang="zh-CN" altLang="en-US" sz="1800" dirty="0" smtClean="0"/>
              <a:t>人民法院报</a:t>
            </a:r>
            <a:r>
              <a:rPr lang="en-US" altLang="zh-CN" sz="1800" dirty="0" smtClean="0"/>
              <a:t>》</a:t>
            </a:r>
            <a:r>
              <a:rPr lang="zh-CN" altLang="en-US" sz="1800" dirty="0" smtClean="0"/>
              <a:t>开设“案例指导”专栏；</a:t>
            </a:r>
          </a:p>
          <a:p>
            <a:pPr eaLnBrk="1" hangingPunct="1">
              <a:lnSpc>
                <a:spcPct val="80000"/>
              </a:lnSpc>
            </a:pPr>
            <a:r>
              <a:rPr lang="en-US" altLang="zh-CN" sz="1800" dirty="0" smtClean="0"/>
              <a:t>2007</a:t>
            </a:r>
            <a:r>
              <a:rPr lang="zh-CN" altLang="en-US" sz="1800" dirty="0" smtClean="0"/>
              <a:t>年，</a:t>
            </a:r>
            <a:r>
              <a:rPr lang="en-US" altLang="zh-CN" sz="1800" dirty="0" smtClean="0"/>
              <a:t>《</a:t>
            </a:r>
            <a:r>
              <a:rPr lang="zh-CN" altLang="en-US" sz="1800" dirty="0" smtClean="0"/>
              <a:t>人民司法</a:t>
            </a:r>
            <a:r>
              <a:rPr lang="en-US" altLang="zh-CN" sz="1800" dirty="0" smtClean="0"/>
              <a:t>》</a:t>
            </a:r>
            <a:r>
              <a:rPr lang="zh-CN" altLang="en-US" sz="1800" dirty="0" smtClean="0"/>
              <a:t>杂志社开始编辑出版</a:t>
            </a:r>
            <a:r>
              <a:rPr lang="en-US" altLang="zh-CN" sz="1800" dirty="0" smtClean="0"/>
              <a:t>《</a:t>
            </a:r>
            <a:r>
              <a:rPr lang="zh-CN" altLang="en-US" sz="1800" dirty="0" smtClean="0"/>
              <a:t>人民司法（案例）</a:t>
            </a:r>
            <a:r>
              <a:rPr lang="en-US" altLang="zh-CN" sz="1800" dirty="0" smtClean="0"/>
              <a:t>》</a:t>
            </a:r>
            <a:r>
              <a:rPr lang="zh-CN" altLang="en-US" sz="1800" dirty="0" smtClean="0"/>
              <a:t>专刊；</a:t>
            </a:r>
          </a:p>
          <a:p>
            <a:pPr eaLnBrk="1" hangingPunct="1">
              <a:lnSpc>
                <a:spcPct val="80000"/>
              </a:lnSpc>
            </a:pPr>
            <a:r>
              <a:rPr lang="en-US" altLang="zh-CN" sz="1800" dirty="0" smtClean="0"/>
              <a:t>2014</a:t>
            </a:r>
            <a:r>
              <a:rPr lang="zh-CN" altLang="en-US" sz="1800" dirty="0" smtClean="0"/>
              <a:t>年</a:t>
            </a:r>
            <a:r>
              <a:rPr lang="en-US" altLang="zh-CN" sz="1800" dirty="0" smtClean="0"/>
              <a:t>4</a:t>
            </a:r>
            <a:r>
              <a:rPr lang="zh-CN" altLang="en-US" sz="1800" dirty="0" smtClean="0"/>
              <a:t>月</a:t>
            </a:r>
            <a:r>
              <a:rPr lang="en-US" altLang="zh-CN" sz="1800" dirty="0" smtClean="0"/>
              <a:t>30</a:t>
            </a:r>
            <a:r>
              <a:rPr lang="zh-CN" altLang="en-US" sz="1800" dirty="0" smtClean="0"/>
              <a:t>日，最高院新闻局建立案例月度发布制度；首批</a:t>
            </a:r>
            <a:r>
              <a:rPr lang="en-US" altLang="zh-CN" sz="1800" dirty="0" smtClean="0"/>
              <a:t>5</a:t>
            </a:r>
            <a:r>
              <a:rPr lang="zh-CN" altLang="en-US" sz="1800" dirty="0" smtClean="0"/>
              <a:t>个，含</a:t>
            </a:r>
            <a:r>
              <a:rPr lang="en-US" altLang="zh-CN" sz="1800" dirty="0" smtClean="0"/>
              <a:t>3Q</a:t>
            </a:r>
            <a:r>
              <a:rPr lang="zh-CN" altLang="en-US" sz="1800" dirty="0" smtClean="0"/>
              <a:t>大战；</a:t>
            </a:r>
            <a:endParaRPr lang="en-US" altLang="zh-CN" sz="1800" dirty="0" smtClean="0"/>
          </a:p>
          <a:p>
            <a:pPr eaLnBrk="1" hangingPunct="1">
              <a:lnSpc>
                <a:spcPct val="80000"/>
              </a:lnSpc>
            </a:pPr>
            <a:r>
              <a:rPr lang="en-US" altLang="zh-CN" sz="1800" dirty="0" smtClean="0"/>
              <a:t>1999</a:t>
            </a:r>
            <a:r>
              <a:rPr lang="zh-CN" altLang="en-US" sz="1800" dirty="0" smtClean="0"/>
              <a:t>年起，最高人民法院刑事、民商事、审监、行政业务单位相继编辑以案例研究为主要内容之一的各类“审判指导与参考”丛书（</a:t>
            </a:r>
            <a:r>
              <a:rPr lang="en-US" altLang="zh-CN" sz="1800" dirty="0" smtClean="0"/>
              <a:t>2010</a:t>
            </a:r>
            <a:r>
              <a:rPr lang="zh-CN" altLang="en-US" sz="1800" dirty="0" smtClean="0"/>
              <a:t>年</a:t>
            </a:r>
            <a:r>
              <a:rPr lang="en-US" altLang="zh-CN" sz="1800" dirty="0" smtClean="0"/>
              <a:t>10</a:t>
            </a:r>
            <a:r>
              <a:rPr lang="zh-CN" altLang="en-US" sz="1800" dirty="0" smtClean="0"/>
              <a:t>月行政庭</a:t>
            </a:r>
            <a:r>
              <a:rPr lang="en-US" altLang="zh-CN" sz="1800" dirty="0" smtClean="0"/>
              <a:t>《</a:t>
            </a:r>
            <a:r>
              <a:rPr lang="zh-CN" altLang="en-US" sz="1800" dirty="0" smtClean="0"/>
              <a:t>中国行政审判指导案例</a:t>
            </a:r>
            <a:r>
              <a:rPr lang="en-US" altLang="zh-CN" sz="1800" dirty="0" smtClean="0"/>
              <a:t>》</a:t>
            </a:r>
            <a:r>
              <a:rPr lang="zh-CN" altLang="en-US" sz="1800" dirty="0" smtClean="0"/>
              <a:t>第</a:t>
            </a:r>
            <a:r>
              <a:rPr lang="en-US" altLang="zh-CN" sz="1800" dirty="0" smtClean="0"/>
              <a:t>1</a:t>
            </a:r>
            <a:r>
              <a:rPr lang="zh-CN" altLang="en-US" sz="1800" dirty="0" smtClean="0"/>
              <a:t>卷） ； </a:t>
            </a:r>
          </a:p>
          <a:p>
            <a:pPr eaLnBrk="1" hangingPunct="1">
              <a:lnSpc>
                <a:spcPct val="80000"/>
              </a:lnSpc>
            </a:pPr>
            <a:r>
              <a:rPr lang="zh-CN" altLang="en-US" sz="1800" dirty="0" smtClean="0"/>
              <a:t>最高人民法院还以文件形式发布以某专题为主的典型案例；</a:t>
            </a:r>
          </a:p>
          <a:p>
            <a:pPr eaLnBrk="1" hangingPunct="1">
              <a:lnSpc>
                <a:spcPct val="80000"/>
              </a:lnSpc>
            </a:pPr>
            <a:r>
              <a:rPr lang="zh-CN" altLang="en-US" sz="1800" dirty="0" smtClean="0"/>
              <a:t>各地法院也编辑出版案例参阅刊物，有的高院开始发布“参考性案例”。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p:nvPr>
        </p:nvSpPr>
        <p:spPr/>
        <p:txBody>
          <a:bodyPr/>
          <a:lstStyle/>
          <a:p>
            <a:pPr eaLnBrk="1" hangingPunct="1"/>
            <a:r>
              <a:rPr lang="zh-CN" altLang="en-US" smtClean="0">
                <a:ea typeface="黑体" pitchFamily="2" charset="-122"/>
              </a:rPr>
              <a:t>六、指导性案例一览</a:t>
            </a:r>
            <a:endParaRPr lang="zh-CN" altLang="en-US" smtClean="0"/>
          </a:p>
        </p:txBody>
      </p:sp>
      <p:sp>
        <p:nvSpPr>
          <p:cNvPr id="39939" name="内容占位符 2"/>
          <p:cNvSpPr>
            <a:spLocks noGrp="1"/>
          </p:cNvSpPr>
          <p:nvPr>
            <p:ph idx="1"/>
          </p:nvPr>
        </p:nvSpPr>
        <p:spPr/>
        <p:txBody>
          <a:bodyPr/>
          <a:lstStyle/>
          <a:p>
            <a:pPr eaLnBrk="1" hangingPunct="1">
              <a:buFont typeface="Wingdings" pitchFamily="2" charset="2"/>
              <a:buNone/>
            </a:pPr>
            <a:r>
              <a:rPr lang="en-US" altLang="zh-CN" sz="2000" smtClean="0"/>
              <a:t>     </a:t>
            </a:r>
            <a:r>
              <a:rPr lang="zh-CN" altLang="en-US" sz="1800" smtClean="0"/>
              <a:t>第</a:t>
            </a:r>
            <a:r>
              <a:rPr lang="en-US" altLang="zh-CN" sz="1800" smtClean="0"/>
              <a:t>11</a:t>
            </a:r>
            <a:r>
              <a:rPr lang="zh-CN" altLang="en-US" sz="1800" smtClean="0"/>
              <a:t>批：</a:t>
            </a:r>
            <a:endParaRPr lang="en-US" altLang="zh-CN" sz="1800" smtClean="0"/>
          </a:p>
          <a:p>
            <a:pPr eaLnBrk="1" hangingPunct="1"/>
            <a:r>
              <a:rPr lang="en-US" altLang="zh-CN" sz="1800" smtClean="0"/>
              <a:t>53.</a:t>
            </a:r>
            <a:r>
              <a:rPr lang="zh-CN" altLang="zh-CN" sz="1800" smtClean="0"/>
              <a:t>福建海峡银行股份有限公司福州五一支行诉长乐亚新污水处理有限公司、福州市政工程有限公司金融借款合同纠纷案</a:t>
            </a:r>
            <a:endParaRPr lang="en-US" altLang="zh-CN" sz="1800" smtClean="0"/>
          </a:p>
          <a:p>
            <a:pPr eaLnBrk="1" hangingPunct="1"/>
            <a:r>
              <a:rPr lang="en-US" altLang="zh-CN" sz="1800" smtClean="0"/>
              <a:t>54.</a:t>
            </a:r>
            <a:r>
              <a:rPr lang="zh-CN" altLang="zh-CN" sz="1800" smtClean="0"/>
              <a:t>中国农业发展银行安徽省分行诉张大标、安徽长江融资担保集团有限公司执行异议之诉纠纷案</a:t>
            </a:r>
            <a:endParaRPr lang="en-US" altLang="zh-CN" sz="1800" smtClean="0"/>
          </a:p>
          <a:p>
            <a:pPr eaLnBrk="1" hangingPunct="1"/>
            <a:r>
              <a:rPr lang="en-US" altLang="zh-CN" sz="1800" smtClean="0"/>
              <a:t>55.</a:t>
            </a:r>
            <a:r>
              <a:rPr lang="zh-CN" altLang="zh-CN" sz="1800" smtClean="0"/>
              <a:t>柏万清诉成都难寻物品营销服务中心等侵害实用新型专利权纠纷案</a:t>
            </a:r>
            <a:endParaRPr lang="en-US" altLang="zh-CN" sz="1800" smtClean="0"/>
          </a:p>
          <a:p>
            <a:pPr eaLnBrk="1" hangingPunct="1"/>
            <a:r>
              <a:rPr lang="en-US" altLang="zh-CN" sz="1800" smtClean="0"/>
              <a:t>56.</a:t>
            </a:r>
            <a:r>
              <a:rPr lang="zh-CN" altLang="zh-CN" sz="1800" smtClean="0"/>
              <a:t>韩凤彬诉内蒙古九郡药业有限责任公司等产品责任纠纷管辖权异议案</a:t>
            </a:r>
            <a:endParaRPr lang="en-US" altLang="zh-CN" sz="1800" smtClean="0"/>
          </a:p>
          <a:p>
            <a:pPr eaLnBrk="1" hangingPunct="1">
              <a:buFont typeface="Wingdings" pitchFamily="2" charset="2"/>
              <a:buNone/>
            </a:pPr>
            <a:r>
              <a:rPr lang="zh-CN" altLang="en-US" sz="1800" smtClean="0"/>
              <a:t>    第</a:t>
            </a:r>
            <a:r>
              <a:rPr lang="en-US" altLang="zh-CN" sz="1800" smtClean="0"/>
              <a:t>12</a:t>
            </a:r>
            <a:r>
              <a:rPr lang="zh-CN" altLang="en-US" sz="1800" smtClean="0"/>
              <a:t>批：</a:t>
            </a:r>
            <a:endParaRPr lang="en-US" altLang="zh-CN" sz="1800" smtClean="0"/>
          </a:p>
          <a:p>
            <a:pPr eaLnBrk="1" hangingPunct="1"/>
            <a:r>
              <a:rPr lang="en-US" altLang="zh-CN" sz="1800" smtClean="0"/>
              <a:t>57.</a:t>
            </a:r>
            <a:r>
              <a:rPr lang="zh-CN" altLang="zh-CN" sz="1800" smtClean="0"/>
              <a:t>温州银行股份有限公司宁波分行诉浙江创菱电器有限公司等金融借款合同纠纷案</a:t>
            </a:r>
            <a:endParaRPr lang="en-US" altLang="zh-CN" sz="1800" smtClean="0"/>
          </a:p>
          <a:p>
            <a:pPr eaLnBrk="1" hangingPunct="1"/>
            <a:r>
              <a:rPr lang="en-US" altLang="zh-CN" sz="1800" smtClean="0"/>
              <a:t>58.</a:t>
            </a:r>
            <a:r>
              <a:rPr lang="zh-CN" altLang="zh-CN" sz="1800" smtClean="0"/>
              <a:t>成都同德福合川桃片有限公司诉重庆市合川区同德福桃片有限公司、余晓华侵害商标权及不正当竞争纠纷案</a:t>
            </a:r>
            <a:endParaRPr lang="en-US" altLang="zh-CN" sz="1800" smtClean="0"/>
          </a:p>
          <a:p>
            <a:pPr eaLnBrk="1" hangingPunct="1"/>
            <a:r>
              <a:rPr lang="en-US" altLang="zh-CN" sz="1800" smtClean="0"/>
              <a:t>59.</a:t>
            </a:r>
            <a:r>
              <a:rPr lang="zh-CN" altLang="zh-CN" sz="1800" smtClean="0"/>
              <a:t>戴世华诉济南市公安消防支队消防验收纠纷案</a:t>
            </a:r>
            <a:endParaRPr lang="en-US" altLang="zh-CN" sz="1800" smtClean="0"/>
          </a:p>
          <a:p>
            <a:pPr eaLnBrk="1" hangingPunct="1"/>
            <a:r>
              <a:rPr lang="en-US" altLang="zh-CN" sz="1800" smtClean="0"/>
              <a:t>60.</a:t>
            </a:r>
            <a:r>
              <a:rPr lang="zh-CN" altLang="zh-CN" sz="1800" smtClean="0"/>
              <a:t>盐城市奥康食品有限公司东台分公司诉盐城市东台工商行政管理局工商行政处罚案</a:t>
            </a:r>
            <a:endParaRPr lang="en-US" altLang="zh-CN" sz="1800" smtClean="0"/>
          </a:p>
          <a:p>
            <a:pPr eaLnBrk="1" hangingPunct="1"/>
            <a:endParaRPr lang="en-US" altLang="zh-CN" sz="2000" smtClean="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1"/>
          <p:cNvSpPr>
            <a:spLocks noGrp="1"/>
          </p:cNvSpPr>
          <p:nvPr>
            <p:ph type="title"/>
          </p:nvPr>
        </p:nvSpPr>
        <p:spPr/>
        <p:txBody>
          <a:bodyPr/>
          <a:lstStyle/>
          <a:p>
            <a:r>
              <a:rPr lang="zh-CN" altLang="en-US" smtClean="0">
                <a:ea typeface="黑体" pitchFamily="2" charset="-122"/>
              </a:rPr>
              <a:t>六、指导性案例一览</a:t>
            </a:r>
            <a:endParaRPr lang="zh-CN" altLang="en-US" smtClean="0"/>
          </a:p>
        </p:txBody>
      </p:sp>
      <p:sp>
        <p:nvSpPr>
          <p:cNvPr id="3" name="内容占位符 2"/>
          <p:cNvSpPr>
            <a:spLocks noGrp="1"/>
          </p:cNvSpPr>
          <p:nvPr>
            <p:ph idx="1"/>
          </p:nvPr>
        </p:nvSpPr>
        <p:spPr/>
        <p:txBody>
          <a:bodyPr/>
          <a:lstStyle/>
          <a:p>
            <a:pPr marL="0" indent="0">
              <a:buFont typeface="Wingdings" pitchFamily="2" charset="2"/>
              <a:buNone/>
              <a:defRPr/>
            </a:pPr>
            <a:r>
              <a:rPr lang="zh-CN" altLang="en-US" sz="1800" dirty="0" smtClean="0"/>
              <a:t>第</a:t>
            </a:r>
            <a:r>
              <a:rPr lang="en-US" altLang="zh-CN" sz="1800" dirty="0" smtClean="0"/>
              <a:t>13</a:t>
            </a:r>
            <a:r>
              <a:rPr lang="zh-CN" altLang="en-US" sz="1800" dirty="0" smtClean="0"/>
              <a:t>批：</a:t>
            </a:r>
            <a:endParaRPr lang="en-US" altLang="zh-CN" sz="1800" dirty="0" smtClean="0"/>
          </a:p>
          <a:p>
            <a:pPr>
              <a:defRPr/>
            </a:pPr>
            <a:r>
              <a:rPr lang="en-US" altLang="zh-CN" sz="1800" dirty="0" smtClean="0"/>
              <a:t>61.</a:t>
            </a:r>
            <a:r>
              <a:rPr lang="zh-CN" altLang="en-US" sz="1800" dirty="0" smtClean="0"/>
              <a:t>马</a:t>
            </a:r>
            <a:r>
              <a:rPr lang="zh-CN" altLang="en-US" sz="1800" dirty="0"/>
              <a:t>乐利用未公开信息交易</a:t>
            </a:r>
            <a:r>
              <a:rPr lang="zh-CN" altLang="en-US" sz="1800" dirty="0" smtClean="0"/>
              <a:t>案</a:t>
            </a:r>
            <a:endParaRPr lang="en-US" altLang="zh-CN" sz="1800" dirty="0" smtClean="0"/>
          </a:p>
          <a:p>
            <a:pPr>
              <a:defRPr/>
            </a:pPr>
            <a:r>
              <a:rPr lang="en-US" altLang="zh-CN" sz="1800" dirty="0" smtClean="0"/>
              <a:t>62.</a:t>
            </a:r>
            <a:r>
              <a:rPr lang="zh-CN" altLang="en-US" sz="1800" dirty="0" smtClean="0"/>
              <a:t>王新明合同诈骗案</a:t>
            </a:r>
            <a:endParaRPr lang="en-US" altLang="zh-CN" sz="1800" dirty="0" smtClean="0"/>
          </a:p>
          <a:p>
            <a:pPr>
              <a:defRPr/>
            </a:pPr>
            <a:r>
              <a:rPr lang="en-US" altLang="zh-CN" sz="1800" dirty="0" smtClean="0"/>
              <a:t>63.</a:t>
            </a:r>
            <a:r>
              <a:rPr lang="zh-CN" altLang="en-US" sz="1800" dirty="0" smtClean="0"/>
              <a:t>徐</a:t>
            </a:r>
            <a:r>
              <a:rPr lang="zh-CN" altLang="en-US" sz="1800" dirty="0"/>
              <a:t>加富强制医疗</a:t>
            </a:r>
            <a:r>
              <a:rPr lang="zh-CN" altLang="en-US" sz="1800" dirty="0" smtClean="0"/>
              <a:t>案</a:t>
            </a:r>
            <a:endParaRPr lang="en-US" altLang="zh-CN" sz="1800" dirty="0" smtClean="0"/>
          </a:p>
          <a:p>
            <a:pPr>
              <a:defRPr/>
            </a:pPr>
            <a:r>
              <a:rPr lang="en-US" altLang="zh-CN" sz="1800" dirty="0" smtClean="0"/>
              <a:t>64.</a:t>
            </a:r>
            <a:r>
              <a:rPr lang="zh-CN" altLang="en-US" sz="1800" dirty="0" smtClean="0"/>
              <a:t>刘</a:t>
            </a:r>
            <a:r>
              <a:rPr lang="zh-CN" altLang="en-US" sz="1800" dirty="0"/>
              <a:t>超捷诉中国移动通信集团江苏有限公司徐州分公司电信服务合同纠纷</a:t>
            </a:r>
            <a:r>
              <a:rPr lang="zh-CN" altLang="en-US" sz="1800" dirty="0" smtClean="0"/>
              <a:t>案</a:t>
            </a:r>
            <a:endParaRPr lang="en-US" altLang="zh-CN" sz="1800" dirty="0" smtClean="0"/>
          </a:p>
          <a:p>
            <a:pPr marL="0" indent="0">
              <a:buFont typeface="Wingdings" pitchFamily="2" charset="2"/>
              <a:buNone/>
              <a:defRPr/>
            </a:pPr>
            <a:endParaRPr lang="en-US" altLang="zh-CN" sz="1800" dirty="0" smtClean="0"/>
          </a:p>
          <a:p>
            <a:pPr marL="0" indent="0">
              <a:buFont typeface="Wingdings" pitchFamily="2" charset="2"/>
              <a:buNone/>
              <a:defRPr/>
            </a:pPr>
            <a:r>
              <a:rPr lang="zh-CN" altLang="en-US" sz="1800" dirty="0" smtClean="0"/>
              <a:t>第</a:t>
            </a:r>
            <a:r>
              <a:rPr lang="en-US" altLang="zh-CN" sz="1800" dirty="0" smtClean="0"/>
              <a:t>14</a:t>
            </a:r>
            <a:r>
              <a:rPr lang="zh-CN" altLang="en-US" sz="1800" dirty="0" smtClean="0"/>
              <a:t>批：</a:t>
            </a:r>
            <a:endParaRPr lang="en-US" altLang="zh-CN" sz="1800" dirty="0" smtClean="0"/>
          </a:p>
          <a:p>
            <a:pPr>
              <a:defRPr/>
            </a:pPr>
            <a:r>
              <a:rPr lang="en-US" altLang="zh-CN" sz="1800" dirty="0" smtClean="0"/>
              <a:t>65.</a:t>
            </a:r>
            <a:r>
              <a:rPr lang="zh-CN" altLang="en-US" sz="1800" dirty="0" smtClean="0"/>
              <a:t>上海市虹口区久乐大厦小区业主大会诉上海环亚实业总公司共有权纠纷案</a:t>
            </a:r>
            <a:endParaRPr lang="en-US" altLang="zh-CN" sz="1800" dirty="0" smtClean="0"/>
          </a:p>
          <a:p>
            <a:pPr>
              <a:defRPr/>
            </a:pPr>
            <a:r>
              <a:rPr lang="en-US" altLang="zh-CN" sz="1800" dirty="0" smtClean="0"/>
              <a:t>66.</a:t>
            </a:r>
            <a:r>
              <a:rPr lang="zh-CN" altLang="en-US" sz="1800" dirty="0" smtClean="0"/>
              <a:t>雷某某诉宋某某离婚纠纷案</a:t>
            </a:r>
            <a:endParaRPr lang="en-US" altLang="zh-CN" sz="1800" dirty="0" smtClean="0"/>
          </a:p>
          <a:p>
            <a:pPr>
              <a:defRPr/>
            </a:pPr>
            <a:r>
              <a:rPr lang="en-US" altLang="zh-CN" sz="1800" dirty="0" smtClean="0"/>
              <a:t>67.</a:t>
            </a:r>
            <a:r>
              <a:rPr lang="zh-CN" altLang="en-US" sz="1800" dirty="0" smtClean="0"/>
              <a:t>汤长龙诉周士海股权转让纠纷案</a:t>
            </a:r>
            <a:endParaRPr lang="en-US" altLang="zh-CN" sz="1800" dirty="0" smtClean="0"/>
          </a:p>
          <a:p>
            <a:pPr>
              <a:defRPr/>
            </a:pPr>
            <a:r>
              <a:rPr lang="en-US" altLang="zh-CN" sz="1800" dirty="0" smtClean="0"/>
              <a:t>68.</a:t>
            </a:r>
            <a:r>
              <a:rPr lang="zh-CN" altLang="en-US" sz="1800" dirty="0" smtClean="0"/>
              <a:t>上海欧宝生物科技有限公司诉辽宁特莱维置业发展有限公司企业借贷纠纷案</a:t>
            </a:r>
            <a:endParaRPr lang="en-US" altLang="zh-CN" sz="1800" dirty="0" smtClean="0"/>
          </a:p>
          <a:p>
            <a:pPr>
              <a:defRPr/>
            </a:pPr>
            <a:r>
              <a:rPr lang="en-US" altLang="zh-CN" sz="1800" dirty="0" smtClean="0"/>
              <a:t>69.</a:t>
            </a:r>
            <a:r>
              <a:rPr lang="zh-CN" altLang="en-US" sz="1800" dirty="0" smtClean="0"/>
              <a:t>王明德诉乐山市人力资源和社会保障局工伤认定案</a:t>
            </a:r>
            <a:endParaRPr lang="en-US" altLang="zh-CN" sz="1800" dirty="0" smtClean="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p:cNvSpPr>
            <a:spLocks noGrp="1"/>
          </p:cNvSpPr>
          <p:nvPr>
            <p:ph type="title"/>
          </p:nvPr>
        </p:nvSpPr>
        <p:spPr/>
        <p:txBody>
          <a:bodyPr/>
          <a:lstStyle/>
          <a:p>
            <a:r>
              <a:rPr lang="zh-CN" altLang="en-US" smtClean="0">
                <a:ea typeface="黑体" pitchFamily="2" charset="-122"/>
              </a:rPr>
              <a:t>六、指导性案例一览</a:t>
            </a:r>
            <a:endParaRPr lang="zh-CN" altLang="en-US" smtClean="0"/>
          </a:p>
        </p:txBody>
      </p:sp>
      <p:sp>
        <p:nvSpPr>
          <p:cNvPr id="41987" name="内容占位符 2"/>
          <p:cNvSpPr>
            <a:spLocks noGrp="1"/>
          </p:cNvSpPr>
          <p:nvPr>
            <p:ph idx="1"/>
          </p:nvPr>
        </p:nvSpPr>
        <p:spPr/>
        <p:txBody>
          <a:bodyPr/>
          <a:lstStyle/>
          <a:p>
            <a:r>
              <a:rPr lang="zh-CN" altLang="en-US" dirty="0" smtClean="0"/>
              <a:t>第</a:t>
            </a:r>
            <a:r>
              <a:rPr lang="en-US" altLang="zh-CN" dirty="0" smtClean="0"/>
              <a:t>15</a:t>
            </a:r>
            <a:r>
              <a:rPr lang="zh-CN" altLang="en-US" dirty="0" smtClean="0"/>
              <a:t>批：</a:t>
            </a:r>
            <a:endParaRPr lang="en-US" altLang="zh-CN" dirty="0" smtClean="0"/>
          </a:p>
          <a:p>
            <a:pPr>
              <a:buFont typeface="Wingdings" pitchFamily="2" charset="2"/>
              <a:buNone/>
            </a:pPr>
            <a:r>
              <a:rPr lang="en-US" altLang="zh-CN" sz="2000" dirty="0" smtClean="0"/>
              <a:t>     </a:t>
            </a:r>
            <a:r>
              <a:rPr lang="zh-CN" sz="2000" dirty="0" smtClean="0"/>
              <a:t>指导案例</a:t>
            </a:r>
            <a:r>
              <a:rPr lang="en-US" altLang="zh-CN" sz="2000" dirty="0" smtClean="0"/>
              <a:t>70</a:t>
            </a:r>
            <a:r>
              <a:rPr lang="zh-CN" sz="2000" dirty="0" smtClean="0"/>
              <a:t>号</a:t>
            </a:r>
            <a:r>
              <a:rPr lang="zh-CN" altLang="zh-CN" sz="2000" dirty="0" smtClean="0"/>
              <a:t>《</a:t>
            </a:r>
            <a:r>
              <a:rPr lang="zh-CN" sz="2000" dirty="0" smtClean="0"/>
              <a:t>北京阳光一佰生物技术开发有限公司、习文有等生产、销售有毒、有害食品案</a:t>
            </a:r>
            <a:r>
              <a:rPr lang="zh-CN" altLang="zh-CN" sz="2000" dirty="0" smtClean="0"/>
              <a:t>》</a:t>
            </a:r>
            <a:r>
              <a:rPr lang="zh-CN" sz="2000" dirty="0" smtClean="0"/>
              <a:t>，指导案例</a:t>
            </a:r>
            <a:r>
              <a:rPr lang="en-US" altLang="zh-CN" sz="2000" dirty="0" smtClean="0"/>
              <a:t>71</a:t>
            </a:r>
            <a:r>
              <a:rPr lang="zh-CN" sz="2000" dirty="0" smtClean="0"/>
              <a:t>号</a:t>
            </a:r>
            <a:r>
              <a:rPr lang="zh-CN" altLang="zh-CN" sz="2000" dirty="0" smtClean="0"/>
              <a:t>《</a:t>
            </a:r>
            <a:r>
              <a:rPr lang="zh-CN" sz="2000" dirty="0" smtClean="0"/>
              <a:t>毛建文拒不执行判决、裁定案</a:t>
            </a:r>
            <a:r>
              <a:rPr lang="zh-CN" altLang="zh-CN" sz="2000" dirty="0" smtClean="0"/>
              <a:t>》</a:t>
            </a:r>
            <a:r>
              <a:rPr lang="zh-CN" sz="2000" dirty="0" smtClean="0"/>
              <a:t>，指导案例</a:t>
            </a:r>
            <a:r>
              <a:rPr lang="en-US" altLang="zh-CN" sz="2000" dirty="0" smtClean="0"/>
              <a:t>72</a:t>
            </a:r>
            <a:r>
              <a:rPr lang="zh-CN" sz="2000" dirty="0" smtClean="0"/>
              <a:t>号</a:t>
            </a:r>
            <a:r>
              <a:rPr lang="zh-CN" altLang="zh-CN" sz="2000" dirty="0" smtClean="0"/>
              <a:t>《</a:t>
            </a:r>
            <a:r>
              <a:rPr lang="zh-CN" sz="2000" dirty="0" smtClean="0"/>
              <a:t>汤龙、刘新龙、马忠太、王洪刚诉新疆鄂尔多斯彦海房地产开发有限公司商品房买卖合同纠纷案</a:t>
            </a:r>
            <a:r>
              <a:rPr lang="zh-CN" altLang="zh-CN" sz="2000" dirty="0" smtClean="0"/>
              <a:t>》</a:t>
            </a:r>
            <a:r>
              <a:rPr lang="zh-CN" sz="2000" dirty="0" smtClean="0"/>
              <a:t>，指导案例</a:t>
            </a:r>
            <a:r>
              <a:rPr lang="en-US" altLang="zh-CN" sz="2000" dirty="0" smtClean="0"/>
              <a:t>73</a:t>
            </a:r>
            <a:r>
              <a:rPr lang="zh-CN" sz="2000" dirty="0" smtClean="0"/>
              <a:t>号</a:t>
            </a:r>
            <a:r>
              <a:rPr lang="zh-CN" altLang="zh-CN" sz="2000" dirty="0" smtClean="0"/>
              <a:t>《</a:t>
            </a:r>
            <a:r>
              <a:rPr lang="zh-CN" sz="2000" dirty="0" smtClean="0"/>
              <a:t>通州建总集团有限公司诉安徽天宇化工有限公司别除权纠纷案</a:t>
            </a:r>
            <a:r>
              <a:rPr lang="zh-CN" altLang="zh-CN" sz="2000" dirty="0" smtClean="0"/>
              <a:t>》</a:t>
            </a:r>
            <a:r>
              <a:rPr lang="zh-CN" sz="2000" dirty="0" smtClean="0"/>
              <a:t>，指导案例</a:t>
            </a:r>
            <a:r>
              <a:rPr lang="en-US" altLang="zh-CN" sz="2000" dirty="0" smtClean="0"/>
              <a:t>74</a:t>
            </a:r>
            <a:r>
              <a:rPr lang="zh-CN" sz="2000" dirty="0" smtClean="0"/>
              <a:t>号</a:t>
            </a:r>
            <a:r>
              <a:rPr lang="zh-CN" altLang="zh-CN" sz="2000" dirty="0" smtClean="0"/>
              <a:t>《</a:t>
            </a:r>
            <a:r>
              <a:rPr lang="zh-CN" sz="2000" dirty="0" smtClean="0"/>
              <a:t>中国平安财产保险股份有限公司江苏分公司诉江苏镇江安装集团有限公司保险人代位求偿权纠纷案</a:t>
            </a:r>
            <a:r>
              <a:rPr lang="zh-CN" altLang="zh-CN" sz="2000" dirty="0" smtClean="0"/>
              <a:t>》</a:t>
            </a:r>
            <a:r>
              <a:rPr lang="zh-CN" sz="2000" dirty="0" smtClean="0"/>
              <a:t>，指导案例</a:t>
            </a:r>
            <a:r>
              <a:rPr lang="en-US" altLang="zh-CN" sz="2000" dirty="0" smtClean="0"/>
              <a:t>75</a:t>
            </a:r>
            <a:r>
              <a:rPr lang="zh-CN" sz="2000" dirty="0" smtClean="0"/>
              <a:t>号</a:t>
            </a:r>
            <a:r>
              <a:rPr lang="zh-CN" altLang="zh-CN" sz="2000" dirty="0" smtClean="0"/>
              <a:t>《</a:t>
            </a:r>
            <a:r>
              <a:rPr lang="zh-CN" sz="2000" dirty="0" smtClean="0"/>
              <a:t>中国生物多样性保护与绿色发展基金会诉宁夏瑞泰科技股份有限公司环境污染公益诉讼案</a:t>
            </a:r>
            <a:r>
              <a:rPr lang="zh-CN" altLang="zh-CN" sz="2000" dirty="0" smtClean="0"/>
              <a:t>》</a:t>
            </a:r>
            <a:r>
              <a:rPr lang="zh-CN" sz="2000" dirty="0" smtClean="0"/>
              <a:t>，指导案例</a:t>
            </a:r>
            <a:r>
              <a:rPr lang="en-US" altLang="zh-CN" sz="2000" dirty="0" smtClean="0"/>
              <a:t>76</a:t>
            </a:r>
            <a:r>
              <a:rPr lang="zh-CN" sz="2000" dirty="0" smtClean="0"/>
              <a:t>号</a:t>
            </a:r>
            <a:r>
              <a:rPr lang="zh-CN" altLang="zh-CN" sz="2000" dirty="0" smtClean="0"/>
              <a:t>《</a:t>
            </a:r>
            <a:r>
              <a:rPr lang="zh-CN" sz="2000" dirty="0" smtClean="0"/>
              <a:t>萍乡市亚鹏房地产开发有限公司诉萍乡市国土资源局不履行行政协议案</a:t>
            </a:r>
            <a:r>
              <a:rPr lang="zh-CN" altLang="zh-CN" sz="2000" dirty="0" smtClean="0"/>
              <a:t>》</a:t>
            </a:r>
            <a:r>
              <a:rPr lang="zh-CN" sz="2000" dirty="0" smtClean="0"/>
              <a:t>，指导案例</a:t>
            </a:r>
            <a:r>
              <a:rPr lang="en-US" altLang="zh-CN" sz="2000" dirty="0" smtClean="0"/>
              <a:t>77</a:t>
            </a:r>
            <a:r>
              <a:rPr lang="zh-CN" sz="2000" dirty="0" smtClean="0"/>
              <a:t>号</a:t>
            </a:r>
            <a:r>
              <a:rPr lang="zh-CN" altLang="zh-CN" sz="2000" dirty="0" smtClean="0"/>
              <a:t>《</a:t>
            </a:r>
            <a:r>
              <a:rPr lang="zh-CN" sz="2000" dirty="0" smtClean="0"/>
              <a:t>罗镕荣诉吉安市物价局物价行政处理案</a:t>
            </a:r>
            <a:r>
              <a:rPr lang="zh-CN" altLang="zh-CN" sz="2000" dirty="0" smtClean="0"/>
              <a:t>》</a:t>
            </a:r>
            <a:r>
              <a:rPr lang="zh-CN" altLang="en-US" sz="2000" dirty="0" smtClean="0"/>
              <a:t>。</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1"/>
          <p:cNvSpPr>
            <a:spLocks noGrp="1"/>
          </p:cNvSpPr>
          <p:nvPr>
            <p:ph type="title"/>
          </p:nvPr>
        </p:nvSpPr>
        <p:spPr/>
        <p:txBody>
          <a:bodyPr/>
          <a:lstStyle/>
          <a:p>
            <a:r>
              <a:rPr lang="zh-CN" altLang="en-US" smtClean="0">
                <a:ea typeface="黑体" pitchFamily="2" charset="-122"/>
              </a:rPr>
              <a:t>六、指导性案例一览</a:t>
            </a:r>
            <a:endParaRPr lang="zh-CN" altLang="en-US" smtClean="0"/>
          </a:p>
        </p:txBody>
      </p:sp>
      <p:sp>
        <p:nvSpPr>
          <p:cNvPr id="43011" name="内容占位符 2"/>
          <p:cNvSpPr>
            <a:spLocks noGrp="1"/>
          </p:cNvSpPr>
          <p:nvPr>
            <p:ph idx="1"/>
          </p:nvPr>
        </p:nvSpPr>
        <p:spPr/>
        <p:txBody>
          <a:bodyPr/>
          <a:lstStyle/>
          <a:p>
            <a:r>
              <a:rPr lang="zh-CN" altLang="en-US" sz="2000" smtClean="0"/>
              <a:t>第</a:t>
            </a:r>
            <a:r>
              <a:rPr lang="en-US" altLang="zh-CN" sz="2000" smtClean="0"/>
              <a:t>16</a:t>
            </a:r>
            <a:r>
              <a:rPr lang="zh-CN" altLang="en-US" sz="2000" smtClean="0"/>
              <a:t>批：</a:t>
            </a:r>
            <a:endParaRPr lang="en-US" altLang="zh-CN" sz="2000" smtClean="0"/>
          </a:p>
          <a:p>
            <a:pPr>
              <a:buFont typeface="Wingdings" pitchFamily="2" charset="2"/>
              <a:buNone/>
            </a:pPr>
            <a:r>
              <a:rPr lang="en-US" sz="2000" smtClean="0"/>
              <a:t>     </a:t>
            </a:r>
            <a:r>
              <a:rPr lang="en-US" altLang="zh-CN" sz="2000" smtClean="0"/>
              <a:t>78</a:t>
            </a:r>
            <a:r>
              <a:rPr lang="zh-CN" sz="2000" smtClean="0"/>
              <a:t>号北京奇虎科技有限公司诉腾讯科技（深圳）有限公司诉深圳市腾讯计算机系统有限公司滥用市场支配地位纠纷案；</a:t>
            </a:r>
            <a:r>
              <a:rPr lang="en-US" altLang="zh-CN" sz="2000" smtClean="0"/>
              <a:t>79</a:t>
            </a:r>
            <a:r>
              <a:rPr lang="zh-CN" sz="2000" smtClean="0"/>
              <a:t>号吴小秦诉陕西广电网络传媒（集团）股份有限公司捆绑交易纠纷案；</a:t>
            </a:r>
            <a:r>
              <a:rPr lang="en-US" altLang="zh-CN" sz="2000" smtClean="0"/>
              <a:t>80</a:t>
            </a:r>
            <a:r>
              <a:rPr lang="zh-CN" sz="2000" smtClean="0"/>
              <a:t>号洪福远、邓春香诉贵州五福坊食品有限公司、贵州今彩民族文化研发有限公司著作权侵权纠纷案；</a:t>
            </a:r>
            <a:r>
              <a:rPr lang="en-US" altLang="zh-CN" sz="2000" smtClean="0"/>
              <a:t>81</a:t>
            </a:r>
            <a:r>
              <a:rPr lang="zh-CN" sz="2000" smtClean="0"/>
              <a:t>号张晓燕诉雷献和、赵琪、山东爱书人音像图书有限公司著作权侵权纠纷案；</a:t>
            </a:r>
            <a:r>
              <a:rPr lang="en-US" altLang="zh-CN" sz="2000" smtClean="0"/>
              <a:t>82</a:t>
            </a:r>
            <a:r>
              <a:rPr lang="zh-CN" sz="2000" smtClean="0"/>
              <a:t>号王碎永诉深圳歌力思服饰股份有限公司、杭州银泰世纪百货有限公司侵害商标权纠纷案；</a:t>
            </a:r>
            <a:r>
              <a:rPr lang="en-US" altLang="zh-CN" sz="2000" smtClean="0"/>
              <a:t>83</a:t>
            </a:r>
            <a:r>
              <a:rPr lang="zh-CN" sz="2000" smtClean="0"/>
              <a:t>号威海嘉易烤生活家电有限公司诉永康市金仕德工贸有限公司、浙江天猫网络有限公司侵害发明专利权纠纷案；</a:t>
            </a:r>
            <a:r>
              <a:rPr lang="en-US" altLang="zh-CN" sz="2000" smtClean="0"/>
              <a:t>84</a:t>
            </a:r>
            <a:r>
              <a:rPr lang="zh-CN" sz="2000" smtClean="0"/>
              <a:t>号礼来公司诉常州华生制药有限公司侵害发明专利权纠纷案；</a:t>
            </a:r>
            <a:r>
              <a:rPr lang="en-US" altLang="zh-CN" sz="2000" smtClean="0"/>
              <a:t>85</a:t>
            </a:r>
            <a:r>
              <a:rPr lang="zh-CN" sz="2000" smtClean="0"/>
              <a:t>号高仪股份公司诉浙江健龙卫浴有限公司侵害外观设计专利权纠纷案；</a:t>
            </a:r>
            <a:r>
              <a:rPr lang="en-US" altLang="zh-CN" sz="2000" smtClean="0"/>
              <a:t>86</a:t>
            </a:r>
            <a:r>
              <a:rPr lang="zh-CN" sz="2000" smtClean="0"/>
              <a:t>号天津天隆种业科技有限公司与江苏徐农种业科技有限公司侵害植物新品种权纠纷案；</a:t>
            </a:r>
            <a:r>
              <a:rPr lang="en-US" altLang="zh-CN" sz="2000" smtClean="0"/>
              <a:t>87</a:t>
            </a:r>
            <a:r>
              <a:rPr lang="zh-CN" sz="2000" smtClean="0"/>
              <a:t>号郭明升、郭明锋、孙淑标假冒注册商标案。</a:t>
            </a:r>
            <a:endParaRPr lang="zh-CN" altLang="en-US" sz="2000" smtClean="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1"/>
          <p:cNvSpPr>
            <a:spLocks noGrp="1"/>
          </p:cNvSpPr>
          <p:nvPr>
            <p:ph type="title"/>
          </p:nvPr>
        </p:nvSpPr>
        <p:spPr/>
        <p:txBody>
          <a:bodyPr/>
          <a:lstStyle/>
          <a:p>
            <a:r>
              <a:rPr lang="zh-CN" altLang="en-US" smtClean="0">
                <a:ea typeface="黑体" pitchFamily="2" charset="-122"/>
              </a:rPr>
              <a:t>六、指导性案例一览</a:t>
            </a:r>
            <a:endParaRPr lang="zh-CN" altLang="en-US" smtClean="0"/>
          </a:p>
        </p:txBody>
      </p:sp>
      <p:sp>
        <p:nvSpPr>
          <p:cNvPr id="43011" name="内容占位符 2"/>
          <p:cNvSpPr>
            <a:spLocks noGrp="1"/>
          </p:cNvSpPr>
          <p:nvPr>
            <p:ph idx="1"/>
          </p:nvPr>
        </p:nvSpPr>
        <p:spPr/>
        <p:txBody>
          <a:bodyPr/>
          <a:lstStyle/>
          <a:p>
            <a:r>
              <a:rPr lang="zh-CN" altLang="en-US" sz="2000" dirty="0" smtClean="0"/>
              <a:t>第</a:t>
            </a:r>
            <a:r>
              <a:rPr lang="en-US" altLang="zh-CN" sz="2000" dirty="0" smtClean="0"/>
              <a:t>17</a:t>
            </a:r>
            <a:r>
              <a:rPr lang="zh-CN" altLang="en-US" sz="2000" dirty="0" smtClean="0"/>
              <a:t>批（法</a:t>
            </a:r>
            <a:r>
              <a:rPr lang="en-US" altLang="zh-CN" sz="2000" dirty="0" smtClean="0"/>
              <a:t>〔2017〕332</a:t>
            </a:r>
            <a:r>
              <a:rPr lang="zh-CN" altLang="en-US" sz="2000" dirty="0" smtClean="0"/>
              <a:t>号）：</a:t>
            </a:r>
            <a:endParaRPr lang="en-US" altLang="zh-CN" sz="2000" dirty="0" smtClean="0"/>
          </a:p>
          <a:p>
            <a:pPr>
              <a:buNone/>
            </a:pPr>
            <a:r>
              <a:rPr lang="zh-CN" altLang="en-US" sz="2000" dirty="0" smtClean="0"/>
              <a:t>指导案例</a:t>
            </a:r>
            <a:r>
              <a:rPr lang="x-none" sz="2000" dirty="0" smtClean="0"/>
              <a:t>88号</a:t>
            </a:r>
            <a:r>
              <a:rPr lang="en-US" altLang="zh-CN" sz="2000" dirty="0" smtClean="0"/>
              <a:t>《</a:t>
            </a:r>
            <a:r>
              <a:rPr lang="zh-CN" altLang="en-US" sz="2000" dirty="0" smtClean="0"/>
              <a:t>张道文、陶仁等诉四川省简阳市人民政府侵犯客运人力三轮车经营权案</a:t>
            </a:r>
            <a:r>
              <a:rPr lang="en-US" altLang="zh-CN" sz="2000" dirty="0" smtClean="0"/>
              <a:t>》</a:t>
            </a:r>
            <a:r>
              <a:rPr lang="zh-CN" altLang="en-US" sz="2000" dirty="0" smtClean="0"/>
              <a:t>；</a:t>
            </a:r>
            <a:endParaRPr lang="en-US" altLang="zh-CN" sz="2000" dirty="0" smtClean="0"/>
          </a:p>
          <a:p>
            <a:pPr>
              <a:buNone/>
            </a:pPr>
            <a:r>
              <a:rPr lang="zh-CN" altLang="en-US" sz="2000" dirty="0" smtClean="0"/>
              <a:t>指导案例</a:t>
            </a:r>
            <a:r>
              <a:rPr lang="en-US" sz="2000" dirty="0" smtClean="0"/>
              <a:t>89</a:t>
            </a:r>
            <a:r>
              <a:rPr lang="zh-CN" altLang="en-US" sz="2000" dirty="0" smtClean="0"/>
              <a:t>号</a:t>
            </a:r>
            <a:r>
              <a:rPr lang="en-US" altLang="zh-CN" sz="2000" dirty="0" smtClean="0"/>
              <a:t>《“</a:t>
            </a:r>
            <a:r>
              <a:rPr lang="zh-CN" altLang="en-US" sz="2000" dirty="0" smtClean="0"/>
              <a:t>北雁云依”诉济南市公安局历下区分局燕山派出所公安行政登记案</a:t>
            </a:r>
            <a:r>
              <a:rPr lang="en-US" altLang="zh-CN" sz="2000" dirty="0" smtClean="0"/>
              <a:t>》</a:t>
            </a:r>
            <a:r>
              <a:rPr lang="zh-CN" altLang="en-US" sz="2000" dirty="0" smtClean="0"/>
              <a:t>；</a:t>
            </a:r>
            <a:endParaRPr lang="en-US" altLang="zh-CN" sz="2000" dirty="0" smtClean="0"/>
          </a:p>
          <a:p>
            <a:pPr>
              <a:buNone/>
            </a:pPr>
            <a:r>
              <a:rPr lang="zh-CN" altLang="en-US" sz="2000" dirty="0" smtClean="0"/>
              <a:t>指导案例</a:t>
            </a:r>
            <a:r>
              <a:rPr lang="en-US" sz="2000" dirty="0" smtClean="0"/>
              <a:t>90</a:t>
            </a:r>
            <a:r>
              <a:rPr lang="zh-CN" altLang="en-US" sz="2000" dirty="0" smtClean="0"/>
              <a:t>号</a:t>
            </a:r>
            <a:r>
              <a:rPr lang="en-US" altLang="zh-CN" sz="2000" dirty="0" smtClean="0"/>
              <a:t>《</a:t>
            </a:r>
            <a:r>
              <a:rPr lang="zh-CN" altLang="en-US" sz="2000" dirty="0" smtClean="0"/>
              <a:t>贝汇丰诉海宁市公安局交通警察大队道路交通管理行政处罚案</a:t>
            </a:r>
            <a:r>
              <a:rPr lang="en-US" altLang="zh-CN" sz="2000" dirty="0" smtClean="0"/>
              <a:t>》</a:t>
            </a:r>
            <a:r>
              <a:rPr lang="zh-CN" altLang="en-US" sz="2000" dirty="0" smtClean="0"/>
              <a:t>；</a:t>
            </a:r>
            <a:endParaRPr lang="en-US" altLang="zh-CN" sz="2000" dirty="0" smtClean="0"/>
          </a:p>
          <a:p>
            <a:pPr>
              <a:buNone/>
            </a:pPr>
            <a:r>
              <a:rPr lang="zh-CN" altLang="en-US" sz="2000" dirty="0" smtClean="0"/>
              <a:t>指导案例</a:t>
            </a:r>
            <a:r>
              <a:rPr lang="en-US" sz="2000" dirty="0" smtClean="0"/>
              <a:t>91</a:t>
            </a:r>
            <a:r>
              <a:rPr lang="zh-CN" altLang="en-US" sz="2000" dirty="0" smtClean="0"/>
              <a:t>号</a:t>
            </a:r>
            <a:r>
              <a:rPr lang="en-US" altLang="zh-CN" sz="2000" dirty="0" smtClean="0"/>
              <a:t>《</a:t>
            </a:r>
            <a:r>
              <a:rPr lang="zh-CN" altLang="en-US" sz="2000" dirty="0" smtClean="0"/>
              <a:t>沙明保等诉马鞍山市花山区人民政府房屋强制拆除行政赔偿案</a:t>
            </a:r>
            <a:r>
              <a:rPr lang="en-US" altLang="zh-CN" sz="2000" dirty="0" smtClean="0"/>
              <a:t>》</a:t>
            </a:r>
            <a:r>
              <a:rPr lang="zh-CN" altLang="en-US" sz="2000" dirty="0" smtClean="0"/>
              <a:t>；</a:t>
            </a:r>
            <a:endParaRPr lang="en-US" altLang="zh-CN" sz="2000" dirty="0" smtClean="0"/>
          </a:p>
          <a:p>
            <a:pPr>
              <a:buNone/>
            </a:pPr>
            <a:r>
              <a:rPr lang="zh-CN" altLang="en-US" sz="2000" dirty="0" smtClean="0"/>
              <a:t>指导案例</a:t>
            </a:r>
            <a:r>
              <a:rPr lang="en-US" sz="2000" dirty="0" smtClean="0"/>
              <a:t>92</a:t>
            </a:r>
            <a:r>
              <a:rPr lang="zh-CN" altLang="en-US" sz="2000" dirty="0" smtClean="0"/>
              <a:t>号</a:t>
            </a:r>
            <a:r>
              <a:rPr lang="en-US" altLang="zh-CN" sz="2000" dirty="0" smtClean="0"/>
              <a:t>《</a:t>
            </a:r>
            <a:r>
              <a:rPr lang="zh-CN" altLang="en-US" sz="2000" dirty="0" smtClean="0"/>
              <a:t>莱州市金海种业有限公司诉张掖市富凯农业科技有限责任公司侵犯植物新品种权纠纷案</a:t>
            </a:r>
            <a:r>
              <a:rPr lang="en-US" altLang="zh-CN" sz="2000" dirty="0" smtClean="0"/>
              <a:t>》</a:t>
            </a:r>
            <a:endParaRPr lang="zh-CN" altLang="en-US" sz="2000" dirty="0"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1"/>
          <p:cNvSpPr>
            <a:spLocks noGrp="1"/>
          </p:cNvSpPr>
          <p:nvPr>
            <p:ph type="title"/>
          </p:nvPr>
        </p:nvSpPr>
        <p:spPr/>
        <p:txBody>
          <a:bodyPr/>
          <a:lstStyle/>
          <a:p>
            <a:r>
              <a:rPr lang="zh-CN" altLang="en-US" smtClean="0">
                <a:ea typeface="黑体" pitchFamily="2" charset="-122"/>
              </a:rPr>
              <a:t>六、指导性案例一览</a:t>
            </a:r>
            <a:endParaRPr lang="zh-CN" altLang="en-US" smtClean="0"/>
          </a:p>
        </p:txBody>
      </p:sp>
      <p:sp>
        <p:nvSpPr>
          <p:cNvPr id="43011" name="内容占位符 2"/>
          <p:cNvSpPr>
            <a:spLocks noGrp="1"/>
          </p:cNvSpPr>
          <p:nvPr>
            <p:ph idx="1"/>
          </p:nvPr>
        </p:nvSpPr>
        <p:spPr/>
        <p:txBody>
          <a:bodyPr/>
          <a:lstStyle/>
          <a:p>
            <a:r>
              <a:rPr lang="zh-CN" altLang="en-US" sz="2000" dirty="0" smtClean="0"/>
              <a:t>第</a:t>
            </a:r>
            <a:r>
              <a:rPr lang="en-US" altLang="zh-CN" sz="2000" dirty="0" smtClean="0"/>
              <a:t>18</a:t>
            </a:r>
            <a:r>
              <a:rPr lang="zh-CN" altLang="en-US" sz="2000" dirty="0" smtClean="0"/>
              <a:t>批（法</a:t>
            </a:r>
            <a:r>
              <a:rPr lang="en-US" altLang="zh-CN" sz="2000" dirty="0" smtClean="0"/>
              <a:t>〔2018〕164</a:t>
            </a:r>
            <a:r>
              <a:rPr lang="zh-CN" altLang="en-US" sz="2000" dirty="0" smtClean="0"/>
              <a:t>号）：</a:t>
            </a:r>
            <a:endParaRPr lang="en-US" altLang="zh-CN" sz="2000" dirty="0" smtClean="0"/>
          </a:p>
          <a:p>
            <a:r>
              <a:rPr lang="en-US" altLang="zh-CN" sz="2000" dirty="0" smtClean="0"/>
              <a:t>93.</a:t>
            </a:r>
            <a:r>
              <a:rPr lang="zh-CN" altLang="en-US" sz="2000" dirty="0" smtClean="0"/>
              <a:t>于欢故意伤害案</a:t>
            </a:r>
            <a:r>
              <a:rPr lang="en-US" altLang="zh-CN" sz="2000" dirty="0" smtClean="0"/>
              <a:t>;</a:t>
            </a:r>
          </a:p>
          <a:p>
            <a:r>
              <a:rPr lang="en-US" altLang="zh-CN" sz="2000" dirty="0" smtClean="0"/>
              <a:t>94.</a:t>
            </a:r>
            <a:r>
              <a:rPr lang="zh-CN" altLang="en-US" sz="2000" dirty="0" smtClean="0"/>
              <a:t>重庆市涪陵志大物业管理有限公司诉重庆市涪陵区人力资源和社会保障局劳动和社会保障行政确认案</a:t>
            </a:r>
            <a:r>
              <a:rPr lang="en-US" altLang="zh-CN" sz="2000" dirty="0" smtClean="0"/>
              <a:t>;</a:t>
            </a:r>
          </a:p>
          <a:p>
            <a:r>
              <a:rPr lang="en-US" altLang="zh-CN" sz="2000" dirty="0" smtClean="0"/>
              <a:t>95.</a:t>
            </a:r>
            <a:r>
              <a:rPr lang="zh-CN" altLang="en-US" sz="2000" dirty="0" smtClean="0"/>
              <a:t>中国工商银行股份有限公司宣城龙首支行诉宣城柏冠贸易有限公司、江苏凯盛置业有限公司等金融借款合同纠纷案</a:t>
            </a:r>
            <a:r>
              <a:rPr lang="en-US" altLang="zh-CN" sz="2000" dirty="0" smtClean="0"/>
              <a:t>;</a:t>
            </a:r>
          </a:p>
          <a:p>
            <a:r>
              <a:rPr lang="en-US" altLang="zh-CN" sz="2000" dirty="0" smtClean="0"/>
              <a:t>96.</a:t>
            </a:r>
            <a:r>
              <a:rPr lang="zh-CN" altLang="en-US" sz="2000" dirty="0" smtClean="0"/>
              <a:t>宋文军诉西安市大华餐饮有限公司股东资格确认纠纷案</a:t>
            </a:r>
            <a:r>
              <a:rPr lang="en-US" altLang="zh-CN" sz="2000" dirty="0" smtClean="0"/>
              <a:t>.</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rrowheads="1"/>
          </p:cNvSpPr>
          <p:nvPr>
            <p:ph type="title"/>
          </p:nvPr>
        </p:nvSpPr>
        <p:spPr/>
        <p:txBody>
          <a:bodyPr/>
          <a:lstStyle/>
          <a:p>
            <a:pPr eaLnBrk="1" hangingPunct="1"/>
            <a:r>
              <a:rPr lang="zh-CN" altLang="en-US" smtClean="0">
                <a:ea typeface="黑体" pitchFamily="2" charset="-122"/>
              </a:rPr>
              <a:t>七、指导性案例统计</a:t>
            </a:r>
          </a:p>
        </p:txBody>
      </p:sp>
      <p:sp>
        <p:nvSpPr>
          <p:cNvPr id="44035" name="Rectangle 3"/>
          <p:cNvSpPr>
            <a:spLocks noGrp="1" noRot="1" noChangeArrowheads="1"/>
          </p:cNvSpPr>
          <p:nvPr>
            <p:ph type="body" idx="1"/>
          </p:nvPr>
        </p:nvSpPr>
        <p:spPr/>
        <p:txBody>
          <a:bodyPr/>
          <a:lstStyle/>
          <a:p>
            <a:pPr eaLnBrk="1" hangingPunct="1">
              <a:lnSpc>
                <a:spcPct val="90000"/>
              </a:lnSpc>
            </a:pPr>
            <a:r>
              <a:rPr lang="zh-CN" altLang="en-US" sz="2400" dirty="0" smtClean="0"/>
              <a:t>从</a:t>
            </a:r>
            <a:r>
              <a:rPr lang="en-US" altLang="zh-CN" sz="2400" dirty="0" smtClean="0"/>
              <a:t>2011</a:t>
            </a:r>
            <a:r>
              <a:rPr lang="zh-CN" altLang="en-US" sz="2400" dirty="0" smtClean="0"/>
              <a:t>年</a:t>
            </a:r>
            <a:r>
              <a:rPr lang="en-US" altLang="zh-CN" sz="2400" dirty="0" smtClean="0"/>
              <a:t>12</a:t>
            </a:r>
            <a:r>
              <a:rPr lang="zh-CN" altLang="en-US" sz="2400" dirty="0" smtClean="0"/>
              <a:t>月开始发布第一批指导性案例至</a:t>
            </a:r>
            <a:r>
              <a:rPr lang="en-US" altLang="zh-CN" sz="2400" dirty="0" smtClean="0"/>
              <a:t>2018</a:t>
            </a:r>
            <a:r>
              <a:rPr lang="zh-CN" altLang="en-US" sz="2400" dirty="0" smtClean="0"/>
              <a:t>年</a:t>
            </a:r>
            <a:r>
              <a:rPr lang="en-US" altLang="zh-CN" sz="2400" dirty="0" smtClean="0"/>
              <a:t>6</a:t>
            </a:r>
            <a:r>
              <a:rPr lang="zh-CN" altLang="en-US" sz="2400" dirty="0" smtClean="0"/>
              <a:t>月，最高人民法院已发布</a:t>
            </a:r>
            <a:r>
              <a:rPr lang="en-US" altLang="zh-CN" sz="2400" dirty="0" smtClean="0"/>
              <a:t>18</a:t>
            </a:r>
            <a:r>
              <a:rPr lang="zh-CN" altLang="en-US" sz="2400" dirty="0" smtClean="0"/>
              <a:t>批共</a:t>
            </a:r>
            <a:r>
              <a:rPr lang="en-US" altLang="zh-CN" sz="2400" dirty="0" smtClean="0"/>
              <a:t>96</a:t>
            </a:r>
            <a:r>
              <a:rPr lang="zh-CN" altLang="en-US" sz="2400" dirty="0" smtClean="0"/>
              <a:t>个指导性案例，包括民事、执行案例</a:t>
            </a:r>
            <a:r>
              <a:rPr lang="en-US" altLang="zh-CN" sz="2400" dirty="0" smtClean="0"/>
              <a:t>58</a:t>
            </a:r>
            <a:r>
              <a:rPr lang="zh-CN" altLang="en-US" sz="2400" dirty="0" smtClean="0"/>
              <a:t>个（含知识产权案例</a:t>
            </a:r>
            <a:r>
              <a:rPr lang="en-US" altLang="zh-CN" sz="2400" dirty="0" smtClean="0"/>
              <a:t>20</a:t>
            </a:r>
            <a:r>
              <a:rPr lang="zh-CN" altLang="en-US" sz="2400" dirty="0" smtClean="0"/>
              <a:t>个，涉外案例</a:t>
            </a:r>
            <a:r>
              <a:rPr lang="en-US" altLang="zh-CN" sz="2400" dirty="0" smtClean="0"/>
              <a:t>8</a:t>
            </a:r>
            <a:r>
              <a:rPr lang="zh-CN" altLang="en-US" sz="2400" dirty="0" smtClean="0"/>
              <a:t>个），刑事案例</a:t>
            </a:r>
            <a:r>
              <a:rPr lang="en-US" altLang="zh-CN" sz="2400" dirty="0" smtClean="0"/>
              <a:t>16</a:t>
            </a:r>
            <a:r>
              <a:rPr lang="zh-CN" altLang="en-US" sz="2400" dirty="0" smtClean="0"/>
              <a:t>个（含知识产权案例</a:t>
            </a:r>
            <a:r>
              <a:rPr lang="en-US" altLang="zh-CN" sz="2400" dirty="0" smtClean="0"/>
              <a:t>1</a:t>
            </a:r>
            <a:r>
              <a:rPr lang="zh-CN" altLang="en-US" sz="2400" dirty="0" smtClean="0"/>
              <a:t>个），行政案例</a:t>
            </a:r>
            <a:r>
              <a:rPr lang="en-US" altLang="zh-CN" sz="2400" dirty="0" smtClean="0"/>
              <a:t>18</a:t>
            </a:r>
            <a:r>
              <a:rPr lang="zh-CN" altLang="en-US" sz="2400" dirty="0" smtClean="0"/>
              <a:t>个、国赔案例</a:t>
            </a:r>
            <a:r>
              <a:rPr lang="en-US" altLang="zh-CN" sz="2400" dirty="0" smtClean="0"/>
              <a:t>4</a:t>
            </a:r>
            <a:r>
              <a:rPr lang="zh-CN" altLang="en-US" sz="2400" dirty="0" smtClean="0"/>
              <a:t>个。其中，最高人民法院审判业务部门推荐</a:t>
            </a:r>
            <a:r>
              <a:rPr lang="en-US" altLang="zh-CN" sz="2400" dirty="0" smtClean="0"/>
              <a:t>32</a:t>
            </a:r>
            <a:r>
              <a:rPr lang="zh-CN" altLang="en-US" sz="2400" dirty="0" smtClean="0"/>
              <a:t>个，约占</a:t>
            </a:r>
            <a:r>
              <a:rPr lang="en-US" altLang="zh-CN" sz="2400" dirty="0" smtClean="0"/>
              <a:t>33%</a:t>
            </a:r>
            <a:r>
              <a:rPr lang="zh-CN" altLang="en-US" sz="2400" dirty="0" smtClean="0"/>
              <a:t>；各高级人民法院推荐</a:t>
            </a:r>
            <a:r>
              <a:rPr lang="en-US" altLang="zh-CN" sz="2400" dirty="0" smtClean="0"/>
              <a:t>64</a:t>
            </a:r>
            <a:r>
              <a:rPr lang="zh-CN" altLang="en-US" sz="2400" dirty="0" smtClean="0"/>
              <a:t>个，约占</a:t>
            </a:r>
            <a:r>
              <a:rPr lang="en-US" altLang="zh-CN" sz="2400" dirty="0" smtClean="0"/>
              <a:t>67%</a:t>
            </a:r>
            <a:r>
              <a:rPr lang="zh-CN" altLang="en-US" sz="2400" dirty="0" smtClean="0"/>
              <a:t>。</a:t>
            </a:r>
          </a:p>
          <a:p>
            <a:pPr eaLnBrk="1" hangingPunct="1">
              <a:lnSpc>
                <a:spcPct val="90000"/>
              </a:lnSpc>
            </a:pPr>
            <a:r>
              <a:rPr lang="zh-CN" altLang="en-US" sz="2400" dirty="0" smtClean="0"/>
              <a:t>高级法院推荐案例来源（共</a:t>
            </a:r>
            <a:r>
              <a:rPr lang="en-US" altLang="zh-CN" sz="2400" dirty="0" smtClean="0"/>
              <a:t>64</a:t>
            </a:r>
            <a:r>
              <a:rPr lang="zh-CN" altLang="en-US" sz="2400" dirty="0" smtClean="0"/>
              <a:t>个）：北京</a:t>
            </a:r>
            <a:r>
              <a:rPr lang="en-US" altLang="zh-CN" sz="2400" dirty="0" smtClean="0"/>
              <a:t>5</a:t>
            </a:r>
            <a:r>
              <a:rPr lang="zh-CN" altLang="en-US" sz="2400" dirty="0" smtClean="0"/>
              <a:t>、天津</a:t>
            </a:r>
            <a:r>
              <a:rPr lang="en-US" altLang="zh-CN" sz="2400" dirty="0" smtClean="0"/>
              <a:t>3</a:t>
            </a:r>
            <a:r>
              <a:rPr lang="zh-CN" altLang="en-US" sz="2400" dirty="0" smtClean="0"/>
              <a:t> ；上海</a:t>
            </a:r>
            <a:r>
              <a:rPr lang="en-US" altLang="zh-CN" sz="2400" dirty="0" smtClean="0"/>
              <a:t>11</a:t>
            </a:r>
            <a:r>
              <a:rPr lang="zh-CN" altLang="en-US" sz="2400" dirty="0" smtClean="0"/>
              <a:t>、江苏</a:t>
            </a:r>
            <a:r>
              <a:rPr lang="en-US" altLang="zh-CN" sz="2400" dirty="0" smtClean="0"/>
              <a:t>11</a:t>
            </a:r>
            <a:r>
              <a:rPr lang="zh-CN" altLang="en-US" sz="2400" dirty="0" smtClean="0"/>
              <a:t>、浙江</a:t>
            </a:r>
            <a:r>
              <a:rPr lang="en-US" altLang="zh-CN" sz="2400" dirty="0" smtClean="0"/>
              <a:t>7</a:t>
            </a:r>
            <a:r>
              <a:rPr lang="zh-CN" altLang="en-US" sz="2400" dirty="0" smtClean="0"/>
              <a:t>、山东</a:t>
            </a:r>
            <a:r>
              <a:rPr lang="en-US" altLang="zh-CN" sz="2400" dirty="0" smtClean="0"/>
              <a:t>5</a:t>
            </a:r>
            <a:r>
              <a:rPr lang="zh-CN" altLang="en-US" sz="2400" dirty="0" smtClean="0"/>
              <a:t>、安徽</a:t>
            </a:r>
            <a:r>
              <a:rPr lang="en-US" altLang="zh-CN" sz="2400" dirty="0" smtClean="0"/>
              <a:t>5</a:t>
            </a:r>
            <a:r>
              <a:rPr lang="zh-CN" altLang="en-US" sz="2400" dirty="0" smtClean="0"/>
              <a:t>、江西</a:t>
            </a:r>
            <a:r>
              <a:rPr lang="en-US" altLang="zh-CN" sz="2400" dirty="0" smtClean="0"/>
              <a:t>2</a:t>
            </a:r>
            <a:r>
              <a:rPr lang="zh-CN" altLang="en-US" sz="2400" dirty="0" smtClean="0"/>
              <a:t>、福建</a:t>
            </a:r>
            <a:r>
              <a:rPr lang="en-US" altLang="zh-CN" sz="2400" dirty="0" smtClean="0"/>
              <a:t>2</a:t>
            </a:r>
            <a:r>
              <a:rPr lang="zh-CN" altLang="en-US" sz="2400" dirty="0" smtClean="0"/>
              <a:t>；四川</a:t>
            </a:r>
            <a:r>
              <a:rPr lang="en-US" altLang="zh-CN" sz="2400" dirty="0" smtClean="0"/>
              <a:t>6</a:t>
            </a:r>
            <a:r>
              <a:rPr lang="zh-CN" altLang="en-US" sz="2400" dirty="0" smtClean="0"/>
              <a:t>、重庆</a:t>
            </a:r>
            <a:r>
              <a:rPr lang="en-US" altLang="zh-CN" sz="2400" dirty="0" smtClean="0"/>
              <a:t>2</a:t>
            </a:r>
            <a:r>
              <a:rPr lang="zh-CN" altLang="en-US" sz="2400" dirty="0" smtClean="0"/>
              <a:t>；河南</a:t>
            </a:r>
            <a:r>
              <a:rPr lang="en-US" altLang="zh-CN" sz="2400" dirty="0" smtClean="0"/>
              <a:t>1</a:t>
            </a:r>
            <a:r>
              <a:rPr lang="zh-CN" altLang="en-US" sz="2400" dirty="0" smtClean="0"/>
              <a:t>、湖北</a:t>
            </a:r>
            <a:r>
              <a:rPr lang="en-US" altLang="zh-CN" sz="2400" dirty="0" smtClean="0"/>
              <a:t>1</a:t>
            </a:r>
            <a:r>
              <a:rPr lang="zh-CN" altLang="en-US" sz="2400" dirty="0" smtClean="0"/>
              <a:t>、广东</a:t>
            </a:r>
            <a:r>
              <a:rPr lang="en-US" altLang="zh-CN" sz="2400" dirty="0" smtClean="0"/>
              <a:t>1</a:t>
            </a:r>
            <a:r>
              <a:rPr lang="zh-CN" altLang="en-US" sz="2400" dirty="0" smtClean="0"/>
              <a:t>；陕西</a:t>
            </a:r>
            <a:r>
              <a:rPr lang="en-US" altLang="zh-CN" sz="2400" dirty="0" smtClean="0"/>
              <a:t>1</a:t>
            </a:r>
            <a:r>
              <a:rPr lang="zh-CN" altLang="en-US" sz="2400" dirty="0" smtClean="0"/>
              <a:t>、甘肃</a:t>
            </a:r>
            <a:r>
              <a:rPr lang="en-US" altLang="zh-CN" sz="2400" dirty="0" smtClean="0"/>
              <a:t>1</a:t>
            </a:r>
            <a:r>
              <a:rPr lang="zh-CN" altLang="en-US" sz="2400" dirty="0" smtClean="0"/>
              <a:t>。</a:t>
            </a:r>
          </a:p>
          <a:p>
            <a:pPr eaLnBrk="1" hangingPunct="1">
              <a:lnSpc>
                <a:spcPct val="90000"/>
              </a:lnSpc>
            </a:pPr>
            <a:r>
              <a:rPr lang="zh-CN" altLang="en-US" sz="2400" dirty="0" smtClean="0"/>
              <a:t>做出生效裁判的法院：基层</a:t>
            </a:r>
            <a:r>
              <a:rPr lang="en-US" altLang="zh-CN" sz="2400" dirty="0" smtClean="0"/>
              <a:t>18</a:t>
            </a:r>
            <a:r>
              <a:rPr lang="zh-CN" altLang="en-US" sz="2400" dirty="0" smtClean="0"/>
              <a:t>、中院</a:t>
            </a:r>
            <a:r>
              <a:rPr lang="en-US" altLang="zh-CN" sz="2400" dirty="0" smtClean="0"/>
              <a:t>24</a:t>
            </a:r>
            <a:r>
              <a:rPr lang="zh-CN" altLang="en-US" sz="2400" dirty="0" smtClean="0"/>
              <a:t>、高院</a:t>
            </a:r>
            <a:r>
              <a:rPr lang="en-US" altLang="zh-CN" sz="2400" dirty="0" smtClean="0"/>
              <a:t>32</a:t>
            </a:r>
            <a:r>
              <a:rPr lang="zh-CN" altLang="en-US" sz="2400" dirty="0" smtClean="0"/>
              <a:t>、最高</a:t>
            </a:r>
            <a:r>
              <a:rPr lang="en-US" altLang="zh-CN" sz="2400" dirty="0" smtClean="0"/>
              <a:t>22</a:t>
            </a:r>
            <a:r>
              <a:rPr lang="zh-CN" altLang="en-US" sz="2400" dirty="0" smtClean="0"/>
              <a:t> 。</a:t>
            </a:r>
            <a:endParaRPr lang="en-US" altLang="zh-CN" sz="2400" dirty="0" smtClean="0"/>
          </a:p>
          <a:p>
            <a:pPr eaLnBrk="1" hangingPunct="1">
              <a:lnSpc>
                <a:spcPct val="90000"/>
              </a:lnSpc>
            </a:pPr>
            <a:r>
              <a:rPr lang="zh-CN" altLang="en-US" sz="2400" dirty="0" smtClean="0"/>
              <a:t>最高法院业务庭和各高级法院推荐的案例，最终成为指导性案例的比例一般在</a:t>
            </a:r>
            <a:r>
              <a:rPr lang="en-US" altLang="zh-CN" sz="2400" dirty="0" smtClean="0"/>
              <a:t>10</a:t>
            </a:r>
            <a:r>
              <a:rPr lang="zh-CN" altLang="en-US" sz="2400" dirty="0" smtClean="0"/>
              <a:t>％上下。 </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标题 1"/>
          <p:cNvSpPr>
            <a:spLocks noGrp="1"/>
          </p:cNvSpPr>
          <p:nvPr>
            <p:ph type="title"/>
          </p:nvPr>
        </p:nvSpPr>
        <p:spPr/>
        <p:txBody>
          <a:bodyPr/>
          <a:lstStyle/>
          <a:p>
            <a:r>
              <a:rPr lang="zh-CN" altLang="en-US" smtClean="0">
                <a:ea typeface="黑体" pitchFamily="2" charset="-122"/>
              </a:rPr>
              <a:t>八、指导性案例实例点评</a:t>
            </a:r>
            <a:endParaRPr lang="zh-CN" altLang="en-US" smtClean="0"/>
          </a:p>
        </p:txBody>
      </p:sp>
      <p:sp>
        <p:nvSpPr>
          <p:cNvPr id="45059" name="内容占位符 2"/>
          <p:cNvSpPr>
            <a:spLocks noGrp="1"/>
          </p:cNvSpPr>
          <p:nvPr>
            <p:ph idx="1"/>
          </p:nvPr>
        </p:nvSpPr>
        <p:spPr/>
        <p:txBody>
          <a:bodyPr/>
          <a:lstStyle/>
          <a:p>
            <a:r>
              <a:rPr lang="en-US" altLang="zh-CN" dirty="0" smtClean="0"/>
              <a:t>1.</a:t>
            </a:r>
            <a:r>
              <a:rPr lang="zh-CN" altLang="en-US" dirty="0" smtClean="0"/>
              <a:t>补充法律型          </a:t>
            </a:r>
            <a:r>
              <a:rPr lang="en-US" altLang="zh-CN" dirty="0" smtClean="0"/>
              <a:t>6.</a:t>
            </a:r>
            <a:r>
              <a:rPr lang="zh-CN" altLang="en-US" dirty="0" smtClean="0"/>
              <a:t>适法选择型</a:t>
            </a:r>
            <a:endParaRPr lang="en-US" altLang="zh-CN" dirty="0" smtClean="0"/>
          </a:p>
          <a:p>
            <a:r>
              <a:rPr lang="en-US" altLang="zh-CN" dirty="0" smtClean="0"/>
              <a:t>2.</a:t>
            </a:r>
            <a:r>
              <a:rPr lang="zh-CN" altLang="en-US" dirty="0" smtClean="0"/>
              <a:t>细化法律型          </a:t>
            </a:r>
            <a:r>
              <a:rPr lang="en-US" altLang="zh-CN" dirty="0" smtClean="0"/>
              <a:t>7.</a:t>
            </a:r>
            <a:r>
              <a:rPr lang="zh-CN" altLang="en-US" dirty="0" smtClean="0"/>
              <a:t>疑难案件型</a:t>
            </a:r>
            <a:endParaRPr lang="en-US" altLang="zh-CN" dirty="0" smtClean="0"/>
          </a:p>
          <a:p>
            <a:r>
              <a:rPr lang="en-US" altLang="zh-CN" dirty="0" smtClean="0"/>
              <a:t>3.</a:t>
            </a:r>
            <a:r>
              <a:rPr lang="zh-CN" altLang="en-US" dirty="0" smtClean="0"/>
              <a:t>延伸法律型          </a:t>
            </a:r>
            <a:r>
              <a:rPr lang="en-US" altLang="zh-CN" dirty="0" smtClean="0"/>
              <a:t>8.</a:t>
            </a:r>
            <a:r>
              <a:rPr lang="zh-CN" altLang="en-US" dirty="0" smtClean="0"/>
              <a:t>新型案件型</a:t>
            </a:r>
            <a:endParaRPr lang="en-US" altLang="zh-CN" dirty="0" smtClean="0"/>
          </a:p>
          <a:p>
            <a:r>
              <a:rPr lang="en-US" altLang="zh-CN" dirty="0" smtClean="0"/>
              <a:t>4.</a:t>
            </a:r>
            <a:r>
              <a:rPr lang="zh-CN" altLang="en-US" dirty="0" smtClean="0"/>
              <a:t>概念阐释型          </a:t>
            </a:r>
            <a:r>
              <a:rPr lang="en-US" altLang="zh-CN" dirty="0" smtClean="0"/>
              <a:t>9.</a:t>
            </a:r>
            <a:r>
              <a:rPr lang="zh-CN" altLang="en-US" dirty="0" smtClean="0"/>
              <a:t>适用新法型</a:t>
            </a:r>
            <a:endParaRPr lang="en-US" altLang="zh-CN" dirty="0" smtClean="0"/>
          </a:p>
          <a:p>
            <a:r>
              <a:rPr lang="en-US" altLang="zh-CN" dirty="0" smtClean="0"/>
              <a:t>5.</a:t>
            </a:r>
            <a:r>
              <a:rPr lang="zh-CN" altLang="en-US" dirty="0" smtClean="0"/>
              <a:t>澄清误用型          </a:t>
            </a:r>
            <a:r>
              <a:rPr lang="en-US" altLang="zh-CN" dirty="0" smtClean="0"/>
              <a:t>10.</a:t>
            </a:r>
            <a:r>
              <a:rPr lang="zh-CN" altLang="en-US" dirty="0" smtClean="0"/>
              <a:t>裁判方法型</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rrowheads="1"/>
          </p:cNvSpPr>
          <p:nvPr>
            <p:ph type="title"/>
          </p:nvPr>
        </p:nvSpPr>
        <p:spPr/>
        <p:txBody>
          <a:bodyPr/>
          <a:lstStyle/>
          <a:p>
            <a:pPr eaLnBrk="1" hangingPunct="1"/>
            <a:r>
              <a:rPr lang="zh-CN" altLang="en-US" smtClean="0">
                <a:ea typeface="黑体" pitchFamily="2" charset="-122"/>
              </a:rPr>
              <a:t>八、指导性案例实例点评</a:t>
            </a:r>
            <a:r>
              <a:rPr lang="en-US" altLang="zh-CN" smtClean="0">
                <a:ea typeface="黑体" pitchFamily="2" charset="-122"/>
              </a:rPr>
              <a:t>1</a:t>
            </a:r>
            <a:endParaRPr lang="zh-CN" altLang="en-US" smtClean="0">
              <a:ea typeface="黑体" pitchFamily="2" charset="-122"/>
            </a:endParaRPr>
          </a:p>
        </p:txBody>
      </p:sp>
      <p:sp>
        <p:nvSpPr>
          <p:cNvPr id="46083" name="Rectangle 3"/>
          <p:cNvSpPr>
            <a:spLocks noGrp="1" noRot="1" noChangeArrowheads="1"/>
          </p:cNvSpPr>
          <p:nvPr>
            <p:ph type="body" idx="1"/>
          </p:nvPr>
        </p:nvSpPr>
        <p:spPr/>
        <p:txBody>
          <a:bodyPr/>
          <a:lstStyle/>
          <a:p>
            <a:pPr eaLnBrk="1" hangingPunct="1">
              <a:lnSpc>
                <a:spcPct val="80000"/>
              </a:lnSpc>
            </a:pPr>
            <a:r>
              <a:rPr lang="zh-CN" altLang="en-US" sz="2400" dirty="0" smtClean="0"/>
              <a:t>指导案例</a:t>
            </a:r>
            <a:r>
              <a:rPr lang="en-US" altLang="zh-CN" sz="2400" dirty="0" smtClean="0"/>
              <a:t>6</a:t>
            </a:r>
            <a:r>
              <a:rPr lang="zh-CN" altLang="en-US" sz="2400" dirty="0" smtClean="0"/>
              <a:t>号</a:t>
            </a:r>
            <a:r>
              <a:rPr lang="en-US" altLang="zh-CN" sz="2400" dirty="0" smtClean="0"/>
              <a:t>——</a:t>
            </a:r>
            <a:r>
              <a:rPr lang="zh-CN" altLang="en-US" sz="2400" dirty="0" smtClean="0"/>
              <a:t>黄泽富、何伯琼、何熠诉四川省成都市金堂工商行政管理局行政处罚案</a:t>
            </a:r>
          </a:p>
          <a:p>
            <a:pPr eaLnBrk="1" hangingPunct="1">
              <a:lnSpc>
                <a:spcPct val="80000"/>
              </a:lnSpc>
            </a:pPr>
            <a:r>
              <a:rPr lang="zh-CN" altLang="en-US" sz="2400" b="1" dirty="0" smtClean="0"/>
              <a:t>裁判要点：</a:t>
            </a:r>
            <a:r>
              <a:rPr lang="zh-CN" altLang="en-US" sz="2400" dirty="0" smtClean="0"/>
              <a:t>行政机关做出没收较大数额涉案财产的行政处罚决定时，未告知当事人有要求举行听证的权利或者未依法举行听证的，人民法院应当依法认定该行政处罚违反法定程序。</a:t>
            </a:r>
          </a:p>
          <a:p>
            <a:pPr eaLnBrk="1" hangingPunct="1">
              <a:lnSpc>
                <a:spcPct val="80000"/>
              </a:lnSpc>
            </a:pPr>
            <a:r>
              <a:rPr lang="zh-CN" altLang="en-US" sz="2400" dirty="0" smtClean="0">
                <a:latin typeface="宋体" pitchFamily="2" charset="-122"/>
              </a:rPr>
              <a:t>点评：</a:t>
            </a:r>
            <a:r>
              <a:rPr lang="zh-CN" altLang="en-US" sz="2400" b="1" dirty="0" smtClean="0">
                <a:latin typeface="宋体" pitchFamily="2" charset="-122"/>
              </a:rPr>
              <a:t>补充法律型</a:t>
            </a:r>
            <a:r>
              <a:rPr lang="zh-CN" altLang="en-US" sz="2400" dirty="0" smtClean="0">
                <a:latin typeface="宋体" pitchFamily="2" charset="-122"/>
              </a:rPr>
              <a:t>。</a:t>
            </a:r>
            <a:r>
              <a:rPr lang="en-US" altLang="zh-CN" sz="2400" dirty="0" smtClean="0">
                <a:latin typeface="宋体" pitchFamily="2" charset="-122"/>
              </a:rPr>
              <a:t>《</a:t>
            </a:r>
            <a:r>
              <a:rPr lang="zh-CN" altLang="en-US" sz="2400" dirty="0" smtClean="0">
                <a:latin typeface="宋体" pitchFamily="2" charset="-122"/>
              </a:rPr>
              <a:t>行政处罚法</a:t>
            </a:r>
            <a:r>
              <a:rPr lang="en-US" altLang="zh-CN" sz="2400" dirty="0" smtClean="0">
                <a:latin typeface="宋体" pitchFamily="2" charset="-122"/>
              </a:rPr>
              <a:t>》</a:t>
            </a:r>
            <a:r>
              <a:rPr lang="zh-CN" altLang="en-US" sz="2400" dirty="0" smtClean="0">
                <a:latin typeface="宋体" pitchFamily="2" charset="-122"/>
              </a:rPr>
              <a:t>第</a:t>
            </a:r>
            <a:r>
              <a:rPr lang="en-US" altLang="zh-CN" sz="2400" dirty="0" smtClean="0">
                <a:latin typeface="宋体" pitchFamily="2" charset="-122"/>
              </a:rPr>
              <a:t>42</a:t>
            </a:r>
            <a:r>
              <a:rPr lang="zh-CN" altLang="en-US" sz="2400" dirty="0" smtClean="0">
                <a:latin typeface="宋体" pitchFamily="2" charset="-122"/>
              </a:rPr>
              <a:t>条规定“行政机关作出责令停产停业、吊销许可证或者执照、较大数额罚款等行政处罚决定之前，应当告知当事人有要求举行听证的权利”。该条中的“等”应系不完全列举，遵循立法原意，明确了法律没有明文列举的“没收较大数额财产”的行政处罚也应列入举行听证的范围，充分保障了行政相对人的权益，对于促进依法行政意义重大。 </a:t>
            </a:r>
            <a:endParaRPr lang="en-US" altLang="zh-CN" sz="2400" dirty="0" smtClean="0">
              <a:latin typeface="宋体" pitchFamily="2" charset="-122"/>
            </a:endParaRPr>
          </a:p>
          <a:p>
            <a:pPr eaLnBrk="1" hangingPunct="1">
              <a:lnSpc>
                <a:spcPct val="80000"/>
              </a:lnSpc>
            </a:pPr>
            <a:r>
              <a:rPr lang="en-US" altLang="zh-CN" sz="2400" dirty="0" smtClean="0"/>
              <a:t>61</a:t>
            </a:r>
            <a:r>
              <a:rPr lang="zh-CN" altLang="en-US" sz="2400" dirty="0" smtClean="0">
                <a:latin typeface="宋体" pitchFamily="2" charset="-122"/>
              </a:rPr>
              <a:t>号</a:t>
            </a:r>
            <a:r>
              <a:rPr lang="zh-CN" altLang="en-US" sz="2400" dirty="0" smtClean="0"/>
              <a:t>（之漏洞填补型），</a:t>
            </a:r>
            <a:r>
              <a:rPr lang="en-US" altLang="zh-CN" sz="2400" dirty="0" smtClean="0"/>
              <a:t>70</a:t>
            </a:r>
            <a:r>
              <a:rPr lang="zh-CN" altLang="en-US" sz="2400" dirty="0" smtClean="0"/>
              <a:t>号（之兜底条款型），</a:t>
            </a:r>
            <a:r>
              <a:rPr lang="en-US" altLang="zh-CN" sz="2400" dirty="0" smtClean="0"/>
              <a:t>71</a:t>
            </a:r>
            <a:r>
              <a:rPr lang="zh-CN" altLang="en-US" sz="2400" dirty="0" smtClean="0"/>
              <a:t>号（之空白填补型）</a:t>
            </a:r>
            <a:endParaRPr lang="zh-CN" altLang="en-US" sz="2400" dirty="0" smtClean="0">
              <a:latin typeface="宋体" pitchFamily="2"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000" dirty="0" smtClean="0"/>
              <a:t>指导案例</a:t>
            </a:r>
            <a:r>
              <a:rPr lang="en-US" altLang="zh-CN" sz="2000" dirty="0" smtClean="0"/>
              <a:t>61</a:t>
            </a:r>
            <a:r>
              <a:rPr lang="zh-CN" altLang="en-US" sz="2000" dirty="0" smtClean="0"/>
              <a:t>号</a:t>
            </a:r>
            <a:r>
              <a:rPr lang="en-US" altLang="zh-CN" sz="2000" dirty="0" smtClean="0"/>
              <a:t>-</a:t>
            </a:r>
            <a:r>
              <a:rPr lang="zh-CN" altLang="en-US" sz="2000" b="1" dirty="0" smtClean="0"/>
              <a:t>马乐利用未公开信息交易案</a:t>
            </a:r>
            <a:r>
              <a:rPr lang="zh-CN" altLang="en-US" sz="2000" dirty="0" smtClean="0"/>
              <a:t>，裁判要点：刑法第一百八十条第四款规定的利用未公开信息交易罪援引法定刑的情形，应当是对第一款内幕交易、泄露内幕信息罪全部法定刑的引用，即利用未公开信息交易罪应有“情节严重”“情节特别严重”两种情形和两个量刑档次。</a:t>
            </a:r>
            <a:endParaRPr lang="en-US" altLang="zh-CN" sz="2000" dirty="0" smtClean="0"/>
          </a:p>
          <a:p>
            <a:pPr>
              <a:buNone/>
            </a:pPr>
            <a:r>
              <a:rPr lang="en-US" altLang="zh-CN" sz="2000" dirty="0" smtClean="0"/>
              <a:t>      </a:t>
            </a:r>
            <a:r>
              <a:rPr lang="zh-CN" altLang="en-US" sz="2000" dirty="0" smtClean="0"/>
              <a:t> </a:t>
            </a:r>
            <a:r>
              <a:rPr lang="zh-CN" altLang="en-US" sz="2000" dirty="0" smtClean="0"/>
              <a:t>     </a:t>
            </a:r>
            <a:r>
              <a:rPr lang="zh-CN" altLang="en-US" sz="2000" dirty="0" smtClean="0"/>
              <a:t>刑法第</a:t>
            </a:r>
            <a:r>
              <a:rPr lang="en-US" altLang="zh-CN" sz="2000" dirty="0" smtClean="0"/>
              <a:t>180-4</a:t>
            </a:r>
            <a:r>
              <a:rPr lang="zh-CN" altLang="en-US" sz="2000" dirty="0" smtClean="0"/>
              <a:t>条仅</a:t>
            </a:r>
            <a:r>
              <a:rPr lang="zh-CN" altLang="en-US" sz="2000" dirty="0" smtClean="0"/>
              <a:t>规定了“情节严重的，依照第一款的规定处罚”，遵循立法本意，亦应包括“情节特别严重”之情形</a:t>
            </a:r>
            <a:r>
              <a:rPr lang="zh-CN" altLang="en-US" sz="2000" dirty="0" smtClean="0"/>
              <a:t>。刑法第</a:t>
            </a:r>
            <a:r>
              <a:rPr lang="en-US" altLang="zh-CN" sz="2000" dirty="0" smtClean="0"/>
              <a:t>180-1</a:t>
            </a:r>
            <a:r>
              <a:rPr lang="zh-CN" altLang="en-US" sz="2000" dirty="0" smtClean="0"/>
              <a:t>条是规定了“情节严重”“情节特别严重”两种</a:t>
            </a:r>
            <a:r>
              <a:rPr lang="zh-CN" altLang="en-US" sz="2000" dirty="0" smtClean="0"/>
              <a:t>情形的。</a:t>
            </a:r>
            <a:endParaRPr lang="en-US" altLang="zh-CN" sz="2000" dirty="0" smtClean="0"/>
          </a:p>
          <a:p>
            <a:r>
              <a:rPr lang="zh-CN" altLang="en-US" sz="2000" dirty="0" smtClean="0"/>
              <a:t>指导案例</a:t>
            </a:r>
            <a:r>
              <a:rPr lang="en-US" altLang="zh-CN" sz="2000" dirty="0" smtClean="0"/>
              <a:t>71</a:t>
            </a:r>
            <a:r>
              <a:rPr lang="zh-CN" altLang="en-US" sz="2000" dirty="0" smtClean="0"/>
              <a:t>号</a:t>
            </a:r>
            <a:r>
              <a:rPr lang="en-US" altLang="zh-CN" sz="2000" dirty="0" smtClean="0"/>
              <a:t>-</a:t>
            </a:r>
            <a:r>
              <a:rPr lang="zh-CN" altLang="en-US" sz="2000" b="1" dirty="0" smtClean="0"/>
              <a:t>毛建文拒不执行判决、裁定案</a:t>
            </a:r>
            <a:r>
              <a:rPr lang="zh-CN" altLang="en-US" sz="2000" dirty="0" smtClean="0"/>
              <a:t>，裁判要点：有能力执行而拒不执行判决、裁定的时间从判决、裁定发生法律效力时起算。具有执行内容的判决、裁定发生法律效力后，负有执行义务的人有隐藏、转移、故意毁损财产等拒不执行行为，致使判决、裁定无法执行，情节严重的，应当以拒不执行判决、裁定罪定罪处罚。</a:t>
            </a:r>
            <a:endParaRPr lang="en-US" altLang="zh-CN" sz="2000"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p:nvPr>
        </p:nvSpPr>
        <p:spPr/>
        <p:txBody>
          <a:bodyPr/>
          <a:lstStyle/>
          <a:p>
            <a:pPr eaLnBrk="1" hangingPunct="1"/>
            <a:r>
              <a:rPr lang="zh-CN" altLang="en-US" smtClean="0">
                <a:ea typeface="黑体" pitchFamily="2" charset="-122"/>
              </a:rPr>
              <a:t>一、案例指导制度的发展历程</a:t>
            </a:r>
          </a:p>
        </p:txBody>
      </p:sp>
      <p:sp>
        <p:nvSpPr>
          <p:cNvPr id="7171" name="Rectangle 3"/>
          <p:cNvSpPr>
            <a:spLocks noGrp="1" noRot="1" noChangeArrowheads="1"/>
          </p:cNvSpPr>
          <p:nvPr>
            <p:ph type="body" idx="1"/>
          </p:nvPr>
        </p:nvSpPr>
        <p:spPr/>
        <p:txBody>
          <a:bodyPr/>
          <a:lstStyle/>
          <a:p>
            <a:pPr eaLnBrk="1" hangingPunct="1">
              <a:lnSpc>
                <a:spcPct val="90000"/>
              </a:lnSpc>
            </a:pPr>
            <a:r>
              <a:rPr lang="en-US" altLang="zh-CN" sz="2000" dirty="0" smtClean="0"/>
              <a:t>3-3</a:t>
            </a:r>
            <a:r>
              <a:rPr lang="zh-CN" altLang="en-US" sz="2000" dirty="0" smtClean="0"/>
              <a:t>：</a:t>
            </a:r>
            <a:r>
              <a:rPr lang="zh-CN" altLang="en-US" sz="2000" b="1" dirty="0" smtClean="0"/>
              <a:t>创立完善阶段。</a:t>
            </a:r>
            <a:r>
              <a:rPr lang="en-US" altLang="zh-CN" sz="2000" dirty="0" smtClean="0">
                <a:latin typeface="宋体" pitchFamily="2" charset="-122"/>
              </a:rPr>
              <a:t>《</a:t>
            </a:r>
            <a:r>
              <a:rPr lang="zh-CN" altLang="en-US" sz="2000" dirty="0" smtClean="0">
                <a:latin typeface="宋体" pitchFamily="2" charset="-122"/>
              </a:rPr>
              <a:t>人民法院第二个五年改革纲要</a:t>
            </a:r>
            <a:r>
              <a:rPr lang="en-US" altLang="zh-CN" sz="2000" dirty="0" smtClean="0">
                <a:latin typeface="宋体" pitchFamily="2" charset="-122"/>
              </a:rPr>
              <a:t>(2004</a:t>
            </a:r>
            <a:r>
              <a:rPr lang="zh-CN" altLang="en-US" sz="2000" dirty="0" smtClean="0">
                <a:latin typeface="宋体" pitchFamily="2" charset="-122"/>
              </a:rPr>
              <a:t>－</a:t>
            </a:r>
            <a:r>
              <a:rPr lang="en-US" altLang="zh-CN" sz="2000" dirty="0" smtClean="0">
                <a:latin typeface="宋体" pitchFamily="2" charset="-122"/>
              </a:rPr>
              <a:t>2008)》</a:t>
            </a:r>
            <a:r>
              <a:rPr lang="zh-CN" altLang="en-US" sz="2000" dirty="0" smtClean="0">
                <a:latin typeface="宋体" pitchFamily="2" charset="-122"/>
              </a:rPr>
              <a:t>提出：“建立和完善案例指导制度，重视指导性案例在统一法律适用标准、指导下级法院审判工作、丰富和发展法学理论等方面的作用。最高人民法院制定关于案例指导制度的规范性文件，规定指导性案例的编选标准、编选程序、发布方式、指导规则等。” </a:t>
            </a:r>
          </a:p>
          <a:p>
            <a:pPr eaLnBrk="1" hangingPunct="1">
              <a:lnSpc>
                <a:spcPct val="90000"/>
              </a:lnSpc>
              <a:buFont typeface="Wingdings" pitchFamily="2" charset="2"/>
              <a:buNone/>
            </a:pPr>
            <a:r>
              <a:rPr lang="zh-CN" altLang="en-US" sz="2000" dirty="0" smtClean="0"/>
              <a:t>    </a:t>
            </a:r>
            <a:r>
              <a:rPr lang="en-US" altLang="zh-CN" sz="2000" dirty="0" smtClean="0"/>
              <a:t>2008</a:t>
            </a:r>
            <a:r>
              <a:rPr lang="zh-CN" altLang="en-US" sz="2000" dirty="0" smtClean="0"/>
              <a:t>年</a:t>
            </a:r>
            <a:r>
              <a:rPr lang="en-US" altLang="zh-CN" sz="2000" dirty="0" smtClean="0"/>
              <a:t>12</a:t>
            </a:r>
            <a:r>
              <a:rPr lang="zh-CN" altLang="en-US" sz="2000" dirty="0" smtClean="0"/>
              <a:t>月，中共中央转发</a:t>
            </a:r>
            <a:r>
              <a:rPr lang="en-US" altLang="zh-CN" sz="2000" dirty="0" smtClean="0"/>
              <a:t>《</a:t>
            </a:r>
            <a:r>
              <a:rPr lang="zh-CN" altLang="en-US" sz="2000" dirty="0" smtClean="0"/>
              <a:t>中央政法委关于深化司法体制和工作机制改革若干问题的意见</a:t>
            </a:r>
            <a:r>
              <a:rPr lang="en-US" altLang="zh-CN" sz="2000" dirty="0" smtClean="0"/>
              <a:t>》</a:t>
            </a:r>
            <a:r>
              <a:rPr lang="zh-CN" altLang="en-US" sz="2000" dirty="0" smtClean="0"/>
              <a:t>，案例指导制度成为司法改革的一项重要内容。 </a:t>
            </a:r>
          </a:p>
          <a:p>
            <a:pPr eaLnBrk="1" hangingPunct="1">
              <a:lnSpc>
                <a:spcPct val="90000"/>
              </a:lnSpc>
              <a:buFont typeface="Wingdings" pitchFamily="2" charset="2"/>
              <a:buNone/>
            </a:pPr>
            <a:r>
              <a:rPr lang="zh-CN" altLang="en-US" sz="2000" dirty="0" smtClean="0"/>
              <a:t>    </a:t>
            </a:r>
            <a:r>
              <a:rPr lang="en-US" altLang="zh-CN" sz="2000" dirty="0" smtClean="0"/>
              <a:t>2010</a:t>
            </a:r>
            <a:r>
              <a:rPr lang="zh-CN" altLang="en-US" sz="2000" dirty="0" smtClean="0"/>
              <a:t>年</a:t>
            </a:r>
            <a:r>
              <a:rPr lang="en-US" altLang="zh-CN" sz="2000" dirty="0" smtClean="0"/>
              <a:t>11</a:t>
            </a:r>
            <a:r>
              <a:rPr lang="zh-CN" altLang="en-US" sz="2000" dirty="0" smtClean="0"/>
              <a:t>月</a:t>
            </a:r>
            <a:r>
              <a:rPr lang="en-US" altLang="zh-CN" sz="2000" dirty="0" smtClean="0"/>
              <a:t>26</a:t>
            </a:r>
            <a:r>
              <a:rPr lang="zh-CN" altLang="en-US" sz="2000" dirty="0" smtClean="0"/>
              <a:t>日，最高人民法院发布</a:t>
            </a:r>
            <a:r>
              <a:rPr lang="en-US" altLang="zh-CN" sz="2000" dirty="0" smtClean="0"/>
              <a:t>《</a:t>
            </a:r>
            <a:r>
              <a:rPr lang="zh-CN" altLang="en-US" sz="2000" dirty="0" smtClean="0"/>
              <a:t>最高人民法院关于案例指导工作的规定</a:t>
            </a:r>
            <a:r>
              <a:rPr lang="en-US" altLang="zh-CN" sz="2000" dirty="0" smtClean="0"/>
              <a:t>》</a:t>
            </a:r>
            <a:r>
              <a:rPr lang="zh-CN" altLang="en-US" sz="2000" dirty="0" smtClean="0"/>
              <a:t>，标志着我国人民法院的案例指导制度正式确立。 随后发布配套制度规范多件（后面详述）。</a:t>
            </a:r>
            <a:endParaRPr lang="en-US" altLang="zh-CN" sz="2000" dirty="0" smtClean="0"/>
          </a:p>
          <a:p>
            <a:pPr eaLnBrk="1" hangingPunct="1">
              <a:lnSpc>
                <a:spcPct val="90000"/>
              </a:lnSpc>
              <a:buFont typeface="Wingdings" pitchFamily="2" charset="2"/>
              <a:buNone/>
            </a:pPr>
            <a:r>
              <a:rPr lang="en-US" altLang="zh-CN" sz="2000" dirty="0" smtClean="0"/>
              <a:t>    2011</a:t>
            </a:r>
            <a:r>
              <a:rPr lang="zh-CN" altLang="en-US" sz="2000" dirty="0" smtClean="0"/>
              <a:t>年</a:t>
            </a:r>
            <a:r>
              <a:rPr lang="en-US" altLang="zh-CN" sz="2000" dirty="0" smtClean="0"/>
              <a:t>12</a:t>
            </a:r>
            <a:r>
              <a:rPr lang="zh-CN" altLang="en-US" sz="2000" dirty="0" smtClean="0"/>
              <a:t>月</a:t>
            </a:r>
            <a:r>
              <a:rPr lang="en-US" altLang="zh-CN" sz="2000" dirty="0" smtClean="0"/>
              <a:t>20</a:t>
            </a:r>
            <a:r>
              <a:rPr lang="zh-CN" altLang="en-US" sz="2000" dirty="0" smtClean="0"/>
              <a:t>日，最高人民法院依照规定公开发布第一批</a:t>
            </a:r>
            <a:r>
              <a:rPr lang="en-US" altLang="zh-CN" sz="2000" dirty="0" smtClean="0"/>
              <a:t>4</a:t>
            </a:r>
            <a:r>
              <a:rPr lang="zh-CN" altLang="en-US" sz="2000" dirty="0" smtClean="0"/>
              <a:t>个指导性案例，标志着中国特色案例指导制度已经实际开始运作，案例工作进入新的实践发展阶段。现已陆续发布了</a:t>
            </a:r>
            <a:r>
              <a:rPr lang="en-US" altLang="zh-CN" sz="2000" dirty="0" smtClean="0"/>
              <a:t>18</a:t>
            </a:r>
            <a:r>
              <a:rPr lang="zh-CN" altLang="en-US" sz="2000" dirty="0" smtClean="0"/>
              <a:t>批</a:t>
            </a:r>
            <a:r>
              <a:rPr lang="en-US" altLang="zh-CN" sz="2000" dirty="0" smtClean="0"/>
              <a:t>96</a:t>
            </a:r>
            <a:r>
              <a:rPr lang="zh-CN" altLang="en-US" sz="2000" dirty="0" smtClean="0"/>
              <a:t>个</a:t>
            </a:r>
            <a:r>
              <a:rPr lang="zh-CN" altLang="en-US" sz="2000" dirty="0" smtClean="0"/>
              <a:t>指导性案例。 </a:t>
            </a:r>
            <a:endParaRPr lang="en-US" altLang="zh-CN" sz="2000" dirty="0" smtClean="0"/>
          </a:p>
          <a:p>
            <a:pPr eaLnBrk="1" hangingPunct="1">
              <a:lnSpc>
                <a:spcPct val="90000"/>
              </a:lnSpc>
              <a:buFont typeface="Wingdings" pitchFamily="2" charset="2"/>
              <a:buNone/>
            </a:pPr>
            <a:r>
              <a:rPr lang="en-US" altLang="zh-CN" sz="2000" dirty="0" smtClean="0"/>
              <a:t>     2012</a:t>
            </a:r>
            <a:r>
              <a:rPr lang="zh-CN" altLang="en-US" sz="2000" dirty="0" smtClean="0"/>
              <a:t>年</a:t>
            </a:r>
            <a:r>
              <a:rPr lang="en-US" altLang="zh-CN" sz="2000" dirty="0" smtClean="0"/>
              <a:t>9</a:t>
            </a:r>
            <a:r>
              <a:rPr lang="zh-CN" altLang="en-US" sz="2000" dirty="0" smtClean="0"/>
              <a:t>月</a:t>
            </a:r>
            <a:r>
              <a:rPr lang="en-US" altLang="zh-CN" sz="2000" dirty="0" smtClean="0"/>
              <a:t>6</a:t>
            </a:r>
            <a:r>
              <a:rPr lang="zh-CN" altLang="en-US" sz="2000" dirty="0" smtClean="0"/>
              <a:t>日，在云南丽江举办第一次全国法院案例工作会议。</a:t>
            </a:r>
            <a:r>
              <a:rPr lang="en-US" altLang="zh-CN" sz="2000" dirty="0" smtClean="0"/>
              <a:t> 2015</a:t>
            </a:r>
            <a:r>
              <a:rPr lang="zh-CN" altLang="en-US" sz="2000" dirty="0" smtClean="0"/>
              <a:t>年</a:t>
            </a:r>
            <a:r>
              <a:rPr lang="en-US" altLang="zh-CN" sz="2000" dirty="0" smtClean="0"/>
              <a:t>9</a:t>
            </a:r>
            <a:r>
              <a:rPr lang="zh-CN" altLang="en-US" sz="2000" dirty="0" smtClean="0"/>
              <a:t>月</a:t>
            </a:r>
            <a:r>
              <a:rPr lang="en-US" altLang="zh-CN" sz="2000" dirty="0" smtClean="0"/>
              <a:t>16</a:t>
            </a:r>
            <a:r>
              <a:rPr lang="zh-CN" altLang="en-US" sz="2000" dirty="0" smtClean="0"/>
              <a:t>日，在江西南昌召开第二次全国法院案例指导工作会议。</a:t>
            </a:r>
          </a:p>
          <a:p>
            <a:pPr eaLnBrk="1" hangingPunct="1">
              <a:lnSpc>
                <a:spcPct val="90000"/>
              </a:lnSpc>
              <a:buFont typeface="Wingdings" pitchFamily="2" charset="2"/>
              <a:buNone/>
            </a:pPr>
            <a:endParaRPr lang="zh-CN" altLang="en-US" sz="2000" dirty="0" smtClean="0"/>
          </a:p>
          <a:p>
            <a:pPr eaLnBrk="1" hangingPunct="1">
              <a:lnSpc>
                <a:spcPct val="90000"/>
              </a:lnSpc>
            </a:pPr>
            <a:endParaRPr lang="zh-CN" altLang="en-US" sz="2400" dirty="0" smtClean="0">
              <a:latin typeface="宋体" pitchFamily="2" charset="-122"/>
            </a:endParaRPr>
          </a:p>
          <a:p>
            <a:pPr eaLnBrk="1" hangingPunct="1">
              <a:lnSpc>
                <a:spcPct val="90000"/>
              </a:lnSpc>
            </a:pPr>
            <a:endParaRPr lang="zh-CN" altLang="en-US" sz="2400" dirty="0" smtClean="0">
              <a:latin typeface="宋体" pitchFamily="2" charset="-122"/>
            </a:endParaRPr>
          </a:p>
          <a:p>
            <a:pPr eaLnBrk="1" hangingPunct="1">
              <a:lnSpc>
                <a:spcPct val="90000"/>
              </a:lnSpc>
            </a:pPr>
            <a:endParaRPr lang="en-US" altLang="zh-CN" sz="2400" dirty="0" smtClean="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000" dirty="0" smtClean="0"/>
              <a:t>指导案例</a:t>
            </a:r>
            <a:r>
              <a:rPr lang="en-US" altLang="zh-CN" sz="2000" dirty="0" smtClean="0"/>
              <a:t>91</a:t>
            </a:r>
            <a:r>
              <a:rPr lang="zh-CN" altLang="en-US" sz="2000" dirty="0" smtClean="0"/>
              <a:t>号</a:t>
            </a:r>
            <a:r>
              <a:rPr lang="en-US" altLang="zh-CN" sz="2000" dirty="0" smtClean="0"/>
              <a:t>-</a:t>
            </a:r>
            <a:r>
              <a:rPr lang="zh-CN" altLang="en-US" sz="2000" b="1" dirty="0" smtClean="0"/>
              <a:t>沙明保等诉马鞍山市花山区人民政府房屋强制拆除行政赔偿案</a:t>
            </a:r>
            <a:r>
              <a:rPr lang="zh-CN" altLang="en-US" sz="2000" dirty="0" smtClean="0"/>
              <a:t>，裁判要点：在房屋强制拆除引发的行政赔偿案件中，原告提供了初步证据，但因行政机关的原因导致原告无法对房屋内物品损失举证，行政机关亦因未依法进行财产登记、公证等措施无法对房屋内物品损失举证的，人民法院对原告未超出市场价值的符合生活常理的房屋内物品的赔偿请求，应当予以支持</a:t>
            </a:r>
            <a:r>
              <a:rPr lang="zh-CN" altLang="en-US" sz="2000" dirty="0" smtClean="0"/>
              <a:t>。</a:t>
            </a:r>
            <a:endParaRPr lang="en-US" altLang="zh-CN" sz="2000" dirty="0" smtClean="0"/>
          </a:p>
          <a:p>
            <a:pPr>
              <a:buNone/>
            </a:pPr>
            <a:r>
              <a:rPr lang="en-US" altLang="zh-CN" sz="2000" dirty="0" smtClean="0"/>
              <a:t> </a:t>
            </a:r>
            <a:r>
              <a:rPr lang="en-US" altLang="zh-CN" sz="2000" dirty="0" smtClean="0"/>
              <a:t>           </a:t>
            </a:r>
            <a:r>
              <a:rPr lang="zh-CN" altLang="en-US" sz="2000" dirty="0" smtClean="0"/>
              <a:t>该</a:t>
            </a:r>
            <a:r>
              <a:rPr lang="zh-CN" altLang="en-US" sz="2000" dirty="0" smtClean="0"/>
              <a:t>案例补充了行政诉讼法第</a:t>
            </a:r>
            <a:r>
              <a:rPr lang="en-US" altLang="zh-CN" sz="2000" dirty="0" smtClean="0"/>
              <a:t>38</a:t>
            </a:r>
            <a:r>
              <a:rPr lang="zh-CN" altLang="en-US" sz="2000" dirty="0" smtClean="0"/>
              <a:t>条第</a:t>
            </a:r>
            <a:r>
              <a:rPr lang="en-US" altLang="zh-CN" sz="2000" dirty="0" smtClean="0"/>
              <a:t>2</a:t>
            </a:r>
            <a:r>
              <a:rPr lang="zh-CN" altLang="en-US" sz="2000" dirty="0" smtClean="0"/>
              <a:t>款（在行政赔偿、补偿的案件中，原告应当对行政行为造成的损害提供证据。因被告的原因导致原告无法举证的，由被告承担举证责任。</a:t>
            </a:r>
            <a:r>
              <a:rPr lang="zh-CN" altLang="en-US" sz="2000" dirty="0" smtClean="0"/>
              <a:t>），</a:t>
            </a:r>
            <a:r>
              <a:rPr lang="en-US" altLang="zh-CN" sz="2000" dirty="0" smtClean="0"/>
              <a:t>2018</a:t>
            </a:r>
            <a:r>
              <a:rPr lang="zh-CN" altLang="en-US" sz="2000" dirty="0" smtClean="0"/>
              <a:t>年新行政诉讼法司法解释第</a:t>
            </a:r>
            <a:r>
              <a:rPr lang="en-US" altLang="zh-CN" sz="2000" dirty="0" smtClean="0"/>
              <a:t>47</a:t>
            </a:r>
            <a:r>
              <a:rPr lang="zh-CN" altLang="en-US" sz="2000" dirty="0" smtClean="0"/>
              <a:t>条吸收了该案例确认的裁判规则。</a:t>
            </a:r>
            <a:r>
              <a:rPr lang="zh-CN" altLang="en-US" sz="2000" b="1" dirty="0" smtClean="0"/>
              <a:t>也</a:t>
            </a:r>
            <a:r>
              <a:rPr lang="zh-CN" altLang="en-US" sz="2000" b="1" dirty="0" smtClean="0"/>
              <a:t>可归为裁判方法型。</a:t>
            </a:r>
            <a:endParaRPr lang="en-US" altLang="zh-CN" sz="2000" b="1" dirty="0" smtClean="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dirty="0" smtClean="0"/>
              <a:t>指导案例</a:t>
            </a:r>
            <a:r>
              <a:rPr lang="en-US" altLang="zh-CN" sz="2400" dirty="0" smtClean="0"/>
              <a:t>94</a:t>
            </a:r>
            <a:r>
              <a:rPr lang="zh-CN" altLang="en-US" sz="2400" dirty="0" smtClean="0"/>
              <a:t>号：重庆市涪陵志大物业管理有限公司诉重庆市涪陵区人力资源和社会保障局劳动和社会保障行政确认案</a:t>
            </a:r>
            <a:endParaRPr lang="en-US" altLang="zh-CN" sz="2400" dirty="0" smtClean="0"/>
          </a:p>
          <a:p>
            <a:pPr>
              <a:buNone/>
            </a:pPr>
            <a:r>
              <a:rPr lang="zh-CN" altLang="en-US" sz="2400" dirty="0" smtClean="0"/>
              <a:t>          </a:t>
            </a:r>
            <a:r>
              <a:rPr lang="zh-CN" altLang="en-US" sz="2400" dirty="0" smtClean="0"/>
              <a:t>裁判要点：职工</a:t>
            </a:r>
            <a:r>
              <a:rPr lang="zh-CN" altLang="en-US" sz="2400" dirty="0" smtClean="0"/>
              <a:t>见义勇为，为制止违法犯罪行为而受到伤害的，属于</a:t>
            </a:r>
            <a:r>
              <a:rPr lang="en-US" altLang="zh-CN" sz="2400" dirty="0" smtClean="0"/>
              <a:t>《</a:t>
            </a:r>
            <a:r>
              <a:rPr lang="zh-CN" altLang="en-US" sz="2400" dirty="0" smtClean="0"/>
              <a:t>工伤保险条例</a:t>
            </a:r>
            <a:r>
              <a:rPr lang="en-US" altLang="zh-CN" sz="2400" dirty="0" smtClean="0"/>
              <a:t>》</a:t>
            </a:r>
            <a:r>
              <a:rPr lang="zh-CN" altLang="en-US" sz="2400" dirty="0" smtClean="0"/>
              <a:t>第十五条第一款第二项规定的为维护公共利益受到伤害的情形，应当视同工伤</a:t>
            </a:r>
            <a:r>
              <a:rPr lang="zh-CN" altLang="en-US" sz="2400" dirty="0" smtClean="0"/>
              <a:t>。</a:t>
            </a:r>
            <a:endParaRPr lang="en-US" altLang="zh-CN" sz="2400" dirty="0" smtClean="0"/>
          </a:p>
          <a:p>
            <a:pPr>
              <a:buNone/>
            </a:pPr>
            <a:r>
              <a:rPr lang="en-US" altLang="zh-CN" sz="2400" dirty="0" smtClean="0"/>
              <a:t> </a:t>
            </a:r>
            <a:r>
              <a:rPr lang="en-US" altLang="zh-CN" sz="2400" dirty="0" smtClean="0"/>
              <a:t>          《</a:t>
            </a:r>
            <a:r>
              <a:rPr lang="zh-CN" altLang="en-US" sz="2400" dirty="0" smtClean="0"/>
              <a:t>工伤保险条例</a:t>
            </a:r>
            <a:r>
              <a:rPr lang="en-US" altLang="zh-CN" sz="2400" dirty="0" smtClean="0"/>
              <a:t>》</a:t>
            </a:r>
            <a:r>
              <a:rPr lang="zh-CN" altLang="en-US" sz="2400" dirty="0" smtClean="0"/>
              <a:t>第十五条第一款第二项规定：“职工在抢险救灾等维护国家利益、公共利益活动中受到伤害的，视同工伤。”</a:t>
            </a:r>
            <a:endParaRPr lang="zh-CN" altLang="en-US" sz="2400" dirty="0" smtClean="0"/>
          </a:p>
          <a:p>
            <a:endParaRPr lang="zh-CN" altLang="en-US" sz="24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000" dirty="0" smtClean="0"/>
              <a:t>指导案例</a:t>
            </a:r>
            <a:r>
              <a:rPr lang="en-US" altLang="zh-CN" sz="2000" dirty="0" smtClean="0"/>
              <a:t>95</a:t>
            </a:r>
            <a:r>
              <a:rPr lang="zh-CN" altLang="en-US" sz="2000" dirty="0" smtClean="0"/>
              <a:t>号：中国工商银行股份有限公司宣城龙首支行诉宣城柏冠贸易有限公司、江苏凯盛置业有限公司等金融借款合同纠纷案</a:t>
            </a:r>
            <a:endParaRPr lang="en-US" altLang="zh-CN" sz="2000" dirty="0" smtClean="0"/>
          </a:p>
          <a:p>
            <a:r>
              <a:rPr lang="zh-CN" altLang="en-US" sz="2000" dirty="0" smtClean="0"/>
              <a:t>　　</a:t>
            </a:r>
            <a:r>
              <a:rPr lang="zh-CN" altLang="en-US" sz="2000" dirty="0" smtClean="0"/>
              <a:t>裁判要点：当事人</a:t>
            </a:r>
            <a:r>
              <a:rPr lang="zh-CN" altLang="en-US" sz="2000" dirty="0" smtClean="0"/>
              <a:t>另行达成协议将最高额抵押权设立前已经存在的债权转入该最高额抵押担保的债权范围，只要转入的债权数额仍在该最高额抵押担保的最高债权额限度内，即使未对该最高额抵押权办理变更登记手续，该最高额抵押权的效力仍然及于被转入的债权，但不得对第三人产生不利影响</a:t>
            </a:r>
            <a:r>
              <a:rPr lang="zh-CN" altLang="en-US" sz="2000" dirty="0" smtClean="0"/>
              <a:t>。</a:t>
            </a:r>
            <a:endParaRPr lang="en-US" altLang="zh-CN" sz="2000" dirty="0" smtClean="0"/>
          </a:p>
          <a:p>
            <a:r>
              <a:rPr lang="zh-CN" altLang="en-US" sz="2000" dirty="0" smtClean="0"/>
              <a:t>        物</a:t>
            </a:r>
            <a:r>
              <a:rPr lang="zh-CN" altLang="en-US" sz="2000" dirty="0" smtClean="0"/>
              <a:t>权法第</a:t>
            </a:r>
            <a:r>
              <a:rPr lang="en-US" sz="2000" dirty="0" smtClean="0"/>
              <a:t>203</a:t>
            </a:r>
            <a:r>
              <a:rPr lang="zh-CN" altLang="en-US" sz="2000" dirty="0" smtClean="0"/>
              <a:t>条规定“最高额抵押权设立前已经存在的债权，经当事人同意，可以转入最高额抵押担保的债权范围”，但此时是否需要对最高额抵押权办理相应的变更登记手续，物权法及相关法律法规均没有明确规定。</a:t>
            </a:r>
            <a:endParaRPr lang="zh-CN" altLang="en-US" sz="2000" dirty="0" smtClean="0"/>
          </a:p>
          <a:p>
            <a:endParaRPr lang="zh-CN" altLang="en-US" dirty="0" smtClean="0"/>
          </a:p>
          <a:p>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rrowheads="1"/>
          </p:cNvSpPr>
          <p:nvPr>
            <p:ph type="title"/>
          </p:nvPr>
        </p:nvSpPr>
        <p:spPr/>
        <p:txBody>
          <a:bodyPr/>
          <a:lstStyle/>
          <a:p>
            <a:pPr eaLnBrk="1" hangingPunct="1"/>
            <a:r>
              <a:rPr lang="zh-CN" altLang="en-US" smtClean="0">
                <a:ea typeface="黑体" pitchFamily="2" charset="-122"/>
              </a:rPr>
              <a:t>八、指导性案例实例点评</a:t>
            </a:r>
            <a:r>
              <a:rPr lang="en-US" altLang="zh-CN" smtClean="0">
                <a:ea typeface="黑体" pitchFamily="2" charset="-122"/>
              </a:rPr>
              <a:t>2</a:t>
            </a:r>
            <a:endParaRPr lang="zh-CN" altLang="en-US" smtClean="0">
              <a:ea typeface="黑体" pitchFamily="2" charset="-122"/>
            </a:endParaRPr>
          </a:p>
        </p:txBody>
      </p:sp>
      <p:sp>
        <p:nvSpPr>
          <p:cNvPr id="47107" name="Rectangle 3"/>
          <p:cNvSpPr>
            <a:spLocks noGrp="1" noRot="1" noChangeArrowheads="1"/>
          </p:cNvSpPr>
          <p:nvPr>
            <p:ph type="body" idx="1"/>
          </p:nvPr>
        </p:nvSpPr>
        <p:spPr>
          <a:xfrm>
            <a:off x="301625" y="1714500"/>
            <a:ext cx="8540750" cy="4194175"/>
          </a:xfrm>
        </p:spPr>
        <p:txBody>
          <a:bodyPr/>
          <a:lstStyle/>
          <a:p>
            <a:pPr eaLnBrk="1" hangingPunct="1">
              <a:lnSpc>
                <a:spcPct val="80000"/>
              </a:lnSpc>
            </a:pPr>
            <a:r>
              <a:rPr lang="zh-CN" altLang="en-US" sz="2400" dirty="0" smtClean="0"/>
              <a:t>指导案例</a:t>
            </a:r>
            <a:r>
              <a:rPr lang="en-US" altLang="zh-CN" sz="2400" dirty="0" smtClean="0"/>
              <a:t>8</a:t>
            </a:r>
            <a:r>
              <a:rPr lang="zh-CN" altLang="en-US" sz="2400" dirty="0" smtClean="0"/>
              <a:t>号</a:t>
            </a:r>
            <a:r>
              <a:rPr lang="en-US" altLang="zh-CN" sz="2400" dirty="0" smtClean="0"/>
              <a:t>-</a:t>
            </a:r>
            <a:r>
              <a:rPr lang="zh-CN" altLang="en-US" sz="2400" dirty="0" smtClean="0"/>
              <a:t>林方清诉常熟市凯莱实业有限公司、戴小明公司解散纠纷案</a:t>
            </a:r>
          </a:p>
          <a:p>
            <a:pPr eaLnBrk="1" hangingPunct="1">
              <a:lnSpc>
                <a:spcPct val="80000"/>
              </a:lnSpc>
            </a:pPr>
            <a:r>
              <a:rPr lang="zh-CN" altLang="en-US" sz="2400" dirty="0" smtClean="0"/>
              <a:t>裁判要点：公司法第一百八十三条将“公司经营管理发生严重困难”作为股东提起解散公司之诉的条件之一。判断“公司经营管理是否发生严重困难”，应从公司组织机构的运行状态进行综合分析。公司虽处于盈利状态，但其股东会机制长期失灵，内部管理有严重障碍，已陷入僵局状态，可以认定为公司经营管理发生严重困难。对于符合公司法及相关司法解释规定的其他条件的，人民法院可以依法判决公司解散。 </a:t>
            </a:r>
          </a:p>
          <a:p>
            <a:pPr eaLnBrk="1" hangingPunct="1">
              <a:lnSpc>
                <a:spcPct val="80000"/>
              </a:lnSpc>
            </a:pPr>
            <a:r>
              <a:rPr lang="zh-CN" altLang="en-US" sz="2400" dirty="0" smtClean="0"/>
              <a:t>点评：</a:t>
            </a:r>
            <a:r>
              <a:rPr lang="zh-CN" altLang="en-US" sz="2400" b="1" dirty="0" smtClean="0"/>
              <a:t>细化法律型</a:t>
            </a:r>
            <a:r>
              <a:rPr lang="zh-CN" altLang="en-US" sz="2400" dirty="0" smtClean="0"/>
              <a:t>。主要是明确考量因素。该案例在法律适用上属于法律规定比较原则的情形，对公司僵局的特征等作出了正确认定，明确了依法判断公司经营管理是否发生严重困难及股东请求解散公司的考量因素或某种具体情形。</a:t>
            </a:r>
            <a:endParaRPr lang="en-US" altLang="zh-CN" sz="2400" dirty="0" smtClean="0"/>
          </a:p>
          <a:p>
            <a:pPr eaLnBrk="1" hangingPunct="1">
              <a:lnSpc>
                <a:spcPct val="80000"/>
              </a:lnSpc>
            </a:pPr>
            <a:r>
              <a:rPr lang="zh-CN" altLang="en-US" sz="2400" dirty="0" smtClean="0"/>
              <a:t>        另</a:t>
            </a:r>
            <a:r>
              <a:rPr lang="zh-CN" altLang="en-US" sz="2400" dirty="0" smtClean="0"/>
              <a:t>参</a:t>
            </a:r>
            <a:r>
              <a:rPr lang="en-US" altLang="zh-CN" sz="2400" dirty="0" smtClean="0"/>
              <a:t>46</a:t>
            </a:r>
            <a:r>
              <a:rPr lang="zh-CN" altLang="en-US" sz="2400" dirty="0" smtClean="0"/>
              <a:t>号鲁锦商品通用名称案。</a:t>
            </a:r>
            <a:r>
              <a:rPr lang="en-US" altLang="zh-CN" sz="2400" dirty="0" smtClean="0"/>
              <a:t>35</a:t>
            </a:r>
            <a:r>
              <a:rPr lang="zh-CN" altLang="en-US" sz="2400" dirty="0" smtClean="0"/>
              <a:t>号执行复议案。</a:t>
            </a:r>
            <a:r>
              <a:rPr lang="en-US" altLang="zh-CN" sz="2400" dirty="0" smtClean="0"/>
              <a:t>42</a:t>
            </a:r>
            <a:r>
              <a:rPr lang="zh-CN" altLang="en-US" sz="2400" dirty="0" smtClean="0"/>
              <a:t>号国赔案例要点</a:t>
            </a:r>
            <a:r>
              <a:rPr lang="en-US" altLang="zh-CN" sz="2400" dirty="0" smtClean="0"/>
              <a:t>2</a:t>
            </a:r>
            <a:r>
              <a:rPr lang="zh-CN" altLang="en-US" sz="2400" dirty="0" smtClean="0"/>
              <a:t>。</a:t>
            </a:r>
            <a:r>
              <a:rPr lang="en-US" altLang="zh-CN" sz="2400" dirty="0" smtClean="0"/>
              <a:t>63</a:t>
            </a:r>
            <a:r>
              <a:rPr lang="zh-CN" altLang="en-US" sz="2400" dirty="0" smtClean="0"/>
              <a:t>号徐加富强制医疗案。</a:t>
            </a:r>
            <a:r>
              <a:rPr lang="en-US" altLang="zh-CN" sz="2400" dirty="0" smtClean="0"/>
              <a:t>68</a:t>
            </a:r>
            <a:r>
              <a:rPr lang="zh-CN" altLang="en-US" sz="2400" dirty="0" smtClean="0"/>
              <a:t>号虚假诉讼如何认定案例。</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000" dirty="0" smtClean="0"/>
              <a:t>指导案例</a:t>
            </a:r>
            <a:r>
              <a:rPr lang="en-US" altLang="zh-CN" sz="2000" dirty="0" smtClean="0"/>
              <a:t>46</a:t>
            </a:r>
            <a:r>
              <a:rPr lang="zh-CN" altLang="en-US" sz="2000" dirty="0" smtClean="0"/>
              <a:t>号</a:t>
            </a:r>
            <a:r>
              <a:rPr lang="en-US" altLang="zh-CN" sz="2000" dirty="0" smtClean="0"/>
              <a:t>-</a:t>
            </a:r>
            <a:r>
              <a:rPr lang="zh-CN" altLang="en-US" sz="2000" b="1" dirty="0" smtClean="0"/>
              <a:t>山东鲁锦实业有限公司诉鄄城县鲁锦工艺品有限责任公司等侵害商标权及不正当竞争纠纷案</a:t>
            </a:r>
            <a:r>
              <a:rPr lang="zh-CN" altLang="en-US" sz="2000" dirty="0" smtClean="0"/>
              <a:t>，裁判要点：判断具有地域性特点的商品通用名称，应当注意从以下方面综合分析：（</a:t>
            </a:r>
            <a:r>
              <a:rPr lang="en-US" altLang="zh-CN" sz="2000" dirty="0" smtClean="0"/>
              <a:t>1</a:t>
            </a:r>
            <a:r>
              <a:rPr lang="zh-CN" altLang="en-US" sz="2000" dirty="0" smtClean="0"/>
              <a:t>）该名称在某一地区或领域约定俗成，长期普遍使用并为相关公众认可；（</a:t>
            </a:r>
            <a:r>
              <a:rPr lang="en-US" altLang="zh-CN" sz="2000" dirty="0" smtClean="0"/>
              <a:t>2</a:t>
            </a:r>
            <a:r>
              <a:rPr lang="zh-CN" altLang="en-US" sz="2000" dirty="0" smtClean="0"/>
              <a:t>）该名称所指代的商品生产工艺经某一地区或领域群众长期共同劳动实践而形成；（</a:t>
            </a:r>
            <a:r>
              <a:rPr lang="en-US" altLang="zh-CN" sz="2000" dirty="0" smtClean="0"/>
              <a:t>3</a:t>
            </a:r>
            <a:r>
              <a:rPr lang="zh-CN" altLang="en-US" sz="2000" dirty="0" smtClean="0"/>
              <a:t>）该名称所指代的商品生产原料在某一地区或领域普遍生产。</a:t>
            </a:r>
            <a:endParaRPr lang="en-US" altLang="zh-CN" sz="2000" dirty="0" smtClean="0"/>
          </a:p>
          <a:p>
            <a:r>
              <a:rPr lang="zh-CN" altLang="en-US" sz="2000" dirty="0" smtClean="0"/>
              <a:t>指导案例</a:t>
            </a:r>
            <a:r>
              <a:rPr lang="en-US" altLang="zh-CN" sz="2000" dirty="0" smtClean="0"/>
              <a:t>68</a:t>
            </a:r>
            <a:r>
              <a:rPr lang="zh-CN" altLang="en-US" sz="2000" dirty="0" smtClean="0"/>
              <a:t>号</a:t>
            </a:r>
            <a:r>
              <a:rPr lang="en-US" altLang="zh-CN" sz="2000" dirty="0" smtClean="0"/>
              <a:t>-</a:t>
            </a:r>
            <a:r>
              <a:rPr lang="zh-CN" altLang="en-US" sz="2000" b="1" dirty="0" smtClean="0"/>
              <a:t>上海欧宝生物科技有限公司诉辽宁特莱维置业发展有限公司企业借贷纠纷案</a:t>
            </a:r>
            <a:r>
              <a:rPr lang="zh-CN" altLang="en-US" sz="2000" dirty="0" smtClean="0"/>
              <a:t>，裁判要点：人民法院审理民事案件中发现存在虚假诉讼可能时，应当依职权调取相关证据，详细询问当事人，全面严格审查诉讼请求与相关证据之间是否存在矛盾，以及当事人诉讼中言行是否违背常理。经综合审查判断，当事人存在虚构事实、恶意串通、规避法律或国家政策以谋取非法利益，进行虚假民事诉讼情形的，应当依法予以制裁。</a:t>
            </a:r>
            <a:endParaRPr lang="en-US" altLang="zh-CN" sz="2000" dirty="0" smtClean="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000" dirty="0" smtClean="0"/>
              <a:t>指导案例</a:t>
            </a:r>
            <a:r>
              <a:rPr lang="en-US" altLang="zh-CN" sz="2000" dirty="0" smtClean="0"/>
              <a:t>89</a:t>
            </a:r>
            <a:r>
              <a:rPr lang="zh-CN" altLang="en-US" sz="2000" dirty="0" smtClean="0"/>
              <a:t>号</a:t>
            </a:r>
            <a:r>
              <a:rPr lang="en-US" altLang="zh-CN" sz="2000" dirty="0" smtClean="0"/>
              <a:t>-</a:t>
            </a:r>
            <a:r>
              <a:rPr lang="en-US" altLang="zh-CN" sz="2000" b="1" dirty="0" smtClean="0"/>
              <a:t>“</a:t>
            </a:r>
            <a:r>
              <a:rPr lang="zh-CN" altLang="en-US" sz="2000" b="1" dirty="0" smtClean="0"/>
              <a:t>北雁云依”诉济南市公安局历下区分局燕山派出所公安行政登记案</a:t>
            </a:r>
            <a:r>
              <a:rPr lang="zh-CN" altLang="en-US" sz="2000" dirty="0" smtClean="0"/>
              <a:t>，裁判要点：公民选取或创设姓氏应当符合中华传统文化和伦理观念。仅凭个人喜好和愿望在父姓、母姓之外选取其他姓氏或者创设新的姓氏，不属于</a:t>
            </a:r>
            <a:r>
              <a:rPr lang="en-US" altLang="zh-CN" sz="2000" dirty="0" smtClean="0"/>
              <a:t>《</a:t>
            </a:r>
            <a:r>
              <a:rPr lang="zh-CN" altLang="en-US" sz="2000" dirty="0" smtClean="0"/>
              <a:t>全国人民代表大会常务委员会关于</a:t>
            </a:r>
            <a:r>
              <a:rPr lang="en-US" sz="2000" dirty="0" smtClean="0"/>
              <a:t>&lt;</a:t>
            </a:r>
            <a:r>
              <a:rPr lang="zh-CN" altLang="en-US" sz="2000" dirty="0" smtClean="0"/>
              <a:t>中华人民共和国民法通则</a:t>
            </a:r>
            <a:r>
              <a:rPr lang="en-US" sz="2000" dirty="0" smtClean="0"/>
              <a:t>&gt;</a:t>
            </a:r>
            <a:r>
              <a:rPr lang="zh-CN" altLang="en-US" sz="2000" dirty="0" smtClean="0"/>
              <a:t>第九十九条第一款、</a:t>
            </a:r>
            <a:r>
              <a:rPr lang="en-US" sz="2000" dirty="0" smtClean="0"/>
              <a:t>&lt;</a:t>
            </a:r>
            <a:r>
              <a:rPr lang="zh-CN" altLang="en-US" sz="2000" dirty="0" smtClean="0"/>
              <a:t>中华人民共和国婚姻法</a:t>
            </a:r>
            <a:r>
              <a:rPr lang="en-US" sz="2000" dirty="0" smtClean="0"/>
              <a:t>&gt;</a:t>
            </a:r>
            <a:r>
              <a:rPr lang="zh-CN" altLang="en-US" sz="2000" dirty="0" smtClean="0"/>
              <a:t>第二十二条的解释</a:t>
            </a:r>
            <a:r>
              <a:rPr lang="en-US" altLang="zh-CN" sz="2000" dirty="0" smtClean="0"/>
              <a:t>》</a:t>
            </a:r>
            <a:r>
              <a:rPr lang="zh-CN" altLang="en-US" sz="2000" dirty="0" smtClean="0"/>
              <a:t>第二款第三项规定的“有不违反公序良俗的其他正当理由”。</a:t>
            </a:r>
            <a:endParaRPr lang="en-US" altLang="zh-CN" sz="2000" dirty="0" smtClean="0"/>
          </a:p>
          <a:p>
            <a:r>
              <a:rPr lang="zh-CN" altLang="en-US" sz="2000" dirty="0" smtClean="0"/>
              <a:t>指导案例</a:t>
            </a:r>
            <a:r>
              <a:rPr lang="en-US" altLang="zh-CN" sz="2000" dirty="0" smtClean="0"/>
              <a:t>90</a:t>
            </a:r>
            <a:r>
              <a:rPr lang="zh-CN" altLang="en-US" sz="2000" dirty="0" smtClean="0"/>
              <a:t>号</a:t>
            </a:r>
            <a:r>
              <a:rPr lang="en-US" altLang="zh-CN" sz="2000" dirty="0" smtClean="0"/>
              <a:t>-</a:t>
            </a:r>
            <a:r>
              <a:rPr lang="zh-CN" altLang="en-US" sz="2000" b="1" dirty="0" smtClean="0"/>
              <a:t>贝汇丰诉海宁市公安局交通警察大队道路交通管理行政处罚案</a:t>
            </a:r>
            <a:r>
              <a:rPr lang="zh-CN" altLang="en-US" sz="2000" dirty="0" smtClean="0"/>
              <a:t>，裁判要点：礼让行人是文明安全驾驶的基本要求。机动车驾驶人驾驶车辆行经人行横道，遇行人正在人行横道通行或者停留时，应当主动停车让行，除非行人明确示意机动车先通过，公安机关交通管理部门对不礼让行人的机动车驾驶人依法作出行政处罚的，人民法院应予支持。该案例补充、细化了道交法第</a:t>
            </a:r>
            <a:r>
              <a:rPr lang="en-US" altLang="zh-CN" sz="2000" dirty="0" smtClean="0"/>
              <a:t>47</a:t>
            </a:r>
            <a:r>
              <a:rPr lang="zh-CN" altLang="en-US" sz="2000" dirty="0" smtClean="0"/>
              <a:t>条第</a:t>
            </a:r>
            <a:r>
              <a:rPr lang="en-US" altLang="zh-CN" sz="2000" dirty="0" smtClean="0"/>
              <a:t>1</a:t>
            </a:r>
            <a:r>
              <a:rPr lang="zh-CN" altLang="en-US" sz="2000" dirty="0" smtClean="0"/>
              <a:t>款的规定的行人“正在通过人行横道”适用情形。</a:t>
            </a:r>
            <a:endParaRPr lang="en-US" altLang="zh-CN" sz="2000" dirty="0" smtClean="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rrowheads="1"/>
          </p:cNvSpPr>
          <p:nvPr>
            <p:ph type="title"/>
          </p:nvPr>
        </p:nvSpPr>
        <p:spPr/>
        <p:txBody>
          <a:bodyPr/>
          <a:lstStyle/>
          <a:p>
            <a:pPr eaLnBrk="1" hangingPunct="1"/>
            <a:r>
              <a:rPr lang="zh-CN" altLang="en-US" smtClean="0">
                <a:ea typeface="黑体" pitchFamily="2" charset="-122"/>
              </a:rPr>
              <a:t>八、指导性案例实例点评</a:t>
            </a:r>
            <a:r>
              <a:rPr lang="en-US" altLang="zh-CN" smtClean="0">
                <a:ea typeface="黑体" pitchFamily="2" charset="-122"/>
              </a:rPr>
              <a:t>3</a:t>
            </a:r>
            <a:endParaRPr lang="zh-CN" altLang="en-US" smtClean="0">
              <a:ea typeface="黑体" pitchFamily="2" charset="-122"/>
            </a:endParaRPr>
          </a:p>
        </p:txBody>
      </p:sp>
      <p:sp>
        <p:nvSpPr>
          <p:cNvPr id="48131" name="Rectangle 3"/>
          <p:cNvSpPr>
            <a:spLocks noGrp="1" noRot="1" noChangeArrowheads="1"/>
          </p:cNvSpPr>
          <p:nvPr>
            <p:ph type="body" idx="1"/>
          </p:nvPr>
        </p:nvSpPr>
        <p:spPr/>
        <p:txBody>
          <a:bodyPr/>
          <a:lstStyle/>
          <a:p>
            <a:pPr eaLnBrk="1" hangingPunct="1">
              <a:lnSpc>
                <a:spcPct val="90000"/>
              </a:lnSpc>
            </a:pPr>
            <a:r>
              <a:rPr lang="zh-CN" altLang="en-US" sz="2400" dirty="0" smtClean="0"/>
              <a:t>指导案例</a:t>
            </a:r>
            <a:r>
              <a:rPr lang="en-US" altLang="zh-CN" sz="2400" dirty="0" smtClean="0"/>
              <a:t>15</a:t>
            </a:r>
            <a:r>
              <a:rPr lang="zh-CN" altLang="en-US" sz="2400" dirty="0" smtClean="0"/>
              <a:t>号</a:t>
            </a:r>
            <a:r>
              <a:rPr lang="en-US" altLang="zh-CN" sz="2400" dirty="0" smtClean="0"/>
              <a:t>——</a:t>
            </a:r>
            <a:r>
              <a:rPr lang="zh-CN" altLang="en-US" sz="2400" b="1" dirty="0" smtClean="0"/>
              <a:t>徐工集团工程机械股份有限公司诉成都川交工贸有限责任公司等买卖合同纠纷案</a:t>
            </a:r>
            <a:r>
              <a:rPr lang="zh-CN" altLang="en-US" sz="2400" dirty="0" smtClean="0"/>
              <a:t> </a:t>
            </a:r>
          </a:p>
          <a:p>
            <a:pPr eaLnBrk="1" hangingPunct="1">
              <a:lnSpc>
                <a:spcPct val="90000"/>
              </a:lnSpc>
            </a:pPr>
            <a:r>
              <a:rPr lang="zh-CN" altLang="en-US" sz="2400" dirty="0" smtClean="0"/>
              <a:t>裁判要点</a:t>
            </a:r>
            <a:r>
              <a:rPr lang="en-US" altLang="zh-CN" sz="2400" dirty="0" smtClean="0"/>
              <a:t>1</a:t>
            </a:r>
            <a:r>
              <a:rPr lang="zh-CN" altLang="en-US" sz="2400" dirty="0" smtClean="0"/>
              <a:t>：关联公司的人员、业务、财务等方面交叉或混同，导致各自财产无法区分，丧失独立人格的，构成人格混同。</a:t>
            </a:r>
          </a:p>
          <a:p>
            <a:pPr eaLnBrk="1" hangingPunct="1">
              <a:lnSpc>
                <a:spcPct val="90000"/>
              </a:lnSpc>
            </a:pPr>
            <a:r>
              <a:rPr lang="zh-CN" altLang="en-US" sz="2000" dirty="0" smtClean="0"/>
              <a:t>点评：</a:t>
            </a:r>
            <a:r>
              <a:rPr lang="zh-CN" altLang="en-US" sz="2000" b="1" dirty="0" smtClean="0"/>
              <a:t>延伸法律型</a:t>
            </a:r>
            <a:r>
              <a:rPr lang="zh-CN" altLang="en-US" sz="2000" dirty="0" smtClean="0"/>
              <a:t>。对</a:t>
            </a:r>
            <a:r>
              <a:rPr lang="en-US" altLang="zh-CN" sz="2000" dirty="0" smtClean="0"/>
              <a:t>《</a:t>
            </a:r>
            <a:r>
              <a:rPr lang="zh-CN" altLang="en-US" sz="2000" dirty="0" smtClean="0"/>
              <a:t>公司法</a:t>
            </a:r>
            <a:r>
              <a:rPr lang="en-US" altLang="zh-CN" sz="2000" dirty="0" smtClean="0"/>
              <a:t>》</a:t>
            </a:r>
            <a:r>
              <a:rPr lang="zh-CN" altLang="en-US" sz="2000" dirty="0" smtClean="0"/>
              <a:t>第</a:t>
            </a:r>
            <a:r>
              <a:rPr lang="en-US" altLang="zh-CN" sz="2000" dirty="0" smtClean="0"/>
              <a:t>20</a:t>
            </a:r>
            <a:r>
              <a:rPr lang="zh-CN" altLang="en-US" sz="2000" dirty="0" smtClean="0"/>
              <a:t>条第</a:t>
            </a:r>
            <a:r>
              <a:rPr lang="en-US" altLang="zh-CN" sz="2000" dirty="0" smtClean="0"/>
              <a:t>3</a:t>
            </a:r>
            <a:r>
              <a:rPr lang="zh-CN" altLang="en-US" sz="2000" dirty="0" smtClean="0"/>
              <a:t>款（</a:t>
            </a:r>
            <a:r>
              <a:rPr lang="zh-CN" altLang="zh-CN" sz="2000" dirty="0" smtClean="0"/>
              <a:t>公司股东滥用公司法人独立地位和股东有限责任，逃避债务，严重损害公司债权人利益的，应当对公司债务承担连带责任。</a:t>
            </a:r>
            <a:r>
              <a:rPr lang="zh-CN" altLang="en-US" sz="2000" dirty="0" smtClean="0"/>
              <a:t>）进行了延伸、扩展，把股东人格混同延伸到关联公司人格混同。明确了关联公司人格混同，严重损害债权人利益的，关联公司相互之间对外部债务承担连带责任，从而进一步完善了我国公司法人格否认制度，有利于防止关联公司滥用公司法人独立地位和股东有限责任，恶意逃避债务。  </a:t>
            </a:r>
            <a:endParaRPr lang="en-US" altLang="zh-CN" sz="2000" dirty="0" smtClean="0"/>
          </a:p>
          <a:p>
            <a:pPr eaLnBrk="1" hangingPunct="1">
              <a:lnSpc>
                <a:spcPct val="90000"/>
              </a:lnSpc>
            </a:pPr>
            <a:r>
              <a:rPr lang="en-US" altLang="zh-CN" sz="2000" dirty="0" smtClean="0"/>
              <a:t> </a:t>
            </a:r>
            <a:r>
              <a:rPr lang="en-US" altLang="zh-CN" sz="2000" dirty="0" smtClean="0"/>
              <a:t>       </a:t>
            </a:r>
            <a:r>
              <a:rPr lang="en-US" altLang="zh-CN" sz="2000" dirty="0" smtClean="0"/>
              <a:t>86</a:t>
            </a:r>
            <a:r>
              <a:rPr lang="zh-CN" altLang="en-US" sz="2000" dirty="0" smtClean="0"/>
              <a:t>号植物新品种案在司法领域引入“强制许可”制度，扩展了条例第</a:t>
            </a:r>
            <a:r>
              <a:rPr lang="en-US" altLang="zh-CN" sz="2000" dirty="0" smtClean="0"/>
              <a:t>11</a:t>
            </a:r>
            <a:r>
              <a:rPr lang="zh-CN" altLang="en-US" sz="2000" dirty="0" smtClean="0"/>
              <a:t>条规定的行政程序中的强制许可。</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rrowheads="1"/>
          </p:cNvSpPr>
          <p:nvPr>
            <p:ph type="title"/>
          </p:nvPr>
        </p:nvSpPr>
        <p:spPr/>
        <p:txBody>
          <a:bodyPr/>
          <a:lstStyle/>
          <a:p>
            <a:pPr eaLnBrk="1" hangingPunct="1"/>
            <a:r>
              <a:rPr lang="zh-CN" altLang="en-US" smtClean="0">
                <a:ea typeface="黑体" pitchFamily="2" charset="-122"/>
              </a:rPr>
              <a:t>八、指导性案例实例点评</a:t>
            </a:r>
            <a:r>
              <a:rPr lang="en-US" altLang="zh-CN" smtClean="0">
                <a:ea typeface="黑体" pitchFamily="2" charset="-122"/>
              </a:rPr>
              <a:t>4</a:t>
            </a:r>
            <a:endParaRPr lang="zh-CN" altLang="en-US" smtClean="0">
              <a:ea typeface="黑体" pitchFamily="2" charset="-122"/>
            </a:endParaRPr>
          </a:p>
        </p:txBody>
      </p:sp>
      <p:sp>
        <p:nvSpPr>
          <p:cNvPr id="49155" name="Rectangle 3"/>
          <p:cNvSpPr>
            <a:spLocks noGrp="1" noRot="1" noChangeArrowheads="1"/>
          </p:cNvSpPr>
          <p:nvPr>
            <p:ph type="body" idx="1"/>
          </p:nvPr>
        </p:nvSpPr>
        <p:spPr/>
        <p:txBody>
          <a:bodyPr/>
          <a:lstStyle/>
          <a:p>
            <a:pPr eaLnBrk="1" hangingPunct="1">
              <a:lnSpc>
                <a:spcPct val="80000"/>
              </a:lnSpc>
            </a:pPr>
            <a:r>
              <a:rPr lang="zh-CN" altLang="en-US" sz="2400" dirty="0" smtClean="0"/>
              <a:t>指导案例</a:t>
            </a:r>
            <a:r>
              <a:rPr lang="en-US" altLang="zh-CN" sz="2400" dirty="0" smtClean="0"/>
              <a:t>13</a:t>
            </a:r>
            <a:r>
              <a:rPr lang="zh-CN" altLang="en-US" sz="2400" dirty="0" smtClean="0"/>
              <a:t>号</a:t>
            </a:r>
            <a:r>
              <a:rPr lang="en-US" altLang="zh-CN" sz="2400" dirty="0" smtClean="0"/>
              <a:t>——</a:t>
            </a:r>
            <a:r>
              <a:rPr lang="zh-CN" altLang="en-US" sz="2400" dirty="0" smtClean="0"/>
              <a:t>王召成等非法买卖、储存危险物质案</a:t>
            </a:r>
          </a:p>
          <a:p>
            <a:pPr eaLnBrk="1" hangingPunct="1">
              <a:lnSpc>
                <a:spcPct val="80000"/>
              </a:lnSpc>
            </a:pPr>
            <a:r>
              <a:rPr lang="zh-CN" altLang="en-US" sz="2400" dirty="0" smtClean="0"/>
              <a:t>裁判要点：</a:t>
            </a:r>
            <a:r>
              <a:rPr lang="en-US" altLang="zh-CN" sz="2400" dirty="0" smtClean="0"/>
              <a:t>1.</a:t>
            </a:r>
            <a:r>
              <a:rPr lang="zh-CN" altLang="en-US" sz="2400" dirty="0" smtClean="0"/>
              <a:t>国家严格监督管理的氰化钠等剧毒化学品，易致人中毒或者死亡，对人体、环境具有极大的毒害性和危险性，属于刑法第一百二十五条第二款规定的“毒害性”物质。</a:t>
            </a:r>
          </a:p>
          <a:p>
            <a:pPr eaLnBrk="1" hangingPunct="1">
              <a:lnSpc>
                <a:spcPct val="80000"/>
              </a:lnSpc>
              <a:buFont typeface="Wingdings" pitchFamily="2" charset="2"/>
              <a:buNone/>
            </a:pPr>
            <a:r>
              <a:rPr lang="zh-CN" altLang="en-US" sz="2400" dirty="0" smtClean="0"/>
              <a:t>    </a:t>
            </a:r>
            <a:r>
              <a:rPr lang="en-US" altLang="zh-CN" sz="2400" dirty="0" smtClean="0"/>
              <a:t>2.“</a:t>
            </a:r>
            <a:r>
              <a:rPr lang="zh-CN" altLang="en-US" sz="2400" dirty="0" smtClean="0"/>
              <a:t>非法买卖”毒害性物质，是指违反法律和国家主管部门规定，未经有关主管部门批准许可，擅自购买或者出售毒害性物质的行为，并不需要兼有买进和卖出的行为。 </a:t>
            </a:r>
          </a:p>
          <a:p>
            <a:pPr eaLnBrk="1" hangingPunct="1">
              <a:lnSpc>
                <a:spcPct val="80000"/>
              </a:lnSpc>
            </a:pPr>
            <a:r>
              <a:rPr lang="zh-CN" altLang="en-US" sz="2400" dirty="0" smtClean="0"/>
              <a:t>点评：</a:t>
            </a:r>
            <a:r>
              <a:rPr lang="zh-CN" altLang="en-US" sz="2400" b="1" dirty="0" smtClean="0"/>
              <a:t>概念阐释型</a:t>
            </a:r>
            <a:r>
              <a:rPr lang="zh-CN" altLang="en-US" sz="2400" dirty="0" smtClean="0"/>
              <a:t>。对“毒害性”物质、“非法买卖”是否必须兼有买进和卖出行为进行了阐释。</a:t>
            </a:r>
            <a:endParaRPr lang="en-US" altLang="zh-CN" sz="2400" dirty="0" smtClean="0"/>
          </a:p>
          <a:p>
            <a:pPr eaLnBrk="1" hangingPunct="1">
              <a:lnSpc>
                <a:spcPct val="80000"/>
              </a:lnSpc>
            </a:pPr>
            <a:r>
              <a:rPr lang="zh-CN" altLang="en-US" sz="2400" dirty="0" smtClean="0"/>
              <a:t>指导案例</a:t>
            </a:r>
            <a:r>
              <a:rPr lang="en-US" altLang="zh-CN" sz="2400" dirty="0" smtClean="0"/>
              <a:t>18</a:t>
            </a:r>
            <a:r>
              <a:rPr lang="zh-CN" altLang="en-US" sz="2400" dirty="0" smtClean="0"/>
              <a:t>号，明确考核末位不属于劳动合同法规定的“不能胜任工作”，也属于对法律概念术语的阐释。指导案例</a:t>
            </a:r>
            <a:r>
              <a:rPr lang="en-US" altLang="zh-CN" sz="2400" dirty="0" smtClean="0"/>
              <a:t>30</a:t>
            </a:r>
            <a:r>
              <a:rPr lang="zh-CN" altLang="en-US" sz="2400" dirty="0" smtClean="0"/>
              <a:t>号小拇指案，明确了反法中“竞争关系”的内涵外延。另参</a:t>
            </a:r>
            <a:r>
              <a:rPr lang="en-US" altLang="zh-CN" sz="2400" dirty="0" smtClean="0"/>
              <a:t>11.13.28</a:t>
            </a:r>
            <a:r>
              <a:rPr lang="zh-CN" altLang="en-US" sz="2400" dirty="0" smtClean="0"/>
              <a:t>（之以案释法型）</a:t>
            </a:r>
            <a:r>
              <a:rPr lang="en-US" altLang="zh-CN" sz="2400" dirty="0" smtClean="0"/>
              <a:t>. 32.16. 40.47.52.66</a:t>
            </a:r>
            <a:r>
              <a:rPr lang="zh-CN" altLang="en-US" sz="2400" dirty="0" smtClean="0"/>
              <a:t>号等案例。</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00" dirty="0" smtClean="0"/>
              <a:t>指导案例</a:t>
            </a:r>
            <a:r>
              <a:rPr lang="en-US" altLang="zh-CN" sz="2800" dirty="0" smtClean="0"/>
              <a:t>93</a:t>
            </a:r>
            <a:r>
              <a:rPr lang="zh-CN" altLang="en-US" sz="2800" dirty="0" smtClean="0"/>
              <a:t>号：于欢故意伤害案</a:t>
            </a:r>
            <a:endParaRPr lang="en-US" altLang="zh-CN" sz="2800" dirty="0" smtClean="0"/>
          </a:p>
          <a:p>
            <a:r>
              <a:rPr lang="zh-CN" altLang="en-US" sz="1800" dirty="0" smtClean="0"/>
              <a:t>　　</a:t>
            </a:r>
            <a:r>
              <a:rPr lang="en-US" sz="1800" dirty="0" smtClean="0"/>
              <a:t>1.</a:t>
            </a:r>
            <a:r>
              <a:rPr lang="zh-CN" altLang="en-US" sz="1800" dirty="0" smtClean="0"/>
              <a:t>对正在进行的非法限制他人人身自由的行为，应当认定为刑法第二十条第一款规定的“不法侵害”，可以进行正当防卫。</a:t>
            </a:r>
          </a:p>
          <a:p>
            <a:r>
              <a:rPr lang="zh-CN" altLang="en-US" sz="1800" dirty="0" smtClean="0"/>
              <a:t>　　</a:t>
            </a:r>
            <a:r>
              <a:rPr lang="en-US" sz="1800" dirty="0" smtClean="0"/>
              <a:t>2.</a:t>
            </a:r>
            <a:r>
              <a:rPr lang="zh-CN" altLang="en-US" sz="1800" dirty="0" smtClean="0"/>
              <a:t>对非法限制他人人身自由并伴有侮辱、轻微殴打的行为，不应当认定为刑法第二十条第三款规定的“严重危及人身安全的暴力犯罪”。</a:t>
            </a:r>
          </a:p>
          <a:p>
            <a:r>
              <a:rPr lang="zh-CN" altLang="en-US" sz="1800" dirty="0" smtClean="0"/>
              <a:t>　　</a:t>
            </a:r>
            <a:r>
              <a:rPr lang="en-US" sz="1800" dirty="0" smtClean="0"/>
              <a:t>3.</a:t>
            </a:r>
            <a:r>
              <a:rPr lang="zh-CN" altLang="en-US" sz="1800" dirty="0" smtClean="0"/>
              <a:t>判断防卫是否过当，应当综合考虑不法侵害的性质、手段、强度、危害程度，以及防卫行为的性质、时机、手段、强度、所处环境和损害后果等情节。对非法限制他人人身自由并伴有侮辱、轻微殴打，且并不十分紧迫的不法侵害，进行防卫致人死亡重伤的，应当认定为刑法第二十条第二款规定的“明显超过必要限度造成重大损害”。</a:t>
            </a:r>
          </a:p>
          <a:p>
            <a:r>
              <a:rPr lang="zh-CN" altLang="en-US" sz="1800" dirty="0" smtClean="0"/>
              <a:t>　　</a:t>
            </a:r>
            <a:r>
              <a:rPr lang="en-US" sz="1800" dirty="0" smtClean="0"/>
              <a:t>4.</a:t>
            </a:r>
            <a:r>
              <a:rPr lang="zh-CN" altLang="en-US" sz="1800" dirty="0" smtClean="0"/>
              <a:t>防卫过当案件，如系因被害人实施严重贬损他人人格尊严或者亵渎人伦的不法侵害引发的，量刑时对此应予充分考虑，以确保司法裁判既经得起法律检验，也符合社会公平正义观念。</a:t>
            </a:r>
          </a:p>
          <a:p>
            <a:pPr>
              <a:buNone/>
            </a:pP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rrowheads="1"/>
          </p:cNvSpPr>
          <p:nvPr>
            <p:ph type="title"/>
          </p:nvPr>
        </p:nvSpPr>
        <p:spPr/>
        <p:txBody>
          <a:bodyPr/>
          <a:lstStyle/>
          <a:p>
            <a:pPr eaLnBrk="1" hangingPunct="1"/>
            <a:r>
              <a:rPr lang="zh-CN" altLang="en-US" smtClean="0">
                <a:ea typeface="黑体" pitchFamily="2" charset="-122"/>
              </a:rPr>
              <a:t>八、指导性案例实例点评</a:t>
            </a:r>
            <a:r>
              <a:rPr lang="en-US" altLang="zh-CN" smtClean="0">
                <a:ea typeface="黑体" pitchFamily="2" charset="-122"/>
              </a:rPr>
              <a:t>5</a:t>
            </a:r>
            <a:endParaRPr lang="zh-CN" altLang="en-US" smtClean="0">
              <a:ea typeface="黑体" pitchFamily="2" charset="-122"/>
            </a:endParaRPr>
          </a:p>
        </p:txBody>
      </p:sp>
      <p:sp>
        <p:nvSpPr>
          <p:cNvPr id="50179" name="Rectangle 3"/>
          <p:cNvSpPr>
            <a:spLocks noGrp="1" noRot="1" noChangeArrowheads="1"/>
          </p:cNvSpPr>
          <p:nvPr>
            <p:ph type="body" idx="1"/>
          </p:nvPr>
        </p:nvSpPr>
        <p:spPr/>
        <p:txBody>
          <a:bodyPr/>
          <a:lstStyle/>
          <a:p>
            <a:pPr eaLnBrk="1" hangingPunct="1">
              <a:lnSpc>
                <a:spcPct val="80000"/>
              </a:lnSpc>
            </a:pPr>
            <a:r>
              <a:rPr lang="zh-CN" altLang="en-US" sz="2800" dirty="0" smtClean="0"/>
              <a:t>指导案例</a:t>
            </a:r>
            <a:r>
              <a:rPr lang="en-US" altLang="zh-CN" sz="2800" dirty="0" smtClean="0"/>
              <a:t>24</a:t>
            </a:r>
            <a:r>
              <a:rPr lang="zh-CN" altLang="en-US" sz="2800" dirty="0" smtClean="0"/>
              <a:t>号</a:t>
            </a:r>
            <a:r>
              <a:rPr lang="en-US" altLang="zh-CN" sz="2800" dirty="0" smtClean="0"/>
              <a:t>-</a:t>
            </a:r>
            <a:r>
              <a:rPr lang="zh-CN" altLang="en-US" sz="2800" dirty="0" smtClean="0"/>
              <a:t>荣宝英诉永诚保险公司等机动车交通事故责任纠纷案</a:t>
            </a:r>
          </a:p>
          <a:p>
            <a:pPr eaLnBrk="1" hangingPunct="1">
              <a:lnSpc>
                <a:spcPct val="80000"/>
              </a:lnSpc>
            </a:pPr>
            <a:r>
              <a:rPr lang="zh-CN" altLang="en-US" sz="2800" dirty="0" smtClean="0"/>
              <a:t>裁判要点：交通事故的受害人没有过错，其体质状况对损害后果的影响不属于可以减轻侵权人责任的法定情形。 </a:t>
            </a:r>
          </a:p>
          <a:p>
            <a:pPr eaLnBrk="1" hangingPunct="1">
              <a:lnSpc>
                <a:spcPct val="80000"/>
              </a:lnSpc>
            </a:pPr>
            <a:r>
              <a:rPr lang="zh-CN" altLang="en-US" sz="2800" dirty="0" smtClean="0"/>
              <a:t>点评：</a:t>
            </a:r>
            <a:r>
              <a:rPr lang="zh-CN" altLang="en-US" sz="2800" b="1" dirty="0" smtClean="0"/>
              <a:t>澄清误用型</a:t>
            </a:r>
            <a:r>
              <a:rPr lang="zh-CN" altLang="en-US" sz="2800" dirty="0" smtClean="0"/>
              <a:t>。错误的法律适用观念，将受害人的特殊特质与侵权责任中的“过错”混为一谈，损害被侵权人的合法权益。该案例明确了个人体质特殊不属于减轻侵权人责任的法定情形 。司法实践中这类例子很多，混淆概念、错误适法，通过案例纠正是一种很好的形式</a:t>
            </a:r>
            <a:r>
              <a:rPr lang="zh-CN" altLang="en-US" sz="2800" dirty="0" smtClean="0"/>
              <a:t>。</a:t>
            </a:r>
            <a:endParaRPr lang="en-US" altLang="zh-CN" sz="2800" dirty="0" smtClean="0"/>
          </a:p>
          <a:p>
            <a:pPr eaLnBrk="1" hangingPunct="1">
              <a:lnSpc>
                <a:spcPct val="80000"/>
              </a:lnSpc>
            </a:pPr>
            <a:r>
              <a:rPr lang="en-US" altLang="zh-CN" sz="2800" dirty="0" smtClean="0"/>
              <a:t> </a:t>
            </a:r>
            <a:r>
              <a:rPr lang="en-US" altLang="zh-CN" sz="2800" dirty="0" smtClean="0"/>
              <a:t>       </a:t>
            </a:r>
            <a:r>
              <a:rPr lang="zh-CN" altLang="en-US" sz="2800" dirty="0" smtClean="0"/>
              <a:t>另</a:t>
            </a:r>
            <a:r>
              <a:rPr lang="zh-CN" altLang="en-US" sz="2800" dirty="0" smtClean="0"/>
              <a:t>参</a:t>
            </a:r>
            <a:r>
              <a:rPr lang="en-US" altLang="zh-CN" sz="2800" dirty="0" smtClean="0"/>
              <a:t>40</a:t>
            </a:r>
            <a:r>
              <a:rPr lang="zh-CN" altLang="en-US" sz="2800" dirty="0" smtClean="0"/>
              <a:t>号工伤认定案要点</a:t>
            </a:r>
            <a:r>
              <a:rPr lang="en-US" altLang="zh-CN" sz="2800" dirty="0" smtClean="0"/>
              <a:t>3</a:t>
            </a:r>
            <a:r>
              <a:rPr lang="zh-CN" altLang="en-US" sz="2800" dirty="0" smtClean="0"/>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r>
              <a:rPr lang="zh-CN" altLang="en-US" smtClean="0">
                <a:ea typeface="楷体_GB2312" pitchFamily="49" charset="-122"/>
              </a:rPr>
              <a:t>小结：人民法院案例类型</a:t>
            </a:r>
            <a:endParaRPr lang="zh-CN" altLang="en-US" smtClean="0"/>
          </a:p>
        </p:txBody>
      </p:sp>
      <p:sp>
        <p:nvSpPr>
          <p:cNvPr id="8195" name="内容占位符 2"/>
          <p:cNvSpPr>
            <a:spLocks noGrp="1"/>
          </p:cNvSpPr>
          <p:nvPr>
            <p:ph idx="1"/>
          </p:nvPr>
        </p:nvSpPr>
        <p:spPr/>
        <p:txBody>
          <a:bodyPr/>
          <a:lstStyle/>
          <a:p>
            <a:r>
              <a:rPr lang="zh-CN" altLang="en-US" sz="2400" b="1" dirty="0" smtClean="0"/>
              <a:t>规范性案例</a:t>
            </a:r>
            <a:r>
              <a:rPr lang="zh-CN" altLang="en-US" sz="2400" dirty="0" smtClean="0"/>
              <a:t>：也可称为法源性案例，主要是指</a:t>
            </a:r>
            <a:r>
              <a:rPr lang="zh-CN" altLang="en-US" sz="2400" b="1" dirty="0" smtClean="0"/>
              <a:t>指导性案例</a:t>
            </a:r>
            <a:r>
              <a:rPr lang="zh-CN" altLang="en-US" sz="2400" dirty="0" smtClean="0"/>
              <a:t>（十八届四中全会决定中与</a:t>
            </a:r>
            <a:r>
              <a:rPr lang="zh-CN" altLang="en-US" sz="2400" dirty="0" smtClean="0"/>
              <a:t>司法</a:t>
            </a:r>
            <a:r>
              <a:rPr lang="zh-CN" altLang="en-US" sz="2400" dirty="0" smtClean="0"/>
              <a:t>解释并列，最高院并行不悖</a:t>
            </a:r>
            <a:r>
              <a:rPr lang="zh-CN" altLang="en-US" sz="2400" dirty="0" smtClean="0"/>
              <a:t>的指导审判的两种方式</a:t>
            </a:r>
            <a:r>
              <a:rPr lang="en-US" altLang="zh-CN" sz="2400" dirty="0" smtClean="0"/>
              <a:t>,</a:t>
            </a:r>
            <a:r>
              <a:rPr lang="zh-CN" altLang="en-US" sz="2400" dirty="0" smtClean="0"/>
              <a:t>曾拟使用“判例”或“法例”），广义上还包括参考性案例（严格上讲仅指地方高院发布的，笼统讲也包括最高法院业务单位发布的）</a:t>
            </a:r>
            <a:endParaRPr lang="en-US" altLang="zh-CN" sz="2400" dirty="0" smtClean="0"/>
          </a:p>
          <a:p>
            <a:r>
              <a:rPr lang="zh-CN" altLang="en-US" sz="2400" b="1" dirty="0" smtClean="0"/>
              <a:t>研讨性案例</a:t>
            </a:r>
            <a:r>
              <a:rPr lang="zh-CN" altLang="en-US" sz="2400" dirty="0" smtClean="0"/>
              <a:t>：公报案例、人民法院案例选、国家法官学院的中国审判案例要览、年度案例等</a:t>
            </a:r>
            <a:r>
              <a:rPr lang="zh-CN" altLang="en-US" sz="2400" b="1" dirty="0" smtClean="0"/>
              <a:t>刊物案例</a:t>
            </a:r>
            <a:endParaRPr lang="en-US" altLang="zh-CN" sz="2400" b="1" dirty="0" smtClean="0"/>
          </a:p>
          <a:p>
            <a:r>
              <a:rPr lang="zh-CN" altLang="en-US" sz="2400" b="1" dirty="0" smtClean="0"/>
              <a:t>宣教性案例</a:t>
            </a:r>
            <a:r>
              <a:rPr lang="zh-CN" altLang="en-US" sz="2400" dirty="0" smtClean="0"/>
              <a:t>：如新闻局的</a:t>
            </a:r>
            <a:r>
              <a:rPr lang="zh-CN" altLang="en-US" sz="2400" b="1" dirty="0" smtClean="0"/>
              <a:t>月度案例</a:t>
            </a:r>
            <a:r>
              <a:rPr lang="zh-CN" altLang="en-US" sz="2400" dirty="0" smtClean="0"/>
              <a:t>等</a:t>
            </a:r>
            <a:endParaRPr lang="en-US" altLang="zh-CN" sz="2400" dirty="0" smtClean="0"/>
          </a:p>
          <a:p>
            <a:pPr>
              <a:buNone/>
            </a:pPr>
            <a:r>
              <a:rPr lang="en-US" altLang="zh-CN" sz="1400" dirty="0" smtClean="0"/>
              <a:t>    1.</a:t>
            </a:r>
            <a:r>
              <a:rPr lang="zh-CN" altLang="en-US" sz="1400" dirty="0" smtClean="0"/>
              <a:t>注意！第一类案例与后二者有实质性的不同，主要表现在名称不同、发布程序不同、指导效力不同。参考</a:t>
            </a:r>
            <a:r>
              <a:rPr lang="en-US" altLang="zh-CN" sz="1400" dirty="0" smtClean="0"/>
              <a:t>《</a:t>
            </a:r>
            <a:r>
              <a:rPr lang="zh-CN" altLang="en-US" sz="1400" dirty="0" smtClean="0"/>
              <a:t>用好用活指导性案例</a:t>
            </a:r>
            <a:r>
              <a:rPr lang="en-US" sz="1400" dirty="0" smtClean="0"/>
              <a:t>  </a:t>
            </a:r>
            <a:r>
              <a:rPr lang="zh-CN" altLang="en-US" sz="1400" dirty="0" smtClean="0"/>
              <a:t>努力实现司法公正</a:t>
            </a:r>
            <a:r>
              <a:rPr lang="en-US" altLang="zh-CN" sz="1400" dirty="0" smtClean="0"/>
              <a:t>——</a:t>
            </a:r>
            <a:r>
              <a:rPr lang="zh-CN" altLang="en-US" sz="1400" dirty="0" smtClean="0"/>
              <a:t>最高人民法院研究室负责人就案例指导制度答记者问</a:t>
            </a:r>
            <a:r>
              <a:rPr lang="en-US" altLang="zh-CN" sz="1400" dirty="0" smtClean="0"/>
              <a:t>》</a:t>
            </a:r>
            <a:r>
              <a:rPr lang="zh-CN" altLang="en-US" sz="1400" dirty="0" smtClean="0"/>
              <a:t>之一：</a:t>
            </a:r>
            <a:r>
              <a:rPr lang="zh-CN" altLang="en-US" sz="1400" b="1" dirty="0" smtClean="0"/>
              <a:t>此次发布的指导性案例，与以往最高人民法院发布的或者有关刊物编发的案例有何区别？</a:t>
            </a:r>
            <a:endParaRPr lang="en-US" altLang="zh-CN" sz="1400" b="1" dirty="0" smtClean="0"/>
          </a:p>
          <a:p>
            <a:pPr>
              <a:buNone/>
            </a:pPr>
            <a:r>
              <a:rPr lang="zh-CN" altLang="en-US" sz="1400" dirty="0" smtClean="0"/>
              <a:t>     </a:t>
            </a:r>
            <a:r>
              <a:rPr lang="en-US" altLang="zh-CN" sz="1400" dirty="0" smtClean="0"/>
              <a:t>2.</a:t>
            </a:r>
            <a:r>
              <a:rPr lang="zh-CN" altLang="en-US" sz="1400" dirty="0" smtClean="0"/>
              <a:t>指导性案例（参考性案例）与其他几类案例的层级关系：各有各的特点、定位和功能，仅指导性案例明确有参照适用的效力；一个案件可以改编为不同类型的案例，允许一稿多投。</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000" dirty="0" smtClean="0"/>
              <a:t>指导案例</a:t>
            </a:r>
            <a:r>
              <a:rPr lang="en-US" altLang="zh-CN" sz="2000" dirty="0" smtClean="0"/>
              <a:t>40</a:t>
            </a:r>
            <a:r>
              <a:rPr lang="zh-CN" altLang="en-US" sz="2000" dirty="0" smtClean="0"/>
              <a:t>号</a:t>
            </a:r>
            <a:r>
              <a:rPr lang="en-US" altLang="zh-CN" sz="2000" dirty="0" smtClean="0"/>
              <a:t>-</a:t>
            </a:r>
            <a:r>
              <a:rPr lang="zh-CN" altLang="zh-CN" sz="2000" b="1" dirty="0" smtClean="0"/>
              <a:t>孙立兴诉天津新技术产业园区劳动人事局工伤认定案</a:t>
            </a:r>
            <a:r>
              <a:rPr lang="zh-CN" altLang="en-US" sz="2000" dirty="0" smtClean="0"/>
              <a:t>，裁判要点</a:t>
            </a:r>
            <a:r>
              <a:rPr lang="en-US" altLang="zh-CN" sz="2000" dirty="0" smtClean="0"/>
              <a:t>3</a:t>
            </a:r>
            <a:r>
              <a:rPr lang="zh-CN" altLang="en-US" sz="2000" dirty="0" smtClean="0"/>
              <a:t>：职工在从事本职工作中存在过失，不属于</a:t>
            </a:r>
            <a:r>
              <a:rPr lang="en-US" altLang="zh-CN" sz="2000" dirty="0" smtClean="0"/>
              <a:t>《</a:t>
            </a:r>
            <a:r>
              <a:rPr lang="zh-CN" altLang="en-US" sz="2000" dirty="0" smtClean="0"/>
              <a:t>工伤保险条例</a:t>
            </a:r>
            <a:r>
              <a:rPr lang="en-US" altLang="zh-CN" sz="2000" dirty="0" smtClean="0"/>
              <a:t>》</a:t>
            </a:r>
            <a:r>
              <a:rPr lang="zh-CN" altLang="en-US" sz="2000" dirty="0" smtClean="0"/>
              <a:t>第十六条规定的故意犯罪、醉酒或者吸毒、自残或者自杀情形，不影响工伤的认定。</a:t>
            </a:r>
            <a:endParaRPr lang="en-US" altLang="zh-CN" sz="2000" dirty="0" smtClean="0"/>
          </a:p>
          <a:p>
            <a:pPr>
              <a:buNone/>
            </a:pPr>
            <a:r>
              <a:rPr lang="en-US" altLang="zh-CN" sz="2000" dirty="0" smtClean="0"/>
              <a:t>      </a:t>
            </a:r>
            <a:r>
              <a:rPr lang="zh-CN" altLang="en-US" sz="2000" dirty="0" smtClean="0"/>
              <a:t>附：</a:t>
            </a:r>
            <a:r>
              <a:rPr lang="en-US" altLang="zh-CN" sz="2000" dirty="0" smtClean="0"/>
              <a:t> 《</a:t>
            </a:r>
            <a:r>
              <a:rPr lang="zh-CN" altLang="en-US" sz="2000" dirty="0" smtClean="0"/>
              <a:t>工伤保险条例</a:t>
            </a:r>
            <a:r>
              <a:rPr lang="en-US" altLang="zh-CN" sz="2000" dirty="0" smtClean="0"/>
              <a:t>》</a:t>
            </a:r>
            <a:r>
              <a:rPr lang="zh-CN" altLang="en-US" sz="2000" dirty="0" smtClean="0"/>
              <a:t>第十六条　职工符合本条例第十四条、第十五条的规定，但是有下列情形之一的，不得认定为工伤或者视同工伤：</a:t>
            </a:r>
            <a:r>
              <a:rPr lang="en-US" sz="2000" dirty="0" smtClean="0"/>
              <a:t/>
            </a:r>
            <a:br>
              <a:rPr lang="en-US" sz="2000" dirty="0" smtClean="0"/>
            </a:br>
            <a:r>
              <a:rPr lang="zh-CN" altLang="en-US" sz="2000" dirty="0" smtClean="0"/>
              <a:t>　　（一）故意犯罪的；</a:t>
            </a:r>
            <a:r>
              <a:rPr lang="en-US" sz="2000" dirty="0" smtClean="0"/>
              <a:t/>
            </a:r>
            <a:br>
              <a:rPr lang="en-US" sz="2000" dirty="0" smtClean="0"/>
            </a:br>
            <a:r>
              <a:rPr lang="zh-CN" altLang="en-US" sz="2000" dirty="0" smtClean="0"/>
              <a:t>　　（二）醉酒或者吸毒的；</a:t>
            </a:r>
            <a:r>
              <a:rPr lang="en-US" sz="2000" dirty="0" smtClean="0"/>
              <a:t/>
            </a:r>
            <a:br>
              <a:rPr lang="en-US" sz="2000" dirty="0" smtClean="0"/>
            </a:br>
            <a:r>
              <a:rPr lang="zh-CN" altLang="en-US" sz="2000" dirty="0" smtClean="0"/>
              <a:t>　　（三）自残或者自杀的。</a:t>
            </a:r>
            <a:r>
              <a:rPr lang="en-US" sz="2000" dirty="0" smtClean="0"/>
              <a:t/>
            </a:r>
            <a:br>
              <a:rPr lang="en-US" sz="2000" dirty="0" smtClean="0"/>
            </a:br>
            <a:endParaRPr lang="en-US" altLang="zh-CN" sz="2000" dirty="0" smtClean="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rrowheads="1"/>
          </p:cNvSpPr>
          <p:nvPr>
            <p:ph type="title"/>
          </p:nvPr>
        </p:nvSpPr>
        <p:spPr/>
        <p:txBody>
          <a:bodyPr/>
          <a:lstStyle/>
          <a:p>
            <a:pPr eaLnBrk="1" hangingPunct="1"/>
            <a:r>
              <a:rPr lang="zh-CN" altLang="en-US" smtClean="0">
                <a:ea typeface="黑体" pitchFamily="2" charset="-122"/>
              </a:rPr>
              <a:t>八、指导性案例实例点评</a:t>
            </a:r>
            <a:r>
              <a:rPr lang="en-US" altLang="zh-CN" smtClean="0">
                <a:ea typeface="黑体" pitchFamily="2" charset="-122"/>
              </a:rPr>
              <a:t>6</a:t>
            </a:r>
            <a:endParaRPr lang="zh-CN" altLang="en-US" smtClean="0">
              <a:ea typeface="黑体" pitchFamily="2" charset="-122"/>
            </a:endParaRPr>
          </a:p>
        </p:txBody>
      </p:sp>
      <p:sp>
        <p:nvSpPr>
          <p:cNvPr id="51203" name="Rectangle 3"/>
          <p:cNvSpPr>
            <a:spLocks noGrp="1" noRot="1" noChangeArrowheads="1"/>
          </p:cNvSpPr>
          <p:nvPr>
            <p:ph type="body" idx="1"/>
          </p:nvPr>
        </p:nvSpPr>
        <p:spPr/>
        <p:txBody>
          <a:bodyPr/>
          <a:lstStyle/>
          <a:p>
            <a:pPr eaLnBrk="1" hangingPunct="1"/>
            <a:r>
              <a:rPr lang="zh-CN" altLang="en-US" sz="2400" dirty="0" smtClean="0"/>
              <a:t>指导案例</a:t>
            </a:r>
            <a:r>
              <a:rPr lang="en-US" altLang="zh-CN" sz="2400" dirty="0" smtClean="0"/>
              <a:t>17</a:t>
            </a:r>
            <a:r>
              <a:rPr lang="zh-CN" altLang="en-US" sz="2400" dirty="0" smtClean="0"/>
              <a:t>号</a:t>
            </a:r>
            <a:r>
              <a:rPr lang="en-US" altLang="zh-CN" sz="2400" dirty="0" smtClean="0"/>
              <a:t>-</a:t>
            </a:r>
            <a:r>
              <a:rPr lang="zh-CN" altLang="en-US" sz="2400" dirty="0" smtClean="0"/>
              <a:t>张莉诉某</a:t>
            </a:r>
            <a:r>
              <a:rPr lang="en-US" altLang="zh-CN" sz="2400" dirty="0" smtClean="0"/>
              <a:t>4S</a:t>
            </a:r>
            <a:r>
              <a:rPr lang="zh-CN" altLang="en-US" sz="2400" dirty="0" smtClean="0"/>
              <a:t>店买卖合同纠纷案</a:t>
            </a:r>
          </a:p>
          <a:p>
            <a:pPr eaLnBrk="1" hangingPunct="1"/>
            <a:r>
              <a:rPr lang="zh-CN" altLang="en-US" sz="2400" dirty="0" smtClean="0"/>
              <a:t>裁判要点：为家庭生活消费需要购买汽车，发生欺诈纠纷的，可以按照</a:t>
            </a:r>
            <a:r>
              <a:rPr lang="en-US" altLang="zh-CN" sz="2400" dirty="0" smtClean="0"/>
              <a:t>《</a:t>
            </a:r>
            <a:r>
              <a:rPr lang="zh-CN" altLang="en-US" sz="2400" dirty="0" smtClean="0"/>
              <a:t>中华人民共和国消费者权益保护法</a:t>
            </a:r>
            <a:r>
              <a:rPr lang="en-US" altLang="zh-CN" sz="2400" dirty="0" smtClean="0"/>
              <a:t>》</a:t>
            </a:r>
            <a:r>
              <a:rPr lang="zh-CN" altLang="en-US" sz="2400" dirty="0" smtClean="0"/>
              <a:t>处理。 </a:t>
            </a:r>
          </a:p>
          <a:p>
            <a:pPr eaLnBrk="1" hangingPunct="1"/>
            <a:r>
              <a:rPr lang="zh-CN" altLang="en-US" sz="2400" dirty="0" smtClean="0"/>
              <a:t>点评：</a:t>
            </a:r>
            <a:r>
              <a:rPr lang="zh-CN" altLang="en-US" sz="2400" b="1" dirty="0" smtClean="0"/>
              <a:t>适法选择型</a:t>
            </a:r>
            <a:r>
              <a:rPr lang="zh-CN" altLang="en-US" sz="2400" dirty="0" smtClean="0"/>
              <a:t>。该指导案例旨在明确为家庭生活消费需要购买家用汽车的，其权益是否应受</a:t>
            </a:r>
            <a:r>
              <a:rPr lang="en-US" altLang="zh-CN" sz="2400" dirty="0" smtClean="0"/>
              <a:t>《</a:t>
            </a:r>
            <a:r>
              <a:rPr lang="zh-CN" altLang="en-US" sz="2400" dirty="0" smtClean="0"/>
              <a:t>消费者权益保护法</a:t>
            </a:r>
            <a:r>
              <a:rPr lang="en-US" altLang="zh-CN" sz="2400" dirty="0" smtClean="0"/>
              <a:t>》</a:t>
            </a:r>
            <a:r>
              <a:rPr lang="zh-CN" altLang="en-US" sz="2400" dirty="0" smtClean="0"/>
              <a:t>的保护，还是只能按</a:t>
            </a:r>
            <a:r>
              <a:rPr lang="en-US" altLang="zh-CN" sz="2400" dirty="0" smtClean="0"/>
              <a:t>《</a:t>
            </a:r>
            <a:r>
              <a:rPr lang="zh-CN" altLang="en-US" sz="2400" dirty="0" smtClean="0"/>
              <a:t>合同法</a:t>
            </a:r>
            <a:r>
              <a:rPr lang="en-US" altLang="zh-CN" sz="2400" dirty="0" smtClean="0"/>
              <a:t>》</a:t>
            </a:r>
            <a:r>
              <a:rPr lang="zh-CN" altLang="en-US" sz="2400" dirty="0" smtClean="0"/>
              <a:t>处理（类案参</a:t>
            </a:r>
            <a:r>
              <a:rPr lang="en-US" altLang="zh-CN" sz="2400" dirty="0" smtClean="0"/>
              <a:t>《</a:t>
            </a:r>
            <a:r>
              <a:rPr lang="zh-CN" altLang="en-US" sz="2400" dirty="0" smtClean="0"/>
              <a:t>中国审判</a:t>
            </a:r>
            <a:r>
              <a:rPr lang="en-US" altLang="zh-CN" sz="2400" dirty="0" smtClean="0"/>
              <a:t>》2017.14</a:t>
            </a:r>
            <a:r>
              <a:rPr lang="zh-CN" altLang="en-US" sz="2400" dirty="0" smtClean="0"/>
              <a:t>期王秀荣、韦景道与翔鹏公司汽车购销合同纠纷案）。 </a:t>
            </a:r>
            <a:endParaRPr lang="en-US" altLang="zh-CN" sz="2400" dirty="0" smtClean="0"/>
          </a:p>
          <a:p>
            <a:pPr eaLnBrk="1" hangingPunct="1"/>
            <a:r>
              <a:rPr lang="en-US" altLang="zh-CN" sz="2400" dirty="0" smtClean="0"/>
              <a:t> </a:t>
            </a:r>
            <a:r>
              <a:rPr lang="en-US" altLang="zh-CN" sz="2400" dirty="0" smtClean="0"/>
              <a:t>        </a:t>
            </a:r>
            <a:r>
              <a:rPr lang="zh-CN" altLang="en-US" sz="2400" dirty="0" smtClean="0"/>
              <a:t>另</a:t>
            </a:r>
            <a:r>
              <a:rPr lang="zh-CN" altLang="en-US" sz="2400" dirty="0" smtClean="0"/>
              <a:t>参</a:t>
            </a:r>
            <a:r>
              <a:rPr lang="en-US" altLang="zh-CN" sz="2400" dirty="0" smtClean="0"/>
              <a:t>33</a:t>
            </a:r>
            <a:r>
              <a:rPr lang="zh-CN" altLang="en-US" sz="2400" dirty="0" smtClean="0"/>
              <a:t>号裁判要点</a:t>
            </a:r>
            <a:r>
              <a:rPr lang="en-US" altLang="zh-CN" sz="2400" dirty="0" smtClean="0"/>
              <a:t>2</a:t>
            </a:r>
            <a:r>
              <a:rPr lang="zh-CN" altLang="en-US" sz="2400" dirty="0" smtClean="0"/>
              <a:t>，</a:t>
            </a:r>
            <a:r>
              <a:rPr lang="en-US" altLang="zh-CN" sz="2400" dirty="0" smtClean="0"/>
              <a:t>67</a:t>
            </a:r>
            <a:r>
              <a:rPr lang="zh-CN" altLang="en-US" sz="2400" dirty="0" smtClean="0"/>
              <a:t>号关于合同法</a:t>
            </a:r>
            <a:r>
              <a:rPr lang="en-US" altLang="zh-CN" sz="2400" dirty="0" smtClean="0"/>
              <a:t>167</a:t>
            </a:r>
            <a:r>
              <a:rPr lang="zh-CN" altLang="en-US" sz="2400" dirty="0" smtClean="0"/>
              <a:t>条能否适用的案例。</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000" dirty="0" smtClean="0"/>
              <a:t>指导案例</a:t>
            </a:r>
            <a:r>
              <a:rPr lang="en-US" altLang="zh-CN" sz="2000" dirty="0" smtClean="0"/>
              <a:t>33</a:t>
            </a:r>
            <a:r>
              <a:rPr lang="zh-CN" altLang="en-US" sz="2000" dirty="0" smtClean="0"/>
              <a:t>号</a:t>
            </a:r>
            <a:r>
              <a:rPr lang="en-US" altLang="zh-CN" sz="2000" dirty="0" smtClean="0"/>
              <a:t>-</a:t>
            </a:r>
            <a:r>
              <a:rPr lang="zh-CN" altLang="en-US" sz="2000" b="1" dirty="0" smtClean="0"/>
              <a:t>瑞士嘉吉国际公司诉福建金石制油有限公司等确认合同无效纠纷案</a:t>
            </a:r>
            <a:r>
              <a:rPr lang="zh-CN" altLang="en-US" sz="2000" dirty="0" smtClean="0"/>
              <a:t>，裁判要点</a:t>
            </a:r>
            <a:r>
              <a:rPr lang="en-US" altLang="zh-CN" sz="2000" dirty="0" smtClean="0"/>
              <a:t>2</a:t>
            </a:r>
            <a:r>
              <a:rPr lang="zh-CN" altLang="en-US" sz="2000" dirty="0" smtClean="0"/>
              <a:t>：</a:t>
            </a:r>
            <a:r>
              <a:rPr lang="en-US" altLang="zh-CN" sz="2000" dirty="0" smtClean="0"/>
              <a:t>《</a:t>
            </a:r>
            <a:r>
              <a:rPr lang="zh-CN" altLang="en-US" sz="2000" dirty="0" smtClean="0"/>
              <a:t>中华人民共和国合同法</a:t>
            </a:r>
            <a:r>
              <a:rPr lang="en-US" altLang="zh-CN" sz="2000" dirty="0" smtClean="0"/>
              <a:t>》</a:t>
            </a:r>
            <a:r>
              <a:rPr lang="zh-CN" altLang="en-US" sz="2000" dirty="0" smtClean="0"/>
              <a:t>第五十九条规定适用于第三人为财产所有权人的情形，在债权人对债务人享有普通债权的情况下，应当根据</a:t>
            </a:r>
            <a:r>
              <a:rPr lang="en-US" altLang="zh-CN" sz="2000" dirty="0" smtClean="0"/>
              <a:t>《</a:t>
            </a:r>
            <a:r>
              <a:rPr lang="zh-CN" altLang="en-US" sz="2000" dirty="0" smtClean="0"/>
              <a:t>中华人民共和国合同法</a:t>
            </a:r>
            <a:r>
              <a:rPr lang="en-US" altLang="zh-CN" sz="2000" dirty="0" smtClean="0"/>
              <a:t>》</a:t>
            </a:r>
            <a:r>
              <a:rPr lang="zh-CN" altLang="en-US" sz="2000" dirty="0" smtClean="0"/>
              <a:t>第五十八条的规定，判令因无效合同取得的财产返还给原财产所有人，而不能根据第五十九条规定直接判令债务人的关联公司因“恶意串通，损害第三人利益”的合同而取得的债务人的财产返还给债权人。</a:t>
            </a:r>
            <a:endParaRPr lang="en-US" altLang="zh-CN" sz="2000" dirty="0" smtClean="0"/>
          </a:p>
          <a:p>
            <a:r>
              <a:rPr lang="zh-CN" altLang="en-US" sz="2000" dirty="0" smtClean="0"/>
              <a:t>指导案例</a:t>
            </a:r>
            <a:r>
              <a:rPr lang="en-US" altLang="zh-CN" sz="2000" dirty="0" smtClean="0"/>
              <a:t>67</a:t>
            </a:r>
            <a:r>
              <a:rPr lang="zh-CN" altLang="en-US" sz="2000" dirty="0" smtClean="0"/>
              <a:t>号</a:t>
            </a:r>
            <a:r>
              <a:rPr lang="en-US" altLang="zh-CN" sz="2000" dirty="0" smtClean="0"/>
              <a:t>-</a:t>
            </a:r>
            <a:r>
              <a:rPr lang="zh-CN" altLang="en-US" sz="2000" b="1" dirty="0" smtClean="0"/>
              <a:t>汤长龙诉周士海股权转让纠纷案</a:t>
            </a:r>
            <a:r>
              <a:rPr lang="zh-CN" altLang="en-US" sz="2000" dirty="0" smtClean="0"/>
              <a:t>，裁判要点：有限责任公司的股权分期支付转让款中发生股权受让人延迟或者拒付等违约情形，股权转让人要求解除双方签订的股权转让合同的，不适用</a:t>
            </a:r>
            <a:r>
              <a:rPr lang="en-US" altLang="zh-CN" sz="2000" dirty="0" smtClean="0"/>
              <a:t>《</a:t>
            </a:r>
            <a:r>
              <a:rPr lang="zh-CN" altLang="en-US" sz="2000" dirty="0" smtClean="0"/>
              <a:t>中华人民共和国合同法</a:t>
            </a:r>
            <a:r>
              <a:rPr lang="en-US" altLang="zh-CN" sz="2000" dirty="0" smtClean="0"/>
              <a:t>》</a:t>
            </a:r>
            <a:r>
              <a:rPr lang="zh-CN" altLang="en-US" sz="2000" dirty="0" smtClean="0"/>
              <a:t>第一百六十七条关于分期付款买卖中出卖人在买受人未支付到期价款的金额达到合同全部价款的五分之一时即可解除合同的规定。</a:t>
            </a:r>
            <a:endParaRPr lang="en-US" altLang="zh-CN" sz="2000" dirty="0" smtClean="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rrowheads="1"/>
          </p:cNvSpPr>
          <p:nvPr>
            <p:ph type="title"/>
          </p:nvPr>
        </p:nvSpPr>
        <p:spPr/>
        <p:txBody>
          <a:bodyPr/>
          <a:lstStyle/>
          <a:p>
            <a:pPr eaLnBrk="1" hangingPunct="1"/>
            <a:r>
              <a:rPr lang="zh-CN" altLang="en-US" smtClean="0">
                <a:ea typeface="黑体" pitchFamily="2" charset="-122"/>
              </a:rPr>
              <a:t>八、指导性案例实例点评</a:t>
            </a:r>
            <a:r>
              <a:rPr lang="en-US" altLang="zh-CN" smtClean="0">
                <a:ea typeface="黑体" pitchFamily="2" charset="-122"/>
              </a:rPr>
              <a:t>7</a:t>
            </a:r>
            <a:endParaRPr lang="zh-CN" altLang="en-US" smtClean="0">
              <a:ea typeface="黑体" pitchFamily="2" charset="-122"/>
            </a:endParaRPr>
          </a:p>
        </p:txBody>
      </p:sp>
      <p:sp>
        <p:nvSpPr>
          <p:cNvPr id="52227" name="Rectangle 3"/>
          <p:cNvSpPr>
            <a:spLocks noGrp="1" noRot="1" noChangeArrowheads="1"/>
          </p:cNvSpPr>
          <p:nvPr>
            <p:ph type="body" idx="1"/>
          </p:nvPr>
        </p:nvSpPr>
        <p:spPr/>
        <p:txBody>
          <a:bodyPr/>
          <a:lstStyle/>
          <a:p>
            <a:pPr eaLnBrk="1" hangingPunct="1">
              <a:lnSpc>
                <a:spcPct val="80000"/>
              </a:lnSpc>
            </a:pPr>
            <a:r>
              <a:rPr lang="zh-CN" altLang="en-US" sz="2400" dirty="0" smtClean="0">
                <a:latin typeface="楷体_GB2312" pitchFamily="49" charset="-122"/>
                <a:ea typeface="楷体_GB2312" pitchFamily="49" charset="-122"/>
              </a:rPr>
              <a:t>指导案例</a:t>
            </a:r>
            <a:r>
              <a:rPr lang="en-US" altLang="zh-CN" sz="2400" dirty="0" smtClean="0">
                <a:latin typeface="楷体_GB2312" pitchFamily="49" charset="-122"/>
                <a:ea typeface="楷体_GB2312" pitchFamily="49" charset="-122"/>
              </a:rPr>
              <a:t>1</a:t>
            </a:r>
            <a:r>
              <a:rPr lang="zh-CN" altLang="en-US" sz="2400" dirty="0" smtClean="0">
                <a:latin typeface="楷体_GB2312" pitchFamily="49" charset="-122"/>
                <a:ea typeface="楷体_GB2312" pitchFamily="49" charset="-122"/>
              </a:rPr>
              <a:t>号</a:t>
            </a:r>
            <a:r>
              <a:rPr lang="en-US" altLang="zh-CN" sz="2400" dirty="0" smtClean="0">
                <a:ea typeface="楷体_GB2312" pitchFamily="49" charset="-122"/>
              </a:rPr>
              <a:t>——</a:t>
            </a:r>
            <a:r>
              <a:rPr lang="zh-CN" altLang="en-US" sz="2400" dirty="0" smtClean="0">
                <a:latin typeface="楷体_GB2312" pitchFamily="49" charset="-122"/>
                <a:ea typeface="楷体_GB2312" pitchFamily="49" charset="-122"/>
              </a:rPr>
              <a:t>上海中原物业顾问有限公司诉陶德华居间合同纠纷案 </a:t>
            </a:r>
          </a:p>
          <a:p>
            <a:pPr eaLnBrk="1" hangingPunct="1">
              <a:lnSpc>
                <a:spcPct val="80000"/>
              </a:lnSpc>
            </a:pPr>
            <a:r>
              <a:rPr lang="zh-CN" altLang="en-US" sz="2400" dirty="0" smtClean="0">
                <a:latin typeface="楷体_GB2312" pitchFamily="49" charset="-122"/>
                <a:ea typeface="楷体_GB2312" pitchFamily="49" charset="-122"/>
              </a:rPr>
              <a:t>裁判要点：房屋买卖居间合同中关于禁止买方利用中介公司提供的房源信息却绕开该中介公司与卖方签订房屋买卖合同的约定合法有效。但是，当卖方将同一房屋通过多个中介公司挂牌出售时，买方通过其他公众可以获知的正当途径获得相同房源信息的，买方有权选择报价低、服务好的中介公司促成房屋买卖合同成立，其行为并没有利用先前与之签约中介公司的房源信息，故不构成违约。 </a:t>
            </a:r>
          </a:p>
          <a:p>
            <a:pPr eaLnBrk="1" hangingPunct="1">
              <a:lnSpc>
                <a:spcPct val="80000"/>
              </a:lnSpc>
            </a:pPr>
            <a:r>
              <a:rPr lang="zh-CN" altLang="en-US" sz="2400" dirty="0" smtClean="0">
                <a:latin typeface="楷体_GB2312" pitchFamily="49" charset="-122"/>
                <a:ea typeface="楷体_GB2312" pitchFamily="49" charset="-122"/>
              </a:rPr>
              <a:t>点评：</a:t>
            </a:r>
            <a:r>
              <a:rPr lang="zh-CN" altLang="en-US" sz="2400" b="1" dirty="0" smtClean="0">
                <a:latin typeface="楷体_GB2312" pitchFamily="49" charset="-122"/>
                <a:ea typeface="楷体_GB2312" pitchFamily="49" charset="-122"/>
              </a:rPr>
              <a:t>疑难案件型</a:t>
            </a:r>
            <a:r>
              <a:rPr lang="zh-CN" altLang="en-US" sz="2400" dirty="0" smtClean="0">
                <a:latin typeface="楷体_GB2312" pitchFamily="49" charset="-122"/>
                <a:ea typeface="楷体_GB2312" pitchFamily="49" charset="-122"/>
              </a:rPr>
              <a:t>。既保护中介公司合法权益，促进中介服务市场健康发展，维护市场交易诚信，又有利于促进房屋买卖中介公司之间公平竞争，提高服务质量，保护消费者的合法权益。解决实践中常见的</a:t>
            </a:r>
            <a:r>
              <a:rPr lang="zh-CN" altLang="en-US" sz="2400" dirty="0" smtClean="0">
                <a:ea typeface="楷体_GB2312" pitchFamily="49" charset="-122"/>
              </a:rPr>
              <a:t>“</a:t>
            </a:r>
            <a:r>
              <a:rPr lang="zh-CN" altLang="en-US" sz="2400" dirty="0" smtClean="0">
                <a:latin typeface="楷体_GB2312" pitchFamily="49" charset="-122"/>
                <a:ea typeface="楷体_GB2312" pitchFamily="49" charset="-122"/>
              </a:rPr>
              <a:t>跳单</a:t>
            </a:r>
            <a:r>
              <a:rPr lang="zh-CN" altLang="en-US" sz="2400" dirty="0" smtClean="0">
                <a:ea typeface="楷体_GB2312" pitchFamily="49" charset="-122"/>
              </a:rPr>
              <a:t>”</a:t>
            </a:r>
            <a:r>
              <a:rPr lang="zh-CN" altLang="en-US" sz="2400" dirty="0" smtClean="0">
                <a:latin typeface="楷体_GB2312" pitchFamily="49" charset="-122"/>
                <a:ea typeface="楷体_GB2312" pitchFamily="49" charset="-122"/>
              </a:rPr>
              <a:t>疑难复杂问题。另参</a:t>
            </a:r>
            <a:r>
              <a:rPr lang="en-US" altLang="zh-CN" sz="2400" dirty="0" smtClean="0">
                <a:latin typeface="楷体_GB2312" pitchFamily="49" charset="-122"/>
                <a:ea typeface="楷体_GB2312" pitchFamily="49" charset="-122"/>
              </a:rPr>
              <a:t>50</a:t>
            </a:r>
            <a:r>
              <a:rPr lang="zh-CN" altLang="en-US" sz="2400" dirty="0" smtClean="0">
                <a:latin typeface="楷体_GB2312" pitchFamily="49" charset="-122"/>
                <a:ea typeface="楷体_GB2312" pitchFamily="49" charset="-122"/>
              </a:rPr>
              <a:t>号继承纠纷案，</a:t>
            </a:r>
            <a:r>
              <a:rPr lang="en-US" altLang="zh-CN" sz="2400" dirty="0" smtClean="0">
                <a:latin typeface="楷体_GB2312" pitchFamily="49" charset="-122"/>
                <a:ea typeface="楷体_GB2312" pitchFamily="49" charset="-122"/>
              </a:rPr>
              <a:t>65</a:t>
            </a:r>
            <a:r>
              <a:rPr lang="zh-CN" altLang="en-US" sz="2400" dirty="0" smtClean="0">
                <a:latin typeface="楷体_GB2312" pitchFamily="49" charset="-122"/>
                <a:ea typeface="楷体_GB2312" pitchFamily="49" charset="-122"/>
              </a:rPr>
              <a:t>号物业维修基金诉讼时效案。</a:t>
            </a:r>
            <a:r>
              <a:rPr lang="en-US" altLang="zh-CN" sz="2400" dirty="0" smtClean="0">
                <a:latin typeface="楷体_GB2312" pitchFamily="49" charset="-122"/>
                <a:ea typeface="楷体_GB2312" pitchFamily="49" charset="-122"/>
              </a:rPr>
              <a:t>82</a:t>
            </a:r>
            <a:r>
              <a:rPr lang="zh-CN" altLang="en-US" sz="2400" dirty="0" smtClean="0">
                <a:latin typeface="楷体_GB2312" pitchFamily="49" charset="-122"/>
                <a:ea typeface="楷体_GB2312" pitchFamily="49" charset="-122"/>
              </a:rPr>
              <a:t>号诚信原则、权力滥用否定商标权。</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000" dirty="0" smtClean="0"/>
              <a:t>指导案例</a:t>
            </a:r>
            <a:r>
              <a:rPr lang="en-US" altLang="zh-CN" sz="2000" dirty="0" smtClean="0"/>
              <a:t>50</a:t>
            </a:r>
            <a:r>
              <a:rPr lang="zh-CN" altLang="en-US" sz="2000" dirty="0" smtClean="0"/>
              <a:t>号</a:t>
            </a:r>
            <a:r>
              <a:rPr lang="en-US" altLang="zh-CN" sz="2000" dirty="0" smtClean="0"/>
              <a:t>-</a:t>
            </a:r>
            <a:r>
              <a:rPr lang="zh-CN" altLang="en-US" sz="2000" b="1" dirty="0" smtClean="0"/>
              <a:t>李某、郭某阳诉郭某和、童某某继承纠纷案</a:t>
            </a:r>
            <a:r>
              <a:rPr lang="zh-CN" altLang="en-US" sz="2000" dirty="0" smtClean="0"/>
              <a:t>，裁判要点</a:t>
            </a:r>
            <a:r>
              <a:rPr lang="en-US" altLang="zh-CN" sz="2000" dirty="0" smtClean="0"/>
              <a:t>1</a:t>
            </a:r>
            <a:r>
              <a:rPr lang="zh-CN" altLang="en-US" sz="2000" dirty="0" smtClean="0"/>
              <a:t>：夫妻关系存续期间，双方一致同意利用他人的精子进行人工授精并使女方受孕后，男方反悔，而女方坚持生出该子女的，不论该子女是否在夫妻关系存续期间出生，都应视为夫妻双方的婚生子女。</a:t>
            </a:r>
            <a:endParaRPr lang="en-US" altLang="zh-CN" sz="2000" dirty="0" smtClean="0"/>
          </a:p>
          <a:p>
            <a:r>
              <a:rPr lang="zh-CN" altLang="en-US" sz="2000" dirty="0" smtClean="0"/>
              <a:t>指导案例</a:t>
            </a:r>
            <a:r>
              <a:rPr lang="en-US" altLang="zh-CN" sz="2000" dirty="0" smtClean="0"/>
              <a:t>65</a:t>
            </a:r>
            <a:r>
              <a:rPr lang="zh-CN" altLang="en-US" sz="2000" dirty="0" smtClean="0"/>
              <a:t>号</a:t>
            </a:r>
            <a:r>
              <a:rPr lang="en-US" altLang="zh-CN" sz="2000" dirty="0" smtClean="0"/>
              <a:t>-</a:t>
            </a:r>
            <a:r>
              <a:rPr lang="zh-CN" altLang="en-US" sz="2000" b="1" dirty="0" smtClean="0"/>
              <a:t>上海市虹口区久乐大厦小区业主大会诉上海环亚实业总公司业主共有权纠纷案</a:t>
            </a:r>
            <a:r>
              <a:rPr lang="zh-CN" altLang="en-US" sz="2000" dirty="0" smtClean="0"/>
              <a:t>，裁判要点：专项维修资金是专门用于物业共用部位、共用设施设备保修期满后的维修和更新、改造的资金，属于全体业主共有。缴纳专项维修资金是业主为维护建筑物的长期安全使用而应承担的一项法定义务。业主拒绝缴纳专项维修资金，并以诉讼时效提出抗辩的，人民法院不予支持</a:t>
            </a:r>
            <a:r>
              <a:rPr lang="zh-CN" altLang="en-US" sz="2000" dirty="0" smtClean="0"/>
              <a:t>。</a:t>
            </a:r>
            <a:endParaRPr lang="en-US" altLang="zh-CN" sz="2000" dirty="0" smtClean="0"/>
          </a:p>
          <a:p>
            <a:r>
              <a:rPr lang="en-US" altLang="zh-CN" sz="2000" dirty="0" smtClean="0"/>
              <a:t> </a:t>
            </a:r>
            <a:r>
              <a:rPr lang="en-US" altLang="zh-CN" sz="2000" dirty="0" smtClean="0"/>
              <a:t>       《</a:t>
            </a:r>
            <a:r>
              <a:rPr lang="zh-CN" altLang="en-US" sz="2000" dirty="0" smtClean="0"/>
              <a:t>民法总则</a:t>
            </a:r>
            <a:r>
              <a:rPr lang="en-US" altLang="zh-CN" sz="2000" dirty="0" smtClean="0"/>
              <a:t>》</a:t>
            </a:r>
            <a:r>
              <a:rPr lang="zh-CN" altLang="en-US" sz="2000" dirty="0" smtClean="0"/>
              <a:t>第</a:t>
            </a:r>
            <a:r>
              <a:rPr lang="en-US" altLang="zh-CN" sz="2000" dirty="0" smtClean="0"/>
              <a:t>196</a:t>
            </a:r>
            <a:r>
              <a:rPr lang="zh-CN" altLang="en-US" sz="2000" dirty="0" smtClean="0"/>
              <a:t>条规定了四种请求权不适用诉讼时效的规定。</a:t>
            </a:r>
            <a:endParaRPr lang="en-US" altLang="zh-CN" sz="2000" dirty="0" smtClean="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指导案例</a:t>
            </a:r>
            <a:r>
              <a:rPr lang="en-US" altLang="zh-CN" dirty="0" smtClean="0"/>
              <a:t>96</a:t>
            </a:r>
            <a:r>
              <a:rPr lang="zh-CN" altLang="en-US" dirty="0" smtClean="0"/>
              <a:t>号：宋文军诉西安市大华餐饮有限公司股东资格确认纠纷案</a:t>
            </a:r>
            <a:endParaRPr lang="en-US" altLang="zh-CN" dirty="0" smtClean="0"/>
          </a:p>
          <a:p>
            <a:r>
              <a:rPr lang="zh-CN" altLang="en-US" sz="2800" dirty="0" smtClean="0"/>
              <a:t>　　</a:t>
            </a:r>
            <a:r>
              <a:rPr lang="zh-CN" altLang="en-US" sz="2800" dirty="0" smtClean="0"/>
              <a:t>裁判要点：国有</a:t>
            </a:r>
            <a:r>
              <a:rPr lang="zh-CN" altLang="en-US" sz="2800" dirty="0" smtClean="0"/>
              <a:t>企业改制为有限责任公司，其初始章程对股权转让进行限制，明确约定公司回购条款，只要不违反公司法等法律强制性规定，可认定为有效。有限责任公司按照初始章程约定，支付合理对价回购股东股权，且通过转让给其他股东等方式进行合理处置的，人民法院应予支持。</a:t>
            </a:r>
          </a:p>
          <a:p>
            <a:endParaRPr lang="zh-CN" altLang="en-US" dirty="0" smtClean="0"/>
          </a:p>
          <a:p>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rrowheads="1"/>
          </p:cNvSpPr>
          <p:nvPr>
            <p:ph type="title"/>
          </p:nvPr>
        </p:nvSpPr>
        <p:spPr/>
        <p:txBody>
          <a:bodyPr/>
          <a:lstStyle/>
          <a:p>
            <a:pPr eaLnBrk="1" hangingPunct="1"/>
            <a:r>
              <a:rPr lang="zh-CN" altLang="en-US" smtClean="0">
                <a:ea typeface="黑体" pitchFamily="2" charset="-122"/>
              </a:rPr>
              <a:t>八、指导性案例实例点评</a:t>
            </a:r>
            <a:r>
              <a:rPr lang="en-US" altLang="zh-CN" smtClean="0">
                <a:ea typeface="黑体" pitchFamily="2" charset="-122"/>
              </a:rPr>
              <a:t>8</a:t>
            </a:r>
            <a:endParaRPr lang="zh-CN" altLang="en-US" smtClean="0">
              <a:ea typeface="黑体" pitchFamily="2" charset="-122"/>
            </a:endParaRPr>
          </a:p>
        </p:txBody>
      </p:sp>
      <p:sp>
        <p:nvSpPr>
          <p:cNvPr id="53251" name="Rectangle 3"/>
          <p:cNvSpPr>
            <a:spLocks noGrp="1" noRot="1" noChangeArrowheads="1"/>
          </p:cNvSpPr>
          <p:nvPr>
            <p:ph type="body" idx="1"/>
          </p:nvPr>
        </p:nvSpPr>
        <p:spPr/>
        <p:txBody>
          <a:bodyPr/>
          <a:lstStyle/>
          <a:p>
            <a:pPr eaLnBrk="1" hangingPunct="1">
              <a:lnSpc>
                <a:spcPct val="80000"/>
              </a:lnSpc>
            </a:pPr>
            <a:r>
              <a:rPr lang="zh-CN" altLang="en-US" sz="2400" dirty="0" smtClean="0"/>
              <a:t>指导案例</a:t>
            </a:r>
            <a:r>
              <a:rPr lang="en-US" altLang="zh-CN" sz="2400" dirty="0" smtClean="0"/>
              <a:t>3</a:t>
            </a:r>
            <a:r>
              <a:rPr lang="zh-CN" altLang="en-US" sz="2400" dirty="0" smtClean="0"/>
              <a:t>号 </a:t>
            </a:r>
            <a:r>
              <a:rPr lang="en-US" altLang="zh-CN" sz="2400" dirty="0" smtClean="0"/>
              <a:t>——</a:t>
            </a:r>
            <a:r>
              <a:rPr lang="zh-CN" altLang="en-US" sz="2400" dirty="0" smtClean="0"/>
              <a:t>潘玉梅、陈宁受贿案 </a:t>
            </a:r>
          </a:p>
          <a:p>
            <a:pPr eaLnBrk="1" hangingPunct="1">
              <a:lnSpc>
                <a:spcPct val="80000"/>
              </a:lnSpc>
            </a:pPr>
            <a:r>
              <a:rPr lang="zh-CN" altLang="en-US" sz="2400" dirty="0" smtClean="0"/>
              <a:t>裁判要点</a:t>
            </a:r>
            <a:r>
              <a:rPr lang="en-US" altLang="zh-CN" sz="2400" dirty="0" smtClean="0"/>
              <a:t>1</a:t>
            </a:r>
            <a:r>
              <a:rPr lang="zh-CN" altLang="en-US" sz="2400" dirty="0" smtClean="0"/>
              <a:t>：国家工作人员利用职务上的便利为请托人谋取利益，并与请托人以“合办”公司的名义获取“利润”，没有实际出资和参与经营管理的，以受贿论处。 </a:t>
            </a:r>
          </a:p>
          <a:p>
            <a:pPr eaLnBrk="1" hangingPunct="1">
              <a:lnSpc>
                <a:spcPct val="80000"/>
              </a:lnSpc>
            </a:pPr>
            <a:r>
              <a:rPr lang="zh-CN" altLang="en-US" sz="2400" dirty="0" smtClean="0"/>
              <a:t>点评：</a:t>
            </a:r>
            <a:r>
              <a:rPr lang="zh-CN" altLang="en-US" sz="2400" b="1" dirty="0" smtClean="0"/>
              <a:t>新型案件型</a:t>
            </a:r>
            <a:r>
              <a:rPr lang="zh-CN" altLang="en-US" sz="2400" dirty="0" smtClean="0"/>
              <a:t>。对近年来以新的手段收受贿赂案件的处理提供了明确指导。对于依法惩治受贿犯罪，有效查处新形势下出现的新类型受贿案件，推进反腐败斗争深入开展，具有重要意义。</a:t>
            </a:r>
            <a:endParaRPr lang="en-US" altLang="zh-CN" sz="2400" dirty="0" smtClean="0"/>
          </a:p>
          <a:p>
            <a:pPr eaLnBrk="1" hangingPunct="1">
              <a:lnSpc>
                <a:spcPct val="80000"/>
              </a:lnSpc>
            </a:pPr>
            <a:r>
              <a:rPr lang="zh-CN" altLang="en-US" sz="2400" dirty="0" smtClean="0"/>
              <a:t>指导案例</a:t>
            </a:r>
            <a:r>
              <a:rPr lang="en-US" altLang="zh-CN" sz="2400" dirty="0" smtClean="0"/>
              <a:t>27</a:t>
            </a:r>
            <a:r>
              <a:rPr lang="zh-CN" altLang="en-US" sz="2400" dirty="0" smtClean="0"/>
              <a:t>号臧进泉等盗窃、诈骗案亦属此类型，利用网络这种新型手段的犯罪。 另参</a:t>
            </a:r>
            <a:r>
              <a:rPr lang="en-US" altLang="zh-CN" sz="2400" dirty="0" smtClean="0"/>
              <a:t>45</a:t>
            </a:r>
            <a:r>
              <a:rPr lang="zh-CN" altLang="en-US" sz="2400" dirty="0" smtClean="0"/>
              <a:t>号涉及网络的不正当竞争纠纷案。</a:t>
            </a:r>
            <a:r>
              <a:rPr lang="en-US" altLang="zh-CN" sz="2400" dirty="0" smtClean="0"/>
              <a:t>53</a:t>
            </a:r>
            <a:r>
              <a:rPr lang="zh-CN" altLang="en-US" sz="2400" dirty="0" smtClean="0"/>
              <a:t>号</a:t>
            </a:r>
            <a:r>
              <a:rPr lang="zh-CN" altLang="zh-CN" sz="2400" dirty="0" smtClean="0"/>
              <a:t>特许经营权的收益权可以质押</a:t>
            </a:r>
            <a:r>
              <a:rPr lang="zh-CN" altLang="en-US" sz="2400" dirty="0" smtClean="0"/>
              <a:t>案。</a:t>
            </a:r>
            <a:r>
              <a:rPr lang="en-US" altLang="zh-CN" sz="2400" dirty="0" smtClean="0"/>
              <a:t>78</a:t>
            </a:r>
            <a:r>
              <a:rPr lang="zh-CN" altLang="en-US" sz="2400" dirty="0" smtClean="0"/>
              <a:t>号</a:t>
            </a:r>
            <a:r>
              <a:rPr lang="en-US" altLang="zh-CN" sz="2400" dirty="0" smtClean="0"/>
              <a:t>3Q</a:t>
            </a:r>
            <a:r>
              <a:rPr lang="zh-CN" altLang="en-US" sz="2400" dirty="0" smtClean="0"/>
              <a:t>反垄断案，明确了互联网领域界定相关市场的规则变化。</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000" dirty="0" smtClean="0"/>
              <a:t>指导案例</a:t>
            </a:r>
            <a:r>
              <a:rPr lang="en-US" altLang="zh-CN" sz="2000" dirty="0" smtClean="0"/>
              <a:t>27</a:t>
            </a:r>
            <a:r>
              <a:rPr lang="zh-CN" altLang="en-US" sz="2000" dirty="0" smtClean="0"/>
              <a:t>号</a:t>
            </a:r>
            <a:r>
              <a:rPr lang="en-US" altLang="zh-CN" sz="2000" dirty="0" smtClean="0"/>
              <a:t>-</a:t>
            </a:r>
            <a:r>
              <a:rPr lang="zh-CN" altLang="en-US" sz="2000" b="1" dirty="0" smtClean="0"/>
              <a:t>臧进泉等盗窃、诈骗案</a:t>
            </a:r>
            <a:r>
              <a:rPr lang="zh-CN" altLang="en-US" sz="2000" dirty="0" smtClean="0"/>
              <a:t>，裁判要点：行为人利用信息网络，诱骗他人点击虚假链接而实际通过预先植入的计算机程序窃取财物构成犯罪的，以盗窃罪定罪处罚；虚构可供交易的商品或者服务，欺骗他人点击付款链接而骗取财物构成犯罪的，以诈骗罪定罪处罚。</a:t>
            </a:r>
            <a:endParaRPr lang="en-US" altLang="zh-CN" sz="2000" dirty="0" smtClean="0"/>
          </a:p>
          <a:p>
            <a:r>
              <a:rPr lang="zh-CN" altLang="en-US" sz="2000" dirty="0" smtClean="0"/>
              <a:t>指导案例</a:t>
            </a:r>
            <a:r>
              <a:rPr lang="en-US" altLang="zh-CN" sz="2000" dirty="0" smtClean="0"/>
              <a:t>45</a:t>
            </a:r>
            <a:r>
              <a:rPr lang="zh-CN" altLang="en-US" sz="2000" dirty="0" smtClean="0"/>
              <a:t>号</a:t>
            </a:r>
            <a:r>
              <a:rPr lang="en-US" altLang="zh-CN" sz="2000" dirty="0" smtClean="0"/>
              <a:t>-</a:t>
            </a:r>
            <a:r>
              <a:rPr lang="zh-CN" altLang="en-US" sz="2000" b="1" dirty="0" smtClean="0"/>
              <a:t>北京百度网讯科技有限公司诉青岛奥商网络技术有限公司等不正当竞争纠纷案</a:t>
            </a:r>
            <a:r>
              <a:rPr lang="zh-CN" altLang="en-US" sz="2000" dirty="0" smtClean="0"/>
              <a:t>，裁判要点：从事互联网服务的经营者，在其他经营者网站的搜索结果页面强行弹出广告的行为，违反诚实信用原则和公认商业道德，妨碍其他经营者正当经营并损害其合法权益，可以依照</a:t>
            </a:r>
            <a:r>
              <a:rPr lang="en-US" altLang="zh-CN" sz="2000" dirty="0" smtClean="0"/>
              <a:t>《</a:t>
            </a:r>
            <a:r>
              <a:rPr lang="zh-CN" altLang="en-US" sz="2000" dirty="0" smtClean="0"/>
              <a:t>中华人民共和国反不正当竞争法</a:t>
            </a:r>
            <a:r>
              <a:rPr lang="en-US" altLang="zh-CN" sz="2000" dirty="0" smtClean="0"/>
              <a:t>》</a:t>
            </a:r>
            <a:r>
              <a:rPr lang="zh-CN" altLang="en-US" sz="2000" dirty="0" smtClean="0"/>
              <a:t>第二条的原则性规定认定为不正当竞争。</a:t>
            </a:r>
          </a:p>
          <a:p>
            <a:endParaRPr lang="en-US" altLang="zh-CN" sz="2000" dirty="0" smtClean="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rrowheads="1"/>
          </p:cNvSpPr>
          <p:nvPr>
            <p:ph type="title"/>
          </p:nvPr>
        </p:nvSpPr>
        <p:spPr/>
        <p:txBody>
          <a:bodyPr/>
          <a:lstStyle/>
          <a:p>
            <a:pPr eaLnBrk="1" hangingPunct="1"/>
            <a:r>
              <a:rPr lang="zh-CN" altLang="en-US" smtClean="0">
                <a:ea typeface="黑体" pitchFamily="2" charset="-122"/>
              </a:rPr>
              <a:t>八、指导性案例实例点评</a:t>
            </a:r>
            <a:r>
              <a:rPr lang="en-US" altLang="zh-CN" smtClean="0">
                <a:ea typeface="黑体" pitchFamily="2" charset="-122"/>
              </a:rPr>
              <a:t>9</a:t>
            </a:r>
            <a:endParaRPr lang="zh-CN" altLang="en-US" smtClean="0">
              <a:ea typeface="黑体" pitchFamily="2" charset="-122"/>
            </a:endParaRPr>
          </a:p>
        </p:txBody>
      </p:sp>
      <p:sp>
        <p:nvSpPr>
          <p:cNvPr id="54275" name="Rectangle 3"/>
          <p:cNvSpPr>
            <a:spLocks noGrp="1" noRot="1" noChangeArrowheads="1"/>
          </p:cNvSpPr>
          <p:nvPr>
            <p:ph type="body" idx="1"/>
          </p:nvPr>
        </p:nvSpPr>
        <p:spPr/>
        <p:txBody>
          <a:bodyPr/>
          <a:lstStyle/>
          <a:p>
            <a:pPr eaLnBrk="1" hangingPunct="1">
              <a:lnSpc>
                <a:spcPct val="80000"/>
              </a:lnSpc>
            </a:pPr>
            <a:r>
              <a:rPr lang="zh-CN" altLang="en-US" sz="2400" dirty="0" smtClean="0"/>
              <a:t>指导案例</a:t>
            </a:r>
            <a:r>
              <a:rPr lang="en-US" altLang="zh-CN" sz="2400" dirty="0" smtClean="0"/>
              <a:t>4</a:t>
            </a:r>
            <a:r>
              <a:rPr lang="zh-CN" altLang="en-US" sz="2400" dirty="0" smtClean="0"/>
              <a:t>号 </a:t>
            </a:r>
            <a:r>
              <a:rPr lang="en-US" altLang="zh-CN" sz="2400" dirty="0" smtClean="0"/>
              <a:t>-</a:t>
            </a:r>
            <a:r>
              <a:rPr lang="en-US" altLang="zh-CN" sz="2400" b="1" dirty="0" smtClean="0"/>
              <a:t>《</a:t>
            </a:r>
            <a:r>
              <a:rPr lang="zh-CN" altLang="en-US" sz="2400" dirty="0" smtClean="0"/>
              <a:t>王志才故意杀人案</a:t>
            </a:r>
            <a:r>
              <a:rPr lang="en-US" altLang="zh-CN" sz="2400" dirty="0" smtClean="0"/>
              <a:t>》 </a:t>
            </a:r>
          </a:p>
          <a:p>
            <a:pPr eaLnBrk="1" hangingPunct="1">
              <a:lnSpc>
                <a:spcPct val="80000"/>
              </a:lnSpc>
            </a:pPr>
            <a:r>
              <a:rPr lang="zh-CN" altLang="en-US" sz="2400" dirty="0" smtClean="0"/>
              <a:t>裁判要点：因恋爱、婚姻矛盾激化引发的故意杀人案件，被告人犯罪手段残忍，论罪应当判处死刑，但被告人具有坦白悔罪、积极赔偿等从轻处罚情节，同时被害人亲属要求严惩的，人民法院根据案件性质、犯罪情节、危害后果和被告人的主观恶性及人身危险性，可以依法判处被告人死刑，缓期二年执行，同时决定限制减刑，以有效化解社会矛盾，促进社会和谐。</a:t>
            </a:r>
          </a:p>
          <a:p>
            <a:pPr eaLnBrk="1" hangingPunct="1">
              <a:lnSpc>
                <a:spcPct val="80000"/>
              </a:lnSpc>
            </a:pPr>
            <a:r>
              <a:rPr lang="zh-CN" altLang="en-US" sz="2400" dirty="0" smtClean="0"/>
              <a:t>点评：</a:t>
            </a:r>
            <a:r>
              <a:rPr lang="zh-CN" altLang="en-US" sz="2400" b="1" dirty="0" smtClean="0"/>
              <a:t>适用新法型</a:t>
            </a:r>
            <a:r>
              <a:rPr lang="zh-CN" altLang="en-US" sz="2400" dirty="0" smtClean="0"/>
              <a:t>。较先适用经</a:t>
            </a:r>
            <a:r>
              <a:rPr lang="en-US" altLang="zh-CN" sz="2400" dirty="0" smtClean="0"/>
              <a:t>《</a:t>
            </a:r>
            <a:r>
              <a:rPr lang="zh-CN" altLang="en-US" sz="2400" dirty="0" smtClean="0"/>
              <a:t>刑法修正案（八）</a:t>
            </a:r>
            <a:r>
              <a:rPr lang="en-US" altLang="zh-CN" sz="2400" dirty="0" smtClean="0"/>
              <a:t>》</a:t>
            </a:r>
            <a:r>
              <a:rPr lang="zh-CN" altLang="en-US" sz="2400" dirty="0" smtClean="0"/>
              <a:t>修正后的刑法第</a:t>
            </a:r>
            <a:r>
              <a:rPr lang="en-US" altLang="zh-CN" sz="2400" dirty="0" smtClean="0"/>
              <a:t>50</a:t>
            </a:r>
            <a:r>
              <a:rPr lang="zh-CN" altLang="en-US" sz="2400" dirty="0" smtClean="0"/>
              <a:t>条判处死缓不得减刑的案例，贯彻了宽严相济刑事政策，对类似案件具有普遍指导意义。 </a:t>
            </a:r>
            <a:endParaRPr lang="en-US" altLang="zh-CN" sz="2400" dirty="0" smtClean="0"/>
          </a:p>
          <a:p>
            <a:pPr eaLnBrk="1" hangingPunct="1">
              <a:lnSpc>
                <a:spcPct val="80000"/>
              </a:lnSpc>
            </a:pPr>
            <a:r>
              <a:rPr lang="zh-CN" altLang="en-US" sz="2400" dirty="0" smtClean="0"/>
              <a:t>另参</a:t>
            </a:r>
            <a:r>
              <a:rPr lang="en-US" altLang="zh-CN" sz="2400" dirty="0" smtClean="0"/>
              <a:t>12</a:t>
            </a:r>
            <a:r>
              <a:rPr lang="zh-CN" altLang="en-US" sz="2400" dirty="0" smtClean="0"/>
              <a:t>号李飞故意杀人案，也是判处死缓限制减刑的。指导案例</a:t>
            </a:r>
            <a:r>
              <a:rPr lang="en-US" altLang="zh-CN" sz="2400" dirty="0" smtClean="0"/>
              <a:t>14</a:t>
            </a:r>
            <a:r>
              <a:rPr lang="zh-CN" altLang="en-US" sz="2400" dirty="0" smtClean="0"/>
              <a:t>号董某某、宋某某抢劫案亦属此类型，对到网吧上网诱发犯罪的未成年人被告人如何适用“禁止令”。</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000" dirty="0" smtClean="0"/>
              <a:t>指导案例</a:t>
            </a:r>
            <a:r>
              <a:rPr lang="en-US" altLang="zh-CN" sz="2000" dirty="0" smtClean="0"/>
              <a:t>14</a:t>
            </a:r>
            <a:r>
              <a:rPr lang="zh-CN" altLang="en-US" sz="2000" dirty="0" smtClean="0"/>
              <a:t>号</a:t>
            </a:r>
            <a:r>
              <a:rPr lang="en-US" altLang="zh-CN" sz="2000" dirty="0" smtClean="0"/>
              <a:t>-</a:t>
            </a:r>
            <a:r>
              <a:rPr lang="zh-CN" altLang="en-US" sz="2000" b="1" dirty="0" smtClean="0"/>
              <a:t>董某某、宋某某抢劫案</a:t>
            </a:r>
            <a:r>
              <a:rPr lang="zh-CN" altLang="en-US" sz="2000" dirty="0" smtClean="0"/>
              <a:t>，裁判要点：对判处管制或者宣告缓刑的未成年被告人，可以根据其犯罪的具体情况以及禁止事项与所犯罪行的关联程度，对其适用“禁止令”。对于未成年人因上网诱发犯罪的，可以禁止其在一定期限内进入网吧等特定场所。</a:t>
            </a:r>
            <a:endParaRPr lang="en-US" altLang="zh-CN" sz="2000"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p:nvPr>
        </p:nvSpPr>
        <p:spPr/>
        <p:txBody>
          <a:bodyPr/>
          <a:lstStyle/>
          <a:p>
            <a:pPr eaLnBrk="1" hangingPunct="1"/>
            <a:r>
              <a:rPr lang="zh-CN" altLang="en-US" sz="3600" smtClean="0">
                <a:latin typeface="楷体_GB2312" pitchFamily="49" charset="-122"/>
                <a:ea typeface="楷体_GB2312" pitchFamily="49" charset="-122"/>
              </a:rPr>
              <a:t>提示：案例指导制度的规范性文件</a:t>
            </a:r>
          </a:p>
        </p:txBody>
      </p:sp>
      <p:sp>
        <p:nvSpPr>
          <p:cNvPr id="9219" name="Rectangle 3"/>
          <p:cNvSpPr>
            <a:spLocks noGrp="1" noRot="1" noChangeArrowheads="1"/>
          </p:cNvSpPr>
          <p:nvPr>
            <p:ph type="body" idx="1"/>
          </p:nvPr>
        </p:nvSpPr>
        <p:spPr/>
        <p:txBody>
          <a:bodyPr/>
          <a:lstStyle/>
          <a:p>
            <a:pPr eaLnBrk="1" hangingPunct="1">
              <a:lnSpc>
                <a:spcPct val="80000"/>
              </a:lnSpc>
            </a:pPr>
            <a:r>
              <a:rPr lang="en-US" altLang="zh-CN" sz="2000" smtClean="0"/>
              <a:t>9-1</a:t>
            </a:r>
            <a:r>
              <a:rPr lang="zh-CN" altLang="en-US" sz="2000" smtClean="0"/>
              <a:t>： </a:t>
            </a:r>
            <a:r>
              <a:rPr lang="en-US" altLang="zh-CN" sz="2000" smtClean="0"/>
              <a:t>《</a:t>
            </a:r>
            <a:r>
              <a:rPr lang="zh-CN" altLang="en-US" sz="2000" smtClean="0"/>
              <a:t>最高人民法院关于案例指导工作的规定</a:t>
            </a:r>
            <a:r>
              <a:rPr lang="en-US" altLang="zh-CN" sz="2000" smtClean="0"/>
              <a:t>》</a:t>
            </a:r>
            <a:r>
              <a:rPr lang="zh-CN" altLang="en-US" sz="2000" smtClean="0">
                <a:latin typeface="宋体" pitchFamily="2" charset="-122"/>
              </a:rPr>
              <a:t> （法发</a:t>
            </a:r>
            <a:r>
              <a:rPr lang="en-US" altLang="zh-CN" sz="2000" smtClean="0">
                <a:latin typeface="宋体" pitchFamily="2" charset="-122"/>
              </a:rPr>
              <a:t>[2010]51</a:t>
            </a:r>
            <a:r>
              <a:rPr lang="zh-CN" altLang="en-US" sz="2000" smtClean="0">
                <a:latin typeface="宋体" pitchFamily="2" charset="-122"/>
              </a:rPr>
              <a:t>号） </a:t>
            </a:r>
            <a:r>
              <a:rPr lang="zh-CN" altLang="en-US" sz="2000" smtClean="0"/>
              <a:t>；</a:t>
            </a:r>
          </a:p>
          <a:p>
            <a:pPr eaLnBrk="1" hangingPunct="1">
              <a:lnSpc>
                <a:spcPct val="80000"/>
              </a:lnSpc>
            </a:pPr>
            <a:r>
              <a:rPr lang="en-US" altLang="zh-CN" sz="2000" smtClean="0"/>
              <a:t>9-2</a:t>
            </a:r>
            <a:r>
              <a:rPr lang="zh-CN" altLang="en-US" sz="2000" smtClean="0"/>
              <a:t>：</a:t>
            </a:r>
            <a:r>
              <a:rPr lang="en-US" altLang="zh-CN" sz="2000" smtClean="0"/>
              <a:t>《</a:t>
            </a:r>
            <a:r>
              <a:rPr lang="zh-CN" altLang="en-US" sz="2000" smtClean="0"/>
              <a:t>最高人民法院</a:t>
            </a:r>
            <a:r>
              <a:rPr lang="zh-CN" altLang="en-US" sz="2000" smtClean="0">
                <a:latin typeface="宋体" pitchFamily="2" charset="-122"/>
              </a:rPr>
              <a:t>关于</a:t>
            </a:r>
            <a:r>
              <a:rPr lang="en-US" altLang="zh-CN" sz="2000" smtClean="0">
                <a:latin typeface="宋体" pitchFamily="2" charset="-122"/>
              </a:rPr>
              <a:t>&lt;</a:t>
            </a:r>
            <a:r>
              <a:rPr lang="zh-CN" altLang="en-US" sz="2000" smtClean="0">
                <a:latin typeface="宋体" pitchFamily="2" charset="-122"/>
              </a:rPr>
              <a:t>案例指导工作的规定</a:t>
            </a:r>
            <a:r>
              <a:rPr lang="en-US" altLang="zh-CN" sz="2000" smtClean="0">
                <a:latin typeface="宋体" pitchFamily="2" charset="-122"/>
              </a:rPr>
              <a:t>&gt;</a:t>
            </a:r>
            <a:r>
              <a:rPr lang="zh-CN" altLang="en-US" sz="2000" smtClean="0">
                <a:latin typeface="宋体" pitchFamily="2" charset="-122"/>
              </a:rPr>
              <a:t>的实施细则</a:t>
            </a:r>
            <a:r>
              <a:rPr lang="en-US" altLang="zh-CN" sz="2000" smtClean="0">
                <a:latin typeface="宋体" pitchFamily="2" charset="-122"/>
              </a:rPr>
              <a:t>》</a:t>
            </a:r>
            <a:r>
              <a:rPr lang="zh-CN" altLang="en-US" sz="2000" smtClean="0">
                <a:latin typeface="宋体" pitchFamily="2" charset="-122"/>
              </a:rPr>
              <a:t>（法</a:t>
            </a:r>
            <a:r>
              <a:rPr lang="en-US" altLang="zh-CN" sz="2000" smtClean="0">
                <a:latin typeface="宋体" pitchFamily="2" charset="-122"/>
              </a:rPr>
              <a:t>[2015]130</a:t>
            </a:r>
            <a:r>
              <a:rPr lang="zh-CN" altLang="en-US" sz="2000" smtClean="0">
                <a:latin typeface="宋体" pitchFamily="2" charset="-122"/>
              </a:rPr>
              <a:t>号）；</a:t>
            </a:r>
          </a:p>
          <a:p>
            <a:pPr eaLnBrk="1" hangingPunct="1">
              <a:lnSpc>
                <a:spcPct val="80000"/>
              </a:lnSpc>
            </a:pPr>
            <a:r>
              <a:rPr lang="en-US" altLang="zh-CN" sz="2000" smtClean="0"/>
              <a:t>9-3</a:t>
            </a:r>
            <a:r>
              <a:rPr lang="zh-CN" altLang="en-US" sz="2000" smtClean="0"/>
              <a:t>：最高人民法院研究室关于印发</a:t>
            </a:r>
            <a:r>
              <a:rPr lang="en-US" altLang="zh-CN" sz="2000" smtClean="0"/>
              <a:t>《</a:t>
            </a:r>
            <a:r>
              <a:rPr lang="zh-CN" altLang="en-US" sz="2000" smtClean="0"/>
              <a:t>关于编写报送指导性案例体例的意见</a:t>
            </a:r>
            <a:r>
              <a:rPr lang="en-US" altLang="zh-CN" sz="2000" smtClean="0"/>
              <a:t>》</a:t>
            </a:r>
            <a:r>
              <a:rPr lang="zh-CN" altLang="en-US" sz="2000" smtClean="0"/>
              <a:t>、</a:t>
            </a:r>
            <a:r>
              <a:rPr lang="en-US" altLang="zh-CN" sz="2000" smtClean="0"/>
              <a:t>《</a:t>
            </a:r>
            <a:r>
              <a:rPr lang="zh-CN" altLang="en-US" sz="2000" smtClean="0"/>
              <a:t>指导性案例样式</a:t>
            </a:r>
            <a:r>
              <a:rPr lang="en-US" altLang="zh-CN" sz="2000" smtClean="0"/>
              <a:t>》</a:t>
            </a:r>
            <a:r>
              <a:rPr lang="zh-CN" altLang="en-US" sz="2000" smtClean="0"/>
              <a:t>的通知</a:t>
            </a:r>
            <a:r>
              <a:rPr lang="zh-CN" altLang="en-US" sz="2000" smtClean="0">
                <a:latin typeface="宋体" pitchFamily="2" charset="-122"/>
              </a:rPr>
              <a:t>（法研</a:t>
            </a:r>
            <a:r>
              <a:rPr lang="en-US" altLang="zh-CN" sz="2000" smtClean="0">
                <a:latin typeface="宋体" pitchFamily="2" charset="-122"/>
              </a:rPr>
              <a:t>[2012]2</a:t>
            </a:r>
            <a:r>
              <a:rPr lang="zh-CN" altLang="en-US" sz="2000" smtClean="0">
                <a:latin typeface="宋体" pitchFamily="2" charset="-122"/>
              </a:rPr>
              <a:t>号） </a:t>
            </a:r>
            <a:r>
              <a:rPr lang="zh-CN" altLang="en-US" sz="2000" smtClean="0"/>
              <a:t>； </a:t>
            </a:r>
          </a:p>
          <a:p>
            <a:pPr eaLnBrk="1" hangingPunct="1">
              <a:lnSpc>
                <a:spcPct val="80000"/>
              </a:lnSpc>
            </a:pPr>
            <a:r>
              <a:rPr lang="en-US" altLang="zh-CN" sz="2000" smtClean="0"/>
              <a:t>9-4</a:t>
            </a:r>
            <a:r>
              <a:rPr lang="zh-CN" altLang="en-US" sz="2000" smtClean="0"/>
              <a:t>：</a:t>
            </a:r>
            <a:r>
              <a:rPr lang="en-US" altLang="zh-CN" sz="2000" smtClean="0"/>
              <a:t>《</a:t>
            </a:r>
            <a:r>
              <a:rPr lang="zh-CN" altLang="en-US" sz="2000" smtClean="0"/>
              <a:t>最高人民法院案例指导工作绩效考评暂行办法</a:t>
            </a:r>
            <a:r>
              <a:rPr lang="en-US" altLang="zh-CN" sz="2000" smtClean="0"/>
              <a:t>》</a:t>
            </a:r>
            <a:r>
              <a:rPr lang="zh-CN" altLang="en-US" sz="2000" smtClean="0">
                <a:latin typeface="宋体" pitchFamily="2" charset="-122"/>
              </a:rPr>
              <a:t> （法研</a:t>
            </a:r>
            <a:r>
              <a:rPr lang="en-US" altLang="zh-CN" sz="2000" smtClean="0">
                <a:latin typeface="宋体" pitchFamily="2" charset="-122"/>
              </a:rPr>
              <a:t>[2012]83</a:t>
            </a:r>
            <a:r>
              <a:rPr lang="zh-CN" altLang="en-US" sz="2000" smtClean="0">
                <a:latin typeface="宋体" pitchFamily="2" charset="-122"/>
              </a:rPr>
              <a:t>号） </a:t>
            </a:r>
            <a:r>
              <a:rPr lang="zh-CN" altLang="en-US" sz="2000" smtClean="0"/>
              <a:t>；</a:t>
            </a:r>
          </a:p>
          <a:p>
            <a:pPr eaLnBrk="1" hangingPunct="1">
              <a:lnSpc>
                <a:spcPct val="80000"/>
              </a:lnSpc>
            </a:pPr>
            <a:r>
              <a:rPr lang="en-US" altLang="zh-CN" sz="2000" smtClean="0"/>
              <a:t>9-5</a:t>
            </a:r>
            <a:r>
              <a:rPr lang="zh-CN" altLang="en-US" sz="2000" smtClean="0">
                <a:latin typeface="宋体" pitchFamily="2" charset="-122"/>
              </a:rPr>
              <a:t>：</a:t>
            </a:r>
            <a:r>
              <a:rPr lang="en-US" altLang="zh-CN" sz="2000" smtClean="0">
                <a:latin typeface="宋体" pitchFamily="2" charset="-122"/>
              </a:rPr>
              <a:t>《</a:t>
            </a:r>
            <a:r>
              <a:rPr lang="zh-CN" altLang="en-US" sz="2000" smtClean="0">
                <a:latin typeface="宋体" pitchFamily="2" charset="-122"/>
              </a:rPr>
              <a:t>最高人民法院指导案例入选证书颁发办法</a:t>
            </a:r>
            <a:r>
              <a:rPr lang="en-US" altLang="zh-CN" sz="2000" smtClean="0">
                <a:latin typeface="宋体" pitchFamily="2" charset="-122"/>
              </a:rPr>
              <a:t>》</a:t>
            </a:r>
            <a:r>
              <a:rPr lang="zh-CN" altLang="en-US" sz="2000" smtClean="0">
                <a:latin typeface="宋体" pitchFamily="2" charset="-122"/>
              </a:rPr>
              <a:t> （法办发</a:t>
            </a:r>
            <a:r>
              <a:rPr lang="en-US" altLang="zh-CN" sz="2000" smtClean="0">
                <a:latin typeface="宋体" pitchFamily="2" charset="-122"/>
              </a:rPr>
              <a:t>[2014]5</a:t>
            </a:r>
            <a:r>
              <a:rPr lang="zh-CN" altLang="en-US" sz="2000" smtClean="0">
                <a:latin typeface="宋体" pitchFamily="2" charset="-122"/>
              </a:rPr>
              <a:t>号） ；</a:t>
            </a:r>
            <a:r>
              <a:rPr lang="en-US" altLang="zh-CN" sz="2000" smtClean="0">
                <a:latin typeface="宋体" pitchFamily="2" charset="-122"/>
              </a:rPr>
              <a:t> </a:t>
            </a:r>
            <a:r>
              <a:rPr lang="en-US" altLang="zh-CN" sz="2000" smtClean="0"/>
              <a:t> </a:t>
            </a:r>
          </a:p>
          <a:p>
            <a:pPr eaLnBrk="1" hangingPunct="1">
              <a:lnSpc>
                <a:spcPct val="80000"/>
              </a:lnSpc>
            </a:pPr>
            <a:r>
              <a:rPr lang="en-US" altLang="zh-CN" sz="2000" smtClean="0"/>
              <a:t>9-6</a:t>
            </a:r>
            <a:r>
              <a:rPr lang="zh-CN" altLang="en-US" sz="2000" smtClean="0"/>
              <a:t>：</a:t>
            </a:r>
            <a:r>
              <a:rPr lang="en-US" altLang="zh-CN" sz="2000" smtClean="0"/>
              <a:t>《</a:t>
            </a:r>
            <a:r>
              <a:rPr lang="zh-CN" altLang="en-US" sz="2000" smtClean="0"/>
              <a:t>最高人民法院案例指导工作专家委员会工作规则</a:t>
            </a:r>
            <a:r>
              <a:rPr lang="en-US" altLang="zh-CN" sz="2000" smtClean="0"/>
              <a:t>》</a:t>
            </a:r>
            <a:r>
              <a:rPr lang="zh-CN" altLang="en-US" sz="2000" smtClean="0">
                <a:latin typeface="宋体" pitchFamily="2" charset="-122"/>
              </a:rPr>
              <a:t> （法办</a:t>
            </a:r>
            <a:r>
              <a:rPr lang="en-US" altLang="zh-CN" sz="2000" smtClean="0">
                <a:latin typeface="宋体" pitchFamily="2" charset="-122"/>
              </a:rPr>
              <a:t>[2013]50</a:t>
            </a:r>
            <a:r>
              <a:rPr lang="zh-CN" altLang="en-US" sz="2000" smtClean="0">
                <a:latin typeface="宋体" pitchFamily="2" charset="-122"/>
              </a:rPr>
              <a:t>号） </a:t>
            </a:r>
            <a:r>
              <a:rPr lang="zh-CN" altLang="en-US" sz="2000" smtClean="0"/>
              <a:t>； </a:t>
            </a:r>
          </a:p>
          <a:p>
            <a:pPr eaLnBrk="1" hangingPunct="1">
              <a:lnSpc>
                <a:spcPct val="80000"/>
              </a:lnSpc>
            </a:pPr>
            <a:r>
              <a:rPr lang="en-US" altLang="zh-CN" sz="2000" smtClean="0"/>
              <a:t>9-7</a:t>
            </a:r>
            <a:r>
              <a:rPr lang="zh-CN" altLang="en-US" sz="2000" smtClean="0"/>
              <a:t>：</a:t>
            </a:r>
            <a:r>
              <a:rPr lang="en-US" altLang="zh-CN" sz="2000" smtClean="0"/>
              <a:t>《</a:t>
            </a:r>
            <a:r>
              <a:rPr lang="zh-CN" altLang="en-US" sz="2000" smtClean="0"/>
              <a:t>研究室关于指导性案例编选工作规程</a:t>
            </a:r>
            <a:r>
              <a:rPr lang="en-US" altLang="zh-CN" sz="2000" smtClean="0"/>
              <a:t>》</a:t>
            </a:r>
            <a:r>
              <a:rPr lang="zh-CN" altLang="en-US" sz="2000" smtClean="0"/>
              <a:t>；</a:t>
            </a:r>
          </a:p>
          <a:p>
            <a:pPr eaLnBrk="1" hangingPunct="1">
              <a:lnSpc>
                <a:spcPct val="80000"/>
              </a:lnSpc>
            </a:pPr>
            <a:r>
              <a:rPr lang="en-US" altLang="zh-CN" sz="2000" smtClean="0"/>
              <a:t>9-8</a:t>
            </a:r>
            <a:r>
              <a:rPr lang="zh-CN" altLang="en-US" sz="2000" smtClean="0"/>
              <a:t>：</a:t>
            </a:r>
            <a:r>
              <a:rPr lang="en-US" altLang="zh-CN" sz="2000" smtClean="0"/>
              <a:t>《</a:t>
            </a:r>
            <a:r>
              <a:rPr lang="zh-CN" altLang="en-US" sz="2000" smtClean="0"/>
              <a:t>关于规范上下级人民法院审判业务关系的若干意见</a:t>
            </a:r>
            <a:r>
              <a:rPr lang="en-US" altLang="zh-CN" sz="2000" smtClean="0"/>
              <a:t>》</a:t>
            </a:r>
            <a:r>
              <a:rPr lang="zh-CN" altLang="en-US" sz="2000" smtClean="0">
                <a:latin typeface="宋体" pitchFamily="2" charset="-122"/>
              </a:rPr>
              <a:t> （法发</a:t>
            </a:r>
            <a:r>
              <a:rPr lang="en-US" altLang="zh-CN" sz="2000" smtClean="0">
                <a:latin typeface="宋体" pitchFamily="2" charset="-122"/>
              </a:rPr>
              <a:t>[2010]61</a:t>
            </a:r>
            <a:r>
              <a:rPr lang="zh-CN" altLang="en-US" sz="2000" smtClean="0">
                <a:latin typeface="宋体" pitchFamily="2" charset="-122"/>
              </a:rPr>
              <a:t>号）</a:t>
            </a:r>
            <a:r>
              <a:rPr lang="en-US" altLang="zh-CN" sz="2000" smtClean="0"/>
              <a:t> </a:t>
            </a:r>
            <a:r>
              <a:rPr lang="zh-CN" altLang="en-US" sz="2000" smtClean="0"/>
              <a:t>；</a:t>
            </a:r>
            <a:endParaRPr lang="en-US" altLang="zh-CN" sz="2000" smtClean="0"/>
          </a:p>
          <a:p>
            <a:pPr eaLnBrk="1" hangingPunct="1">
              <a:lnSpc>
                <a:spcPct val="80000"/>
              </a:lnSpc>
            </a:pPr>
            <a:r>
              <a:rPr lang="en-US" altLang="zh-CN" sz="2000" smtClean="0"/>
              <a:t>9-9</a:t>
            </a:r>
            <a:r>
              <a:rPr lang="zh-CN" altLang="en-US" sz="2000" smtClean="0"/>
              <a:t>：</a:t>
            </a:r>
            <a:r>
              <a:rPr lang="en-US" altLang="zh-CN" sz="2000" smtClean="0"/>
              <a:t>《</a:t>
            </a:r>
            <a:r>
              <a:rPr lang="zh-CN" altLang="en-US" sz="2000" smtClean="0"/>
              <a:t>关于地方人民法院、人民检察院不得制定司法解释性质文件的通知</a:t>
            </a:r>
            <a:r>
              <a:rPr lang="en-US" altLang="zh-CN" sz="2000" smtClean="0"/>
              <a:t>》</a:t>
            </a:r>
            <a:r>
              <a:rPr lang="zh-CN" altLang="en-US" sz="2000" smtClean="0">
                <a:latin typeface="宋体" pitchFamily="2" charset="-122"/>
              </a:rPr>
              <a:t> （法发</a:t>
            </a:r>
            <a:r>
              <a:rPr lang="en-US" altLang="zh-CN" sz="2000" smtClean="0">
                <a:latin typeface="宋体" pitchFamily="2" charset="-122"/>
              </a:rPr>
              <a:t>[2012]2</a:t>
            </a:r>
            <a:r>
              <a:rPr lang="zh-CN" altLang="en-US" sz="2000" smtClean="0">
                <a:latin typeface="宋体" pitchFamily="2" charset="-122"/>
              </a:rPr>
              <a:t>号） </a:t>
            </a:r>
            <a:r>
              <a:rPr lang="zh-CN" altLang="en-US" sz="2000" smtClean="0"/>
              <a:t>。</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rrowheads="1"/>
          </p:cNvSpPr>
          <p:nvPr>
            <p:ph type="title"/>
          </p:nvPr>
        </p:nvSpPr>
        <p:spPr/>
        <p:txBody>
          <a:bodyPr/>
          <a:lstStyle/>
          <a:p>
            <a:pPr eaLnBrk="1" hangingPunct="1"/>
            <a:r>
              <a:rPr lang="zh-CN" altLang="en-US" smtClean="0">
                <a:ea typeface="黑体" pitchFamily="2" charset="-122"/>
              </a:rPr>
              <a:t>八、指导性案例实例点评</a:t>
            </a:r>
            <a:r>
              <a:rPr lang="en-US" altLang="zh-CN" smtClean="0">
                <a:ea typeface="黑体" pitchFamily="2" charset="-122"/>
              </a:rPr>
              <a:t>10</a:t>
            </a:r>
            <a:endParaRPr lang="zh-CN" altLang="en-US" smtClean="0">
              <a:ea typeface="黑体" pitchFamily="2" charset="-122"/>
            </a:endParaRPr>
          </a:p>
        </p:txBody>
      </p:sp>
      <p:sp>
        <p:nvSpPr>
          <p:cNvPr id="55299" name="Rectangle 3"/>
          <p:cNvSpPr>
            <a:spLocks noGrp="1" noRot="1" noChangeArrowheads="1"/>
          </p:cNvSpPr>
          <p:nvPr>
            <p:ph type="body" idx="1"/>
          </p:nvPr>
        </p:nvSpPr>
        <p:spPr/>
        <p:txBody>
          <a:bodyPr/>
          <a:lstStyle/>
          <a:p>
            <a:pPr eaLnBrk="1" hangingPunct="1">
              <a:lnSpc>
                <a:spcPct val="80000"/>
              </a:lnSpc>
            </a:pPr>
            <a:r>
              <a:rPr lang="zh-CN" altLang="en-US" sz="2400" dirty="0" smtClean="0"/>
              <a:t>指导案例</a:t>
            </a:r>
            <a:r>
              <a:rPr lang="en-US" altLang="zh-CN" sz="2400" dirty="0" smtClean="0"/>
              <a:t>49</a:t>
            </a:r>
            <a:r>
              <a:rPr lang="zh-CN" altLang="en-US" sz="2400" dirty="0" smtClean="0"/>
              <a:t>号</a:t>
            </a:r>
            <a:r>
              <a:rPr lang="en-US" altLang="zh-CN" sz="2400" dirty="0" smtClean="0"/>
              <a:t>-</a:t>
            </a:r>
            <a:r>
              <a:rPr lang="zh-CN" altLang="zh-CN" sz="2400" dirty="0" smtClean="0"/>
              <a:t>石鸿林</a:t>
            </a:r>
            <a:r>
              <a:rPr lang="zh-CN" altLang="en-US" sz="2400" dirty="0" smtClean="0"/>
              <a:t>诉某公司</a:t>
            </a:r>
            <a:r>
              <a:rPr lang="zh-CN" altLang="zh-CN" sz="2400" dirty="0" smtClean="0"/>
              <a:t>侵害计算机软件著作权纠纷案</a:t>
            </a:r>
            <a:endParaRPr lang="zh-CN" altLang="en-US" sz="2400" dirty="0" smtClean="0"/>
          </a:p>
          <a:p>
            <a:pPr eaLnBrk="1" hangingPunct="1">
              <a:lnSpc>
                <a:spcPct val="80000"/>
              </a:lnSpc>
            </a:pPr>
            <a:r>
              <a:rPr lang="zh-CN" altLang="en-US" sz="2400" dirty="0" smtClean="0"/>
              <a:t>裁判要点：</a:t>
            </a:r>
            <a:r>
              <a:rPr lang="zh-CN" altLang="zh-CN" sz="2400" dirty="0" smtClean="0"/>
              <a:t>在被告拒绝提供被控侵权软件的源程序或者目标程序，且由于技术上的限制，无法从被控侵权产品中直接读出目标程序的情形下，如果原、被告软件在设计缺陷方面基本相同，而被告又无正当理由拒绝提供其软件源程序或者目标程序以供直接比对，则考虑到原告的客观举证难度，可以判定原、被告计算机软件构成实质性相同，由被告承担侵权责任。</a:t>
            </a:r>
            <a:endParaRPr lang="zh-CN" altLang="en-US" sz="2400" dirty="0" smtClean="0"/>
          </a:p>
          <a:p>
            <a:pPr eaLnBrk="1" hangingPunct="1">
              <a:lnSpc>
                <a:spcPct val="80000"/>
              </a:lnSpc>
            </a:pPr>
            <a:r>
              <a:rPr lang="zh-CN" altLang="en-US" sz="2400" dirty="0" smtClean="0"/>
              <a:t>点评：</a:t>
            </a:r>
            <a:r>
              <a:rPr lang="zh-CN" altLang="en-US" sz="2400" b="1" dirty="0" smtClean="0"/>
              <a:t>裁判方法型</a:t>
            </a:r>
            <a:r>
              <a:rPr lang="zh-CN" altLang="en-US" sz="2400" dirty="0" smtClean="0"/>
              <a:t>。主要是事实认定、证据规则、审理思路、庭审方式等方面的运用。</a:t>
            </a:r>
            <a:endParaRPr lang="en-US" altLang="zh-CN" sz="2400" dirty="0" smtClean="0"/>
          </a:p>
          <a:p>
            <a:pPr eaLnBrk="1" hangingPunct="1">
              <a:lnSpc>
                <a:spcPct val="80000"/>
              </a:lnSpc>
            </a:pPr>
            <a:r>
              <a:rPr lang="zh-CN" altLang="en-US" sz="2400" dirty="0" smtClean="0"/>
              <a:t>另参</a:t>
            </a:r>
            <a:r>
              <a:rPr lang="en-US" altLang="zh-CN" sz="2400" dirty="0" smtClean="0"/>
              <a:t>84</a:t>
            </a:r>
            <a:r>
              <a:rPr lang="zh-CN" altLang="en-US" sz="2400" dirty="0" smtClean="0"/>
              <a:t>号裁判要点</a:t>
            </a:r>
            <a:r>
              <a:rPr lang="en-US" altLang="zh-CN" sz="2400" dirty="0" smtClean="0"/>
              <a:t>2</a:t>
            </a:r>
            <a:r>
              <a:rPr lang="zh-CN" altLang="en-US" sz="2400" dirty="0" smtClean="0"/>
              <a:t>，以及</a:t>
            </a:r>
            <a:r>
              <a:rPr lang="en-US" altLang="zh-CN" sz="2400" dirty="0" smtClean="0"/>
              <a:t>87</a:t>
            </a:r>
            <a:r>
              <a:rPr lang="zh-CN" altLang="en-US" sz="2400" dirty="0" smtClean="0"/>
              <a:t>号刷信誉辩解不予采纳等，都属证据规则型。</a:t>
            </a:r>
            <a:r>
              <a:rPr lang="en-US" altLang="zh-CN" sz="2400" dirty="0" smtClean="0"/>
              <a:t>62</a:t>
            </a:r>
            <a:r>
              <a:rPr lang="zh-CN" altLang="en-US" sz="2400" dirty="0" smtClean="0"/>
              <a:t>号王新明合同诈骗案（之量刑规则型）。</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000" dirty="0" smtClean="0"/>
              <a:t>指导案例</a:t>
            </a:r>
            <a:r>
              <a:rPr lang="en-US" altLang="zh-CN" sz="2000" dirty="0" smtClean="0"/>
              <a:t>87</a:t>
            </a:r>
            <a:r>
              <a:rPr lang="zh-CN" altLang="en-US" sz="2000" dirty="0" smtClean="0"/>
              <a:t>号</a:t>
            </a:r>
            <a:r>
              <a:rPr lang="en-US" altLang="zh-CN" sz="2000" dirty="0" smtClean="0"/>
              <a:t>-</a:t>
            </a:r>
            <a:r>
              <a:rPr lang="zh-CN" altLang="en-US" sz="2000" b="1" dirty="0" smtClean="0"/>
              <a:t>郭明升、郭明锋、孙淑标假冒注册商标案</a:t>
            </a:r>
            <a:r>
              <a:rPr lang="zh-CN" altLang="en-US" sz="2000" dirty="0" smtClean="0"/>
              <a:t>，裁判要点：假冒注册商标犯罪的非法经营数额、违法所得数额，应当综合被告人供述、证人证言、被害人陈述、网络销售电子数据、被告人银行账户往来记录、送货单、快递公司电脑系统记录、被告人等所作记账等证据认定。被告人辩解称网络销售记录存在刷信誉的不真实交易，但无证据证实的，对其辩解不予采纳。</a:t>
            </a:r>
            <a:endParaRPr lang="en-US" altLang="zh-CN" sz="2000" dirty="0" smtClean="0"/>
          </a:p>
          <a:p>
            <a:r>
              <a:rPr lang="zh-CN" altLang="en-US" sz="2000" dirty="0" smtClean="0"/>
              <a:t>指导案例</a:t>
            </a:r>
            <a:r>
              <a:rPr lang="en-US" altLang="zh-CN" sz="2000" dirty="0" smtClean="0"/>
              <a:t>62</a:t>
            </a:r>
            <a:r>
              <a:rPr lang="zh-CN" altLang="en-US" sz="2000" dirty="0" smtClean="0"/>
              <a:t>号</a:t>
            </a:r>
            <a:r>
              <a:rPr lang="en-US" altLang="zh-CN" sz="2000" dirty="0" smtClean="0"/>
              <a:t>-</a:t>
            </a:r>
            <a:r>
              <a:rPr lang="zh-CN" altLang="en-US" sz="2000" b="1" dirty="0" smtClean="0"/>
              <a:t>王新明合同诈骗案</a:t>
            </a:r>
            <a:r>
              <a:rPr lang="zh-CN" altLang="en-US" sz="2000" dirty="0" smtClean="0"/>
              <a:t>，裁判要点：在数额犯中，犯罪既遂部分与未遂部分分别对应不同法定刑幅度的，应当先决定对未遂部分是否减轻处罚，确定未遂部分对应的法定刑幅度，再与既遂部分对应的法定刑幅度进行比较，选择适用处罚较重的法定刑幅度，并酌情从重处罚；二者在同一量刑幅度的，以犯罪既遂酌情从重处罚。</a:t>
            </a:r>
            <a:endParaRPr lang="zh-CN" altLang="en-US" sz="2000"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000" dirty="0" smtClean="0"/>
              <a:t>指导案例</a:t>
            </a:r>
            <a:r>
              <a:rPr lang="en-US" altLang="zh-CN" sz="2000" dirty="0" smtClean="0"/>
              <a:t>92</a:t>
            </a:r>
            <a:r>
              <a:rPr lang="zh-CN" altLang="en-US" sz="2000" dirty="0" smtClean="0"/>
              <a:t>号</a:t>
            </a:r>
            <a:r>
              <a:rPr lang="en-US" altLang="zh-CN" sz="2000" dirty="0" smtClean="0"/>
              <a:t>-</a:t>
            </a:r>
            <a:r>
              <a:rPr lang="zh-CN" altLang="en-US" sz="2000" b="1" dirty="0" smtClean="0"/>
              <a:t>莱州市金海种业有限公司诉张掖市富凯农业科技有限责任公司侵犯植物新品种权纠纷案</a:t>
            </a:r>
            <a:r>
              <a:rPr lang="zh-CN" altLang="en-US" sz="2000" dirty="0" smtClean="0"/>
              <a:t>，裁判要点：依据中华人民共和国农业行业标准</a:t>
            </a:r>
            <a:r>
              <a:rPr lang="en-US" altLang="zh-CN" sz="2000" dirty="0" smtClean="0"/>
              <a:t>《</a:t>
            </a:r>
            <a:r>
              <a:rPr lang="zh-CN" altLang="en-US" sz="2000" dirty="0" smtClean="0"/>
              <a:t>玉米品种鉴定</a:t>
            </a:r>
            <a:r>
              <a:rPr lang="en-US" sz="2000" dirty="0" smtClean="0"/>
              <a:t>DNA</a:t>
            </a:r>
            <a:r>
              <a:rPr lang="zh-CN" altLang="en-US" sz="2000" dirty="0" smtClean="0"/>
              <a:t>指纹方法</a:t>
            </a:r>
            <a:r>
              <a:rPr lang="en-US" altLang="zh-CN" sz="2000" dirty="0" smtClean="0"/>
              <a:t>》</a:t>
            </a:r>
            <a:r>
              <a:rPr lang="en-US" sz="2000" dirty="0" smtClean="0"/>
              <a:t>NY/T1432-2007 </a:t>
            </a:r>
            <a:r>
              <a:rPr lang="zh-CN" altLang="en-US" sz="2000" dirty="0" smtClean="0"/>
              <a:t>检测及判定标准的规定，品种间差异位点数等于</a:t>
            </a:r>
            <a:r>
              <a:rPr lang="en-US" sz="2000" dirty="0" smtClean="0"/>
              <a:t>1</a:t>
            </a:r>
            <a:r>
              <a:rPr lang="zh-CN" altLang="en-US" sz="2000" dirty="0" smtClean="0"/>
              <a:t>，判定为近似品种；品种间差异位点数大于等于</a:t>
            </a:r>
            <a:r>
              <a:rPr lang="en-US" sz="2000" dirty="0" smtClean="0"/>
              <a:t>2</a:t>
            </a:r>
            <a:r>
              <a:rPr lang="zh-CN" altLang="en-US" sz="2000" dirty="0" smtClean="0"/>
              <a:t>，判定为不同品种。品种间差异位点数等于</a:t>
            </a:r>
            <a:r>
              <a:rPr lang="en-US" sz="2000" dirty="0" smtClean="0"/>
              <a:t>1</a:t>
            </a:r>
            <a:r>
              <a:rPr lang="zh-CN" altLang="en-US" sz="2000" dirty="0" smtClean="0"/>
              <a:t>，不足以认定不是同一品种。对差异位点数在两个以下的，应当综合其他因素判定是否为不同品种，如可采取扩大检测位点进行加测，以及提交审定样品进行测定等，举证责任由被诉侵权一方承担。</a:t>
            </a:r>
            <a:endParaRPr lang="zh-CN" altLang="en-US" sz="2000"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rrowheads="1"/>
          </p:cNvSpPr>
          <p:nvPr>
            <p:ph type="title"/>
          </p:nvPr>
        </p:nvSpPr>
        <p:spPr/>
        <p:txBody>
          <a:bodyPr/>
          <a:lstStyle/>
          <a:p>
            <a:pPr eaLnBrk="1" hangingPunct="1"/>
            <a:r>
              <a:rPr lang="zh-CN" altLang="en-US" smtClean="0">
                <a:latin typeface="楷体_GB2312" pitchFamily="49" charset="-122"/>
                <a:ea typeface="楷体_GB2312" pitchFamily="49" charset="-122"/>
              </a:rPr>
              <a:t>小结：热门、重点领域</a:t>
            </a:r>
          </a:p>
        </p:txBody>
      </p:sp>
      <p:sp>
        <p:nvSpPr>
          <p:cNvPr id="56323" name="Rectangle 3"/>
          <p:cNvSpPr>
            <a:spLocks noGrp="1" noRot="1" noChangeArrowheads="1"/>
          </p:cNvSpPr>
          <p:nvPr>
            <p:ph type="body" idx="1"/>
          </p:nvPr>
        </p:nvSpPr>
        <p:spPr/>
        <p:txBody>
          <a:bodyPr/>
          <a:lstStyle/>
          <a:p>
            <a:pPr eaLnBrk="1" hangingPunct="1">
              <a:lnSpc>
                <a:spcPct val="90000"/>
              </a:lnSpc>
            </a:pPr>
            <a:r>
              <a:rPr lang="en-US" altLang="zh-CN" sz="2400" dirty="0" smtClean="0"/>
              <a:t>1.</a:t>
            </a:r>
            <a:r>
              <a:rPr lang="zh-CN" altLang="en-US" sz="2400" dirty="0" smtClean="0"/>
              <a:t>刑事：网络犯罪、毒品犯罪、环境污染犯罪、职务犯罪等；</a:t>
            </a:r>
            <a:endParaRPr lang="en-US" altLang="zh-CN" sz="2400" dirty="0" smtClean="0"/>
          </a:p>
          <a:p>
            <a:pPr eaLnBrk="1" hangingPunct="1">
              <a:lnSpc>
                <a:spcPct val="90000"/>
              </a:lnSpc>
            </a:pPr>
            <a:r>
              <a:rPr lang="en-US" altLang="zh-CN" sz="2400" dirty="0" smtClean="0"/>
              <a:t>2.</a:t>
            </a:r>
            <a:r>
              <a:rPr lang="zh-CN" altLang="en-US" sz="2400" dirty="0" smtClean="0"/>
              <a:t>行政：行政协议、政府信息公开、食品药品安全、行政登记等；</a:t>
            </a:r>
            <a:endParaRPr lang="en-US" altLang="zh-CN" sz="2400" dirty="0" smtClean="0"/>
          </a:p>
          <a:p>
            <a:pPr eaLnBrk="1" hangingPunct="1">
              <a:lnSpc>
                <a:spcPct val="90000"/>
              </a:lnSpc>
            </a:pPr>
            <a:r>
              <a:rPr lang="en-US" altLang="zh-CN" sz="2400" dirty="0" smtClean="0"/>
              <a:t>3.</a:t>
            </a:r>
            <a:r>
              <a:rPr lang="zh-CN" altLang="en-US" sz="2400" dirty="0" smtClean="0"/>
              <a:t>民事：与物权有关的，如建筑物区分所有权、物业管理、预告登记、新类型担保；与侵权有关的，如网络侵权、环境污染侵权、道交事故等；环境公益诉讼、公司诉讼等；</a:t>
            </a:r>
            <a:endParaRPr lang="en-US" altLang="zh-CN" sz="2400" dirty="0" smtClean="0"/>
          </a:p>
          <a:p>
            <a:pPr eaLnBrk="1" hangingPunct="1">
              <a:lnSpc>
                <a:spcPct val="90000"/>
              </a:lnSpc>
            </a:pPr>
            <a:r>
              <a:rPr lang="en-US" altLang="zh-CN" sz="2400" dirty="0" smtClean="0"/>
              <a:t>4.</a:t>
            </a:r>
            <a:r>
              <a:rPr lang="zh-CN" altLang="en-US" sz="2400" dirty="0" smtClean="0"/>
              <a:t>商事：与公司法、保险法有关的；</a:t>
            </a:r>
            <a:endParaRPr lang="en-US" altLang="zh-CN" sz="2400" dirty="0" smtClean="0"/>
          </a:p>
          <a:p>
            <a:pPr eaLnBrk="1" hangingPunct="1">
              <a:lnSpc>
                <a:spcPct val="90000"/>
              </a:lnSpc>
            </a:pPr>
            <a:r>
              <a:rPr lang="en-US" altLang="zh-CN" sz="2400" dirty="0" smtClean="0"/>
              <a:t>5.</a:t>
            </a:r>
            <a:r>
              <a:rPr lang="zh-CN" altLang="en-US" sz="2400" dirty="0" smtClean="0"/>
              <a:t>知产：两反（反不竞、反垄断）、商标字号、涉网络知产案例等；</a:t>
            </a:r>
            <a:endParaRPr lang="en-US" altLang="zh-CN" sz="2400" dirty="0" smtClean="0"/>
          </a:p>
          <a:p>
            <a:pPr eaLnBrk="1" hangingPunct="1">
              <a:lnSpc>
                <a:spcPct val="90000"/>
              </a:lnSpc>
              <a:buFont typeface="Wingdings" pitchFamily="2" charset="2"/>
              <a:buNone/>
            </a:pPr>
            <a:r>
              <a:rPr lang="en-US" altLang="zh-CN" sz="2400" dirty="0" smtClean="0"/>
              <a:t>    </a:t>
            </a:r>
            <a:r>
              <a:rPr lang="en-US" altLang="zh-CN" sz="2400" dirty="0" smtClean="0"/>
              <a:t>        </a:t>
            </a:r>
            <a:r>
              <a:rPr lang="zh-CN" altLang="en-US" sz="2400" dirty="0" smtClean="0"/>
              <a:t>发展</a:t>
            </a:r>
            <a:r>
              <a:rPr lang="zh-CN" altLang="en-US" sz="2400" dirty="0" smtClean="0"/>
              <a:t>动向：常规零散案例与专题案例两种发布方式，如第</a:t>
            </a:r>
            <a:r>
              <a:rPr lang="en-US" altLang="zh-CN" sz="2400" dirty="0" smtClean="0"/>
              <a:t>16</a:t>
            </a:r>
            <a:r>
              <a:rPr lang="zh-CN" altLang="en-US" sz="2400" dirty="0" smtClean="0"/>
              <a:t>批为知产案例，第</a:t>
            </a:r>
            <a:r>
              <a:rPr lang="en-US" altLang="zh-CN" sz="2400" dirty="0" smtClean="0"/>
              <a:t>17</a:t>
            </a:r>
            <a:r>
              <a:rPr lang="zh-CN" altLang="en-US" sz="2400" dirty="0" smtClean="0"/>
              <a:t>批主要为行政案例</a:t>
            </a:r>
            <a:r>
              <a:rPr lang="zh-CN" altLang="en-US" sz="2400" dirty="0" smtClean="0"/>
              <a:t>！近期做计算机网络犯罪专题案例。关注</a:t>
            </a:r>
            <a:r>
              <a:rPr lang="zh-CN" altLang="en-US" sz="2400" dirty="0" smtClean="0"/>
              <a:t>立法动态，司法解释起草！</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rrowheads="1"/>
          </p:cNvSpPr>
          <p:nvPr>
            <p:ph type="title"/>
          </p:nvPr>
        </p:nvSpPr>
        <p:spPr/>
        <p:txBody>
          <a:bodyPr/>
          <a:lstStyle/>
          <a:p>
            <a:pPr eaLnBrk="1" hangingPunct="1"/>
            <a:r>
              <a:rPr lang="zh-CN" altLang="en-US" smtClean="0">
                <a:ea typeface="黑体" pitchFamily="2" charset="-122"/>
              </a:rPr>
              <a:t>九、案例指导工作的现状与展望</a:t>
            </a:r>
          </a:p>
        </p:txBody>
      </p:sp>
      <p:sp>
        <p:nvSpPr>
          <p:cNvPr id="57347" name="Rectangle 3"/>
          <p:cNvSpPr>
            <a:spLocks noGrp="1" noRot="1" noChangeArrowheads="1"/>
          </p:cNvSpPr>
          <p:nvPr>
            <p:ph type="body" idx="1"/>
          </p:nvPr>
        </p:nvSpPr>
        <p:spPr/>
        <p:txBody>
          <a:bodyPr/>
          <a:lstStyle/>
          <a:p>
            <a:pPr eaLnBrk="1" hangingPunct="1"/>
            <a:r>
              <a:rPr lang="zh-CN" altLang="en-US" smtClean="0"/>
              <a:t>成效：</a:t>
            </a:r>
          </a:p>
          <a:p>
            <a:pPr eaLnBrk="1" hangingPunct="1">
              <a:buFont typeface="Wingdings" pitchFamily="2" charset="2"/>
              <a:buNone/>
            </a:pPr>
            <a:r>
              <a:rPr lang="en-US" altLang="zh-CN" smtClean="0"/>
              <a:t>1. </a:t>
            </a:r>
            <a:r>
              <a:rPr lang="zh-CN" altLang="en-US" smtClean="0"/>
              <a:t>统一法律适用，维护司法公正；</a:t>
            </a:r>
          </a:p>
          <a:p>
            <a:pPr eaLnBrk="1" hangingPunct="1">
              <a:buFont typeface="Wingdings" pitchFamily="2" charset="2"/>
              <a:buNone/>
            </a:pPr>
            <a:r>
              <a:rPr lang="en-US" altLang="zh-CN" smtClean="0"/>
              <a:t>2. </a:t>
            </a:r>
            <a:r>
              <a:rPr lang="zh-CN" altLang="en-US" smtClean="0"/>
              <a:t>加强审判指导，及时总结经验；</a:t>
            </a:r>
          </a:p>
          <a:p>
            <a:pPr eaLnBrk="1" hangingPunct="1">
              <a:buFont typeface="Wingdings" pitchFamily="2" charset="2"/>
              <a:buNone/>
            </a:pPr>
            <a:r>
              <a:rPr lang="en-US" altLang="zh-CN" smtClean="0"/>
              <a:t>3. </a:t>
            </a:r>
            <a:r>
              <a:rPr lang="zh-CN" altLang="en-US" smtClean="0"/>
              <a:t>增强司法能力，提高审判质量；</a:t>
            </a:r>
          </a:p>
          <a:p>
            <a:pPr eaLnBrk="1" hangingPunct="1">
              <a:buFont typeface="Wingdings" pitchFamily="2" charset="2"/>
              <a:buNone/>
            </a:pPr>
            <a:r>
              <a:rPr lang="en-US" altLang="zh-CN" smtClean="0"/>
              <a:t>4. </a:t>
            </a:r>
            <a:r>
              <a:rPr lang="zh-CN" altLang="en-US" smtClean="0"/>
              <a:t>加强法制宣传，增强社会认同。</a:t>
            </a:r>
          </a:p>
          <a:p>
            <a:pPr eaLnBrk="1" hangingPunct="1">
              <a:buFont typeface="Wingdings" pitchFamily="2" charset="2"/>
              <a:buNone/>
            </a:pPr>
            <a:endParaRPr lang="en-US" altLang="zh-CN" smtClean="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rrowheads="1"/>
          </p:cNvSpPr>
          <p:nvPr>
            <p:ph type="title"/>
          </p:nvPr>
        </p:nvSpPr>
        <p:spPr/>
        <p:txBody>
          <a:bodyPr/>
          <a:lstStyle/>
          <a:p>
            <a:pPr eaLnBrk="1" hangingPunct="1"/>
            <a:r>
              <a:rPr lang="zh-CN" altLang="en-US" smtClean="0">
                <a:ea typeface="黑体" pitchFamily="2" charset="-122"/>
              </a:rPr>
              <a:t>九、案例指导工作的现状与展望</a:t>
            </a:r>
          </a:p>
        </p:txBody>
      </p:sp>
      <p:sp>
        <p:nvSpPr>
          <p:cNvPr id="58371" name="Rectangle 3"/>
          <p:cNvSpPr>
            <a:spLocks noGrp="1" noRot="1" noChangeArrowheads="1"/>
          </p:cNvSpPr>
          <p:nvPr>
            <p:ph type="body" idx="1"/>
          </p:nvPr>
        </p:nvSpPr>
        <p:spPr/>
        <p:txBody>
          <a:bodyPr/>
          <a:lstStyle/>
          <a:p>
            <a:pPr eaLnBrk="1" hangingPunct="1"/>
            <a:r>
              <a:rPr lang="zh-CN" altLang="en-US" sz="2800" dirty="0" smtClean="0"/>
              <a:t>现状：</a:t>
            </a:r>
          </a:p>
          <a:p>
            <a:pPr eaLnBrk="1" hangingPunct="1">
              <a:buFont typeface="Wingdings" pitchFamily="2" charset="2"/>
              <a:buNone/>
            </a:pPr>
            <a:r>
              <a:rPr lang="en-US" altLang="zh-CN" sz="2800" dirty="0" smtClean="0"/>
              <a:t>1. </a:t>
            </a:r>
            <a:r>
              <a:rPr lang="zh-CN" altLang="en-US" sz="2800" dirty="0" smtClean="0"/>
              <a:t>普遍赞同案例指导制度，但认识尚需统一和深化；</a:t>
            </a:r>
          </a:p>
          <a:p>
            <a:pPr eaLnBrk="1" hangingPunct="1">
              <a:buFont typeface="Wingdings" pitchFamily="2" charset="2"/>
              <a:buNone/>
            </a:pPr>
            <a:r>
              <a:rPr lang="en-US" altLang="zh-CN" sz="2800" dirty="0" smtClean="0"/>
              <a:t>2. </a:t>
            </a:r>
            <a:r>
              <a:rPr lang="zh-CN" altLang="en-US" sz="2800" dirty="0" smtClean="0"/>
              <a:t>工作机制和配套制度初步建立，但各地法院案例工作发展阶段很不平衡，东部、中西部差别很大；</a:t>
            </a:r>
          </a:p>
          <a:p>
            <a:pPr eaLnBrk="1" hangingPunct="1">
              <a:buFont typeface="Wingdings" pitchFamily="2" charset="2"/>
              <a:buNone/>
            </a:pPr>
            <a:r>
              <a:rPr lang="en-US" altLang="zh-CN" sz="2800" dirty="0" smtClean="0"/>
              <a:t>3. </a:t>
            </a:r>
            <a:r>
              <a:rPr lang="zh-CN" altLang="en-US" sz="2800" dirty="0" smtClean="0"/>
              <a:t>指导案例编选机制和水平尚待调整、提高，规模数量要突破，质量效率需提升；</a:t>
            </a:r>
          </a:p>
          <a:p>
            <a:pPr eaLnBrk="1" hangingPunct="1">
              <a:buFont typeface="Wingdings" pitchFamily="2" charset="2"/>
              <a:buNone/>
            </a:pPr>
            <a:r>
              <a:rPr lang="en-US" altLang="zh-CN" sz="2800" dirty="0" smtClean="0"/>
              <a:t>4. </a:t>
            </a:r>
            <a:r>
              <a:rPr lang="zh-CN" altLang="en-US" sz="2800" dirty="0" smtClean="0"/>
              <a:t>应用较少，评估机制、淘汰规则尚待完善；</a:t>
            </a:r>
          </a:p>
          <a:p>
            <a:pPr eaLnBrk="1" hangingPunct="1">
              <a:buFont typeface="Wingdings" pitchFamily="2" charset="2"/>
              <a:buNone/>
            </a:pPr>
            <a:r>
              <a:rPr lang="en-US" altLang="zh-CN" sz="2800" dirty="0" smtClean="0"/>
              <a:t>5. </a:t>
            </a:r>
            <a:r>
              <a:rPr lang="zh-CN" altLang="en-US" sz="2800" dirty="0" smtClean="0"/>
              <a:t>宣传不够，普及率低，理论研究需要深入。</a:t>
            </a:r>
          </a:p>
          <a:p>
            <a:pPr eaLnBrk="1" hangingPunct="1">
              <a:buFont typeface="Wingdings" pitchFamily="2" charset="2"/>
              <a:buNone/>
            </a:pPr>
            <a:endParaRPr lang="en-US" altLang="zh-CN" sz="2800" dirty="0" smtClean="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rrowheads="1"/>
          </p:cNvSpPr>
          <p:nvPr>
            <p:ph type="title"/>
          </p:nvPr>
        </p:nvSpPr>
        <p:spPr/>
        <p:txBody>
          <a:bodyPr/>
          <a:lstStyle/>
          <a:p>
            <a:pPr eaLnBrk="1" hangingPunct="1"/>
            <a:r>
              <a:rPr lang="zh-CN" altLang="en-US" smtClean="0">
                <a:ea typeface="黑体" pitchFamily="2" charset="-122"/>
              </a:rPr>
              <a:t>九、案例指导工作的现状与展望</a:t>
            </a:r>
          </a:p>
        </p:txBody>
      </p:sp>
      <p:sp>
        <p:nvSpPr>
          <p:cNvPr id="61443" name="Rectangle 3"/>
          <p:cNvSpPr>
            <a:spLocks noGrp="1" noRot="1" noChangeArrowheads="1"/>
          </p:cNvSpPr>
          <p:nvPr>
            <p:ph type="body" idx="1"/>
          </p:nvPr>
        </p:nvSpPr>
        <p:spPr/>
        <p:txBody>
          <a:bodyPr/>
          <a:lstStyle/>
          <a:p>
            <a:pPr eaLnBrk="1" hangingPunct="1">
              <a:defRPr/>
            </a:pPr>
            <a:r>
              <a:rPr lang="zh-CN" altLang="en-US" sz="2800" dirty="0" smtClean="0"/>
              <a:t>展望：</a:t>
            </a:r>
          </a:p>
          <a:p>
            <a:pPr marL="457200" indent="-457200" eaLnBrk="1" hangingPunct="1">
              <a:buFont typeface="Wingdings" pitchFamily="2" charset="2"/>
              <a:buAutoNum type="arabicPeriod"/>
              <a:defRPr/>
            </a:pPr>
            <a:r>
              <a:rPr lang="zh-CN" altLang="en-US" sz="2400" dirty="0" smtClean="0"/>
              <a:t>进一步提高对案例指导制度重要性的认识，尤其是司法改革大背景下，重新审视其地位和功能；</a:t>
            </a:r>
            <a:endParaRPr lang="en-US" altLang="zh-CN" sz="2400" dirty="0" smtClean="0"/>
          </a:p>
          <a:p>
            <a:pPr marL="457200" indent="-457200" eaLnBrk="1" hangingPunct="1">
              <a:buFont typeface="Wingdings" pitchFamily="2" charset="2"/>
              <a:buAutoNum type="arabicPeriod"/>
              <a:defRPr/>
            </a:pPr>
            <a:r>
              <a:rPr lang="zh-CN" altLang="en-US" sz="2400" dirty="0" smtClean="0"/>
              <a:t>确定专门机构和人员，充实有审判经验人才，整合各业务条线案例写手 ；</a:t>
            </a:r>
            <a:endParaRPr lang="en-US" altLang="zh-CN" sz="2400" dirty="0" smtClean="0"/>
          </a:p>
          <a:p>
            <a:pPr marL="457200" indent="-457200" eaLnBrk="1" hangingPunct="1">
              <a:buFont typeface="Wingdings" pitchFamily="2" charset="2"/>
              <a:buAutoNum type="arabicPeriod"/>
              <a:defRPr/>
            </a:pPr>
            <a:r>
              <a:rPr lang="zh-CN" altLang="en-US" sz="2400" dirty="0" smtClean="0"/>
              <a:t>进一步加强案例编选用制度建设，包括编选标准、编选程序、工作流程、激励机制、参照规则、淘汰规则等；</a:t>
            </a:r>
            <a:endParaRPr lang="en-US" altLang="zh-CN" sz="2400" dirty="0" smtClean="0"/>
          </a:p>
          <a:p>
            <a:pPr marL="457200" indent="-457200" eaLnBrk="1" hangingPunct="1">
              <a:buFont typeface="Wingdings" pitchFamily="2" charset="2"/>
              <a:buAutoNum type="arabicPeriod"/>
              <a:defRPr/>
            </a:pPr>
            <a:r>
              <a:rPr lang="zh-CN" altLang="en-US" sz="2400" dirty="0" smtClean="0"/>
              <a:t>构建和完善案例库，动态实时跟踪及评估系统，进一步加强案例功能的深度开发和综合运用 ，包括总结审判经验、服务立法工作、提升司法能力、弘扬法治精神等。</a:t>
            </a:r>
          </a:p>
          <a:p>
            <a:pPr eaLnBrk="1" hangingPunct="1">
              <a:buFont typeface="Wingdings" pitchFamily="2" charset="2"/>
              <a:buNone/>
              <a:defRPr/>
            </a:pPr>
            <a:endParaRPr lang="en-US" altLang="zh-CN" sz="2800" dirty="0" smtClean="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rrowheads="1"/>
          </p:cNvSpPr>
          <p:nvPr>
            <p:ph type="title"/>
          </p:nvPr>
        </p:nvSpPr>
        <p:spPr>
          <a:xfrm>
            <a:off x="323850" y="1196975"/>
            <a:ext cx="8540750" cy="1143000"/>
          </a:xfrm>
        </p:spPr>
        <p:txBody>
          <a:bodyPr/>
          <a:lstStyle/>
          <a:p>
            <a:pPr eaLnBrk="1" hangingPunct="1"/>
            <a:r>
              <a:rPr lang="en-US" altLang="zh-CN" smtClean="0"/>
              <a:t>END</a:t>
            </a:r>
          </a:p>
        </p:txBody>
      </p:sp>
      <p:sp>
        <p:nvSpPr>
          <p:cNvPr id="60419" name="Rectangle 3"/>
          <p:cNvSpPr>
            <a:spLocks noGrp="1" noRot="1" noChangeArrowheads="1"/>
          </p:cNvSpPr>
          <p:nvPr>
            <p:ph type="body" idx="1"/>
          </p:nvPr>
        </p:nvSpPr>
        <p:spPr/>
        <p:txBody>
          <a:bodyPr/>
          <a:lstStyle/>
          <a:p>
            <a:pPr eaLnBrk="1" hangingPunct="1"/>
            <a:endParaRPr lang="en-US" altLang="zh-CN" smtClean="0"/>
          </a:p>
          <a:p>
            <a:pPr eaLnBrk="1" hangingPunct="1"/>
            <a:endParaRPr lang="en-US" altLang="zh-CN" sz="3600" smtClean="0"/>
          </a:p>
          <a:p>
            <a:pPr eaLnBrk="1" hangingPunct="1"/>
            <a:r>
              <a:rPr lang="zh-CN" altLang="en-US" sz="3600" smtClean="0"/>
              <a:t>感谢对案例指导工作的关心、参与和支持！</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r>
              <a:rPr lang="zh-CN" altLang="en-US" sz="3600" smtClean="0">
                <a:latin typeface="楷体_GB2312" pitchFamily="49" charset="-122"/>
                <a:ea typeface="楷体_GB2312" pitchFamily="49" charset="-122"/>
              </a:rPr>
              <a:t>提示：相关规范性文件的解读文章等</a:t>
            </a:r>
            <a:endParaRPr lang="zh-CN" altLang="en-US" sz="3600" smtClean="0"/>
          </a:p>
        </p:txBody>
      </p:sp>
      <p:sp>
        <p:nvSpPr>
          <p:cNvPr id="10243" name="内容占位符 2"/>
          <p:cNvSpPr>
            <a:spLocks noGrp="1"/>
          </p:cNvSpPr>
          <p:nvPr>
            <p:ph idx="1"/>
          </p:nvPr>
        </p:nvSpPr>
        <p:spPr/>
        <p:txBody>
          <a:bodyPr/>
          <a:lstStyle/>
          <a:p>
            <a:r>
              <a:rPr lang="en-US" altLang="zh-CN" sz="2000" dirty="0" smtClean="0"/>
              <a:t>1.《</a:t>
            </a:r>
            <a:r>
              <a:rPr lang="zh-CN" altLang="en-US" sz="2000" dirty="0" smtClean="0"/>
              <a:t>关于案例指导工作的规定</a:t>
            </a:r>
            <a:r>
              <a:rPr lang="en-US" altLang="zh-CN" sz="2000" dirty="0" smtClean="0"/>
              <a:t>》</a:t>
            </a:r>
            <a:r>
              <a:rPr lang="zh-CN" altLang="en-US" sz="2000" dirty="0" smtClean="0"/>
              <a:t>的理解与适用</a:t>
            </a:r>
            <a:endParaRPr lang="en-US" altLang="zh-CN" sz="2000" dirty="0" smtClean="0"/>
          </a:p>
          <a:p>
            <a:r>
              <a:rPr lang="en-US" altLang="zh-CN" sz="2000" dirty="0" smtClean="0"/>
              <a:t>2.《</a:t>
            </a:r>
            <a:r>
              <a:rPr lang="zh-CN" altLang="en-US" sz="2000" dirty="0" smtClean="0"/>
              <a:t>实施细则</a:t>
            </a:r>
            <a:r>
              <a:rPr lang="en-US" altLang="zh-CN" sz="2000" dirty="0" smtClean="0"/>
              <a:t>》</a:t>
            </a:r>
            <a:r>
              <a:rPr lang="zh-CN" altLang="en-US" sz="2000" dirty="0" smtClean="0"/>
              <a:t>的理解与适用</a:t>
            </a:r>
            <a:endParaRPr lang="en-US" altLang="zh-CN" sz="2000" dirty="0" smtClean="0"/>
          </a:p>
          <a:p>
            <a:r>
              <a:rPr lang="en-US" altLang="zh-CN" sz="2000" dirty="0" smtClean="0"/>
              <a:t>3.《</a:t>
            </a:r>
            <a:r>
              <a:rPr lang="zh-CN" altLang="en-US" sz="2000" dirty="0" smtClean="0"/>
              <a:t>关于编写报送指导性案例体例的意见</a:t>
            </a:r>
            <a:r>
              <a:rPr lang="en-US" altLang="zh-CN" sz="2000" dirty="0" smtClean="0"/>
              <a:t>》</a:t>
            </a:r>
            <a:r>
              <a:rPr lang="zh-CN" altLang="en-US" sz="2000" dirty="0" smtClean="0"/>
              <a:t>的理解与适用</a:t>
            </a:r>
            <a:endParaRPr lang="en-US" altLang="zh-CN" sz="2000" dirty="0" smtClean="0"/>
          </a:p>
          <a:p>
            <a:r>
              <a:rPr lang="en-US" altLang="zh-CN" sz="2000" dirty="0" smtClean="0"/>
              <a:t>4. </a:t>
            </a:r>
            <a:r>
              <a:rPr lang="zh-CN" altLang="en-US" sz="2000" dirty="0" smtClean="0"/>
              <a:t>最高人民法院关于发布第一批指导性案例的通知</a:t>
            </a:r>
            <a:endParaRPr lang="en-US" altLang="zh-CN" sz="2000" dirty="0" smtClean="0"/>
          </a:p>
          <a:p>
            <a:r>
              <a:rPr lang="en-US" altLang="zh-CN" sz="2000" dirty="0" smtClean="0"/>
              <a:t>5. </a:t>
            </a:r>
            <a:r>
              <a:rPr lang="zh-CN" altLang="en-US" sz="2000" dirty="0" smtClean="0"/>
              <a:t>最高人民法院研究室负责人就案例指导制度答记者问</a:t>
            </a:r>
            <a:endParaRPr lang="en-US" altLang="zh-CN" sz="2000" dirty="0" smtClean="0"/>
          </a:p>
          <a:p>
            <a:r>
              <a:rPr lang="en-US" altLang="zh-CN" sz="2000" dirty="0" smtClean="0"/>
              <a:t>6. </a:t>
            </a:r>
            <a:r>
              <a:rPr lang="zh-CN" altLang="en-US" sz="2000" dirty="0" smtClean="0"/>
              <a:t>两次全国法院案例工作会议领导批示和讲话</a:t>
            </a:r>
            <a:endParaRPr lang="en-US" altLang="zh-CN" sz="2000" dirty="0" smtClean="0"/>
          </a:p>
          <a:p>
            <a:r>
              <a:rPr lang="en-US" altLang="zh-CN" sz="2000" dirty="0" smtClean="0"/>
              <a:t>7.《</a:t>
            </a:r>
            <a:r>
              <a:rPr lang="zh-CN" altLang="en-US" sz="2000" dirty="0" smtClean="0"/>
              <a:t>谈指导性案例的编选与参照</a:t>
            </a:r>
            <a:r>
              <a:rPr lang="en-US" altLang="zh-CN" sz="2000" dirty="0" smtClean="0"/>
              <a:t>》</a:t>
            </a:r>
          </a:p>
          <a:p>
            <a:r>
              <a:rPr lang="en-US" altLang="zh-CN" sz="2000" dirty="0" smtClean="0"/>
              <a:t>8.《</a:t>
            </a:r>
            <a:r>
              <a:rPr lang="zh-CN" altLang="en-US" sz="2000" dirty="0" smtClean="0"/>
              <a:t>指导性案例选编标准研究</a:t>
            </a:r>
            <a:r>
              <a:rPr lang="en-US" altLang="zh-CN" sz="2000" dirty="0" smtClean="0"/>
              <a:t>》</a:t>
            </a:r>
          </a:p>
          <a:p>
            <a:r>
              <a:rPr lang="en-US" altLang="zh-CN" sz="2000" dirty="0" smtClean="0"/>
              <a:t>9.《</a:t>
            </a:r>
            <a:r>
              <a:rPr lang="zh-CN" altLang="en-US" sz="2000" dirty="0" smtClean="0"/>
              <a:t>关于加强案例指导的几点思考</a:t>
            </a:r>
            <a:r>
              <a:rPr lang="en-US" altLang="zh-CN" sz="2000" dirty="0" smtClean="0"/>
              <a:t>》</a:t>
            </a:r>
          </a:p>
          <a:p>
            <a:r>
              <a:rPr lang="en-US" altLang="zh-CN" sz="2000" dirty="0" smtClean="0"/>
              <a:t>10.《</a:t>
            </a:r>
            <a:r>
              <a:rPr lang="zh-CN" altLang="en-US" sz="2000" dirty="0" smtClean="0"/>
              <a:t>指导性案例的价值、效力与适用</a:t>
            </a:r>
            <a:r>
              <a:rPr lang="en-US" altLang="zh-CN" sz="2000" dirty="0" smtClean="0"/>
              <a:t>》</a:t>
            </a:r>
          </a:p>
          <a:p>
            <a:r>
              <a:rPr lang="en-US" altLang="zh-CN" sz="2000" dirty="0" smtClean="0"/>
              <a:t>11.</a:t>
            </a:r>
            <a:r>
              <a:rPr lang="zh-CN" altLang="en-US" sz="2000" dirty="0" smtClean="0"/>
              <a:t> </a:t>
            </a:r>
            <a:r>
              <a:rPr lang="en-US" altLang="zh-CN" sz="2000" dirty="0" smtClean="0"/>
              <a:t>《</a:t>
            </a:r>
            <a:r>
              <a:rPr lang="zh-CN" altLang="en-US" sz="2000" dirty="0" smtClean="0"/>
              <a:t>人民法院司法案例体系和类型</a:t>
            </a:r>
            <a:r>
              <a:rPr lang="en-US" altLang="zh-CN" sz="2000" dirty="0" smtClean="0"/>
              <a:t>》</a:t>
            </a:r>
            <a:r>
              <a:rPr lang="zh-CN" altLang="en-US" sz="2000" dirty="0" smtClean="0"/>
              <a:t>，载</a:t>
            </a:r>
            <a:r>
              <a:rPr lang="en-US" altLang="zh-CN" sz="2000" dirty="0" smtClean="0"/>
              <a:t>《</a:t>
            </a:r>
            <a:r>
              <a:rPr lang="zh-CN" altLang="en-US" sz="2000" dirty="0" smtClean="0"/>
              <a:t>法律适用</a:t>
            </a:r>
            <a:r>
              <a:rPr lang="en-US" altLang="zh-CN" sz="2000" dirty="0" smtClean="0"/>
              <a:t>》</a:t>
            </a:r>
            <a:r>
              <a:rPr lang="en-US" sz="2000" dirty="0" smtClean="0"/>
              <a:t>2018</a:t>
            </a:r>
            <a:r>
              <a:rPr lang="zh-CN" altLang="en-US" sz="2000" dirty="0" smtClean="0"/>
              <a:t>年第</a:t>
            </a:r>
            <a:r>
              <a:rPr lang="en-US" sz="2000" dirty="0" smtClean="0"/>
              <a:t>6</a:t>
            </a:r>
            <a:r>
              <a:rPr lang="zh-CN" altLang="en-US" sz="2000" dirty="0" smtClean="0"/>
              <a:t>期</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p:nvPr>
        </p:nvSpPr>
        <p:spPr/>
        <p:txBody>
          <a:bodyPr/>
          <a:lstStyle/>
          <a:p>
            <a:pPr eaLnBrk="1" hangingPunct="1"/>
            <a:r>
              <a:rPr lang="zh-CN" altLang="en-US" sz="3600" smtClean="0">
                <a:ea typeface="楷体_GB2312" pitchFamily="49" charset="-122"/>
              </a:rPr>
              <a:t>小结：指导性案例与参考性案例</a:t>
            </a:r>
          </a:p>
        </p:txBody>
      </p:sp>
      <p:sp>
        <p:nvSpPr>
          <p:cNvPr id="11267" name="Rectangle 3"/>
          <p:cNvSpPr>
            <a:spLocks noGrp="1" noRot="1" noChangeArrowheads="1"/>
          </p:cNvSpPr>
          <p:nvPr>
            <p:ph type="body" idx="1"/>
          </p:nvPr>
        </p:nvSpPr>
        <p:spPr/>
        <p:txBody>
          <a:bodyPr/>
          <a:lstStyle/>
          <a:p>
            <a:pPr eaLnBrk="1" hangingPunct="1"/>
            <a:r>
              <a:rPr lang="en-US" altLang="zh-CN" sz="2000" b="1" dirty="0" smtClean="0"/>
              <a:t>《</a:t>
            </a:r>
            <a:r>
              <a:rPr lang="zh-CN" altLang="en-US" sz="2000" b="1" dirty="0" smtClean="0"/>
              <a:t>关于规范上下级人民法院审判业务关系的若干意见</a:t>
            </a:r>
            <a:r>
              <a:rPr lang="en-US" altLang="zh-CN" sz="2000" b="1" dirty="0" smtClean="0"/>
              <a:t>》</a:t>
            </a:r>
            <a:r>
              <a:rPr lang="zh-CN" altLang="en-US" sz="2000" dirty="0" smtClean="0"/>
              <a:t>第八条：最高人民法院通过审理案件、制定司法解释或者规范性文件、</a:t>
            </a:r>
            <a:r>
              <a:rPr lang="zh-CN" altLang="en-US" sz="2000" b="1" dirty="0" smtClean="0"/>
              <a:t>发布指导性案例</a:t>
            </a:r>
            <a:r>
              <a:rPr lang="zh-CN" altLang="en-US" sz="2000" dirty="0" smtClean="0"/>
              <a:t>、召开审判业务会议、组织法官培训等形式，对地方各级人民法院和专门人民法院的审判业务工作进行指导。 </a:t>
            </a:r>
          </a:p>
          <a:p>
            <a:pPr eaLnBrk="1" hangingPunct="1"/>
            <a:r>
              <a:rPr lang="zh-CN" altLang="en-US" sz="2000" dirty="0" smtClean="0"/>
              <a:t>第九条第一款   高级人民法院通过审理案件、制定审判业务文件、</a:t>
            </a:r>
            <a:r>
              <a:rPr lang="zh-CN" altLang="en-US" sz="2000" b="1" dirty="0" smtClean="0"/>
              <a:t>发布参考性案例</a:t>
            </a:r>
            <a:r>
              <a:rPr lang="zh-CN" altLang="en-US" sz="2000" dirty="0" smtClean="0"/>
              <a:t>、召开审判业务会议、组织法官培训等形式，对辖区内各级人民法院和专门人民法院的审判业务工作进行指导。 </a:t>
            </a:r>
          </a:p>
          <a:p>
            <a:pPr eaLnBrk="1" hangingPunct="1"/>
            <a:r>
              <a:rPr lang="en-US" altLang="zh-CN" sz="2000" b="1" dirty="0" smtClean="0"/>
              <a:t>《</a:t>
            </a:r>
            <a:r>
              <a:rPr lang="zh-CN" altLang="en-US" sz="2000" b="1" dirty="0" smtClean="0"/>
              <a:t>最高人民法院关于发布第一批指导性案例的通知 </a:t>
            </a:r>
            <a:r>
              <a:rPr lang="en-US" altLang="zh-CN" sz="2000" b="1" dirty="0" smtClean="0"/>
              <a:t>》</a:t>
            </a:r>
            <a:r>
              <a:rPr lang="zh-CN" altLang="en-US" sz="2000" dirty="0" smtClean="0"/>
              <a:t>要求：各高级人民法院可以通过</a:t>
            </a:r>
            <a:r>
              <a:rPr lang="zh-CN" altLang="en-US" sz="2000" b="1" dirty="0" smtClean="0"/>
              <a:t>发布参考性案例</a:t>
            </a:r>
            <a:r>
              <a:rPr lang="zh-CN" altLang="en-US" sz="2000" dirty="0" smtClean="0"/>
              <a:t>等形式，对辖区内各级人民法院和专门法院的审判业务工作进行指导，但不得使用“指导性案例”或者“指导案例”的称谓，以免与指导性案例相混淆。“答记者问”中明确，参考性案例不得在裁判文书中引用。至于中基层人民法院，可以编选典型案例材料供法官学习研究借鉴。</a:t>
            </a:r>
          </a:p>
        </p:txBody>
      </p:sp>
    </p:spTree>
  </p:cSld>
  <p:clrMapOvr>
    <a:masterClrMapping/>
  </p:clrMapOvr>
</p:sld>
</file>

<file path=ppt/theme/theme1.xml><?xml version="1.0" encoding="utf-8"?>
<a:theme xmlns:a="http://schemas.openxmlformats.org/drawingml/2006/main" name="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CDESIGNL</Template>
  <TotalTime>14286</TotalTime>
  <Words>10599</Words>
  <Application>Microsoft Office PowerPoint</Application>
  <PresentationFormat>全屏显示(4:3)</PresentationFormat>
  <Paragraphs>449</Paragraphs>
  <Slides>77</Slides>
  <Notes>0</Notes>
  <HiddenSlides>0</HiddenSlides>
  <MMClips>0</MMClips>
  <ScaleCrop>false</ScaleCrop>
  <HeadingPairs>
    <vt:vector size="4" baseType="variant">
      <vt:variant>
        <vt:lpstr>主题</vt:lpstr>
      </vt:variant>
      <vt:variant>
        <vt:i4>1</vt:i4>
      </vt:variant>
      <vt:variant>
        <vt:lpstr>幻灯片标题</vt:lpstr>
      </vt:variant>
      <vt:variant>
        <vt:i4>77</vt:i4>
      </vt:variant>
    </vt:vector>
  </HeadingPairs>
  <TitlesOfParts>
    <vt:vector size="78" baseType="lpstr">
      <vt:lpstr>诗情画意</vt:lpstr>
      <vt:lpstr>个人简介</vt:lpstr>
      <vt:lpstr>案例指导制度概述</vt:lpstr>
      <vt:lpstr>一、案例指导制度的发展历程</vt:lpstr>
      <vt:lpstr>一、案例指导制度的发展历程</vt:lpstr>
      <vt:lpstr>一、案例指导制度的发展历程</vt:lpstr>
      <vt:lpstr>小结：人民法院案例类型</vt:lpstr>
      <vt:lpstr>提示：案例指导制度的规范性文件</vt:lpstr>
      <vt:lpstr>提示：相关规范性文件的解读文章等</vt:lpstr>
      <vt:lpstr>小结：指导性案例与参考性案例</vt:lpstr>
      <vt:lpstr>小结：指导性案例与参考性案例</vt:lpstr>
      <vt:lpstr>二、案例指导制度的背景、意义</vt:lpstr>
      <vt:lpstr>二、案例指导制度的背景、意义</vt:lpstr>
      <vt:lpstr>类案指导与司法责任制</vt:lpstr>
      <vt:lpstr>三、域外比较</vt:lpstr>
      <vt:lpstr>提示：与英美判例法比较</vt:lpstr>
      <vt:lpstr>四、案例指导制度的基本规范、框架</vt:lpstr>
      <vt:lpstr>五、案例指导制度的主要内容</vt:lpstr>
      <vt:lpstr>五、案例指导制度的主要内容</vt:lpstr>
      <vt:lpstr>五、案例指导制度的主要内容</vt:lpstr>
      <vt:lpstr>五、案例指导制度的主要内容</vt:lpstr>
      <vt:lpstr>五、案例指导制度的主要内容</vt:lpstr>
      <vt:lpstr>五、案例指导制度的主要内容</vt:lpstr>
      <vt:lpstr>五、案例指导制度的主要内容</vt:lpstr>
      <vt:lpstr>五、案例指导制度的主要内容</vt:lpstr>
      <vt:lpstr>五、案例指导制度的主要内容</vt:lpstr>
      <vt:lpstr>五、案例指导制度的主要内容</vt:lpstr>
      <vt:lpstr>五、案例指导制度的主要内容</vt:lpstr>
      <vt:lpstr>提示：报送备选指导性案例的要求</vt:lpstr>
      <vt:lpstr>《中国案例指导》 ——案例指导工作用书</vt:lpstr>
      <vt:lpstr>《中国案例指导》征稿栏目</vt:lpstr>
      <vt:lpstr>提示：流行的案例库</vt:lpstr>
      <vt:lpstr>威科部分法律信息库产品 </vt:lpstr>
      <vt:lpstr>六、指导性案例一览</vt:lpstr>
      <vt:lpstr>六、指导性案例一览</vt:lpstr>
      <vt:lpstr>六、指导性案例一览</vt:lpstr>
      <vt:lpstr>六、指导性案例一览</vt:lpstr>
      <vt:lpstr>六、指导性案例一览</vt:lpstr>
      <vt:lpstr>六、指导性案例一览</vt:lpstr>
      <vt:lpstr>六、指导性案例一览</vt:lpstr>
      <vt:lpstr>六、指导性案例一览</vt:lpstr>
      <vt:lpstr>六、指导性案例一览</vt:lpstr>
      <vt:lpstr>六、指导性案例一览</vt:lpstr>
      <vt:lpstr>六、指导性案例一览</vt:lpstr>
      <vt:lpstr>六、指导性案例一览</vt:lpstr>
      <vt:lpstr>六、指导性案例一览</vt:lpstr>
      <vt:lpstr>七、指导性案例统计</vt:lpstr>
      <vt:lpstr>八、指导性案例实例点评</vt:lpstr>
      <vt:lpstr>八、指导性案例实例点评1</vt:lpstr>
      <vt:lpstr>幻灯片 49</vt:lpstr>
      <vt:lpstr>幻灯片 50</vt:lpstr>
      <vt:lpstr>幻灯片 51</vt:lpstr>
      <vt:lpstr>幻灯片 52</vt:lpstr>
      <vt:lpstr>八、指导性案例实例点评2</vt:lpstr>
      <vt:lpstr>幻灯片 54</vt:lpstr>
      <vt:lpstr>幻灯片 55</vt:lpstr>
      <vt:lpstr>八、指导性案例实例点评3</vt:lpstr>
      <vt:lpstr>八、指导性案例实例点评4</vt:lpstr>
      <vt:lpstr>幻灯片 58</vt:lpstr>
      <vt:lpstr>八、指导性案例实例点评5</vt:lpstr>
      <vt:lpstr>幻灯片 60</vt:lpstr>
      <vt:lpstr>八、指导性案例实例点评6</vt:lpstr>
      <vt:lpstr>幻灯片 62</vt:lpstr>
      <vt:lpstr>八、指导性案例实例点评7</vt:lpstr>
      <vt:lpstr>幻灯片 64</vt:lpstr>
      <vt:lpstr>幻灯片 65</vt:lpstr>
      <vt:lpstr>八、指导性案例实例点评8</vt:lpstr>
      <vt:lpstr>幻灯片 67</vt:lpstr>
      <vt:lpstr>八、指导性案例实例点评9</vt:lpstr>
      <vt:lpstr>幻灯片 69</vt:lpstr>
      <vt:lpstr>八、指导性案例实例点评10</vt:lpstr>
      <vt:lpstr>幻灯片 71</vt:lpstr>
      <vt:lpstr>幻灯片 72</vt:lpstr>
      <vt:lpstr>小结：热门、重点领域</vt:lpstr>
      <vt:lpstr>九、案例指导工作的现状与展望</vt:lpstr>
      <vt:lpstr>九、案例指导工作的现状与展望</vt:lpstr>
      <vt:lpstr>九、案例指导工作的现状与展望</vt:lpstr>
      <vt:lpstr>END</vt:lpstr>
    </vt:vector>
  </TitlesOfParts>
  <Company>MC SYSTEM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案例指导制度概述</dc:title>
  <dc:creator>微软用户</dc:creator>
  <cp:lastModifiedBy>石磊</cp:lastModifiedBy>
  <cp:revision>282</cp:revision>
  <dcterms:created xsi:type="dcterms:W3CDTF">2013-05-15T07:39:09Z</dcterms:created>
  <dcterms:modified xsi:type="dcterms:W3CDTF">2018-07-09T07:16:33Z</dcterms:modified>
</cp:coreProperties>
</file>